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3"/>
  </p:notesMasterIdLst>
  <p:handoutMasterIdLst>
    <p:handoutMasterId r:id="rId64"/>
  </p:handoutMasterIdLst>
  <p:sldIdLst>
    <p:sldId id="384" r:id="rId2"/>
    <p:sldId id="261" r:id="rId3"/>
    <p:sldId id="289" r:id="rId4"/>
    <p:sldId id="693" r:id="rId5"/>
    <p:sldId id="898" r:id="rId6"/>
    <p:sldId id="899" r:id="rId7"/>
    <p:sldId id="900" r:id="rId8"/>
    <p:sldId id="901" r:id="rId9"/>
    <p:sldId id="902" r:id="rId10"/>
    <p:sldId id="903" r:id="rId11"/>
    <p:sldId id="904" r:id="rId12"/>
    <p:sldId id="905" r:id="rId13"/>
    <p:sldId id="906" r:id="rId14"/>
    <p:sldId id="907" r:id="rId15"/>
    <p:sldId id="908" r:id="rId16"/>
    <p:sldId id="909" r:id="rId17"/>
    <p:sldId id="910" r:id="rId18"/>
    <p:sldId id="911" r:id="rId19"/>
    <p:sldId id="912" r:id="rId20"/>
    <p:sldId id="913" r:id="rId21"/>
    <p:sldId id="914" r:id="rId22"/>
    <p:sldId id="915" r:id="rId23"/>
    <p:sldId id="916" r:id="rId24"/>
    <p:sldId id="917" r:id="rId25"/>
    <p:sldId id="918" r:id="rId26"/>
    <p:sldId id="919" r:id="rId27"/>
    <p:sldId id="920" r:id="rId28"/>
    <p:sldId id="921" r:id="rId29"/>
    <p:sldId id="922" r:id="rId30"/>
    <p:sldId id="923" r:id="rId31"/>
    <p:sldId id="926" r:id="rId32"/>
    <p:sldId id="927" r:id="rId33"/>
    <p:sldId id="928" r:id="rId34"/>
    <p:sldId id="929" r:id="rId35"/>
    <p:sldId id="930" r:id="rId36"/>
    <p:sldId id="931" r:id="rId37"/>
    <p:sldId id="932" r:id="rId38"/>
    <p:sldId id="933" r:id="rId39"/>
    <p:sldId id="934" r:id="rId40"/>
    <p:sldId id="935" r:id="rId41"/>
    <p:sldId id="859" r:id="rId42"/>
    <p:sldId id="860" r:id="rId43"/>
    <p:sldId id="861" r:id="rId44"/>
    <p:sldId id="862" r:id="rId45"/>
    <p:sldId id="863" r:id="rId46"/>
    <p:sldId id="864" r:id="rId47"/>
    <p:sldId id="865" r:id="rId48"/>
    <p:sldId id="866" r:id="rId49"/>
    <p:sldId id="867" r:id="rId50"/>
    <p:sldId id="868" r:id="rId51"/>
    <p:sldId id="869" r:id="rId52"/>
    <p:sldId id="870" r:id="rId53"/>
    <p:sldId id="871" r:id="rId54"/>
    <p:sldId id="872" r:id="rId55"/>
    <p:sldId id="873" r:id="rId56"/>
    <p:sldId id="936" r:id="rId57"/>
    <p:sldId id="937" r:id="rId58"/>
    <p:sldId id="938" r:id="rId59"/>
    <p:sldId id="939" r:id="rId60"/>
    <p:sldId id="940" r:id="rId61"/>
    <p:sldId id="89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922"/>
            <p14:sldId id="923"/>
            <p14:sldId id="926"/>
            <p14:sldId id="927"/>
            <p14:sldId id="928"/>
            <p14:sldId id="929"/>
            <p14:sldId id="930"/>
            <p14:sldId id="931"/>
            <p14:sldId id="932"/>
            <p14:sldId id="933"/>
            <p14:sldId id="934"/>
            <p14:sldId id="935"/>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36"/>
            <p14:sldId id="937"/>
            <p14:sldId id="938"/>
            <p14:sldId id="939"/>
            <p14:sldId id="940"/>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3602"/>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AAD16392-AC94-4507-9E33-8109A20200C6}" type="slidenum">
              <a:rPr lang="en-US" smtClean="0"/>
              <a:pPr/>
              <a:t>32</a:t>
            </a:fld>
            <a:endParaRPr lang="en-US"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Tents should be rated for high winds, and should be designed to be waterproof in heavy weather. Most inexpensive family camping tents will not survive difficult conditions. Dome tents will shed wind well, but look for published "wind survival" ratings since not all dome designs are equal. Your tent should have a full-coverage rain fly rather than a single waterproof fabric. The tent's bottom should be waterproof, extending up the sidewalls at least six inches in a "bath-tub" design, but bring an extra sheet of plastic to line the </a:t>
            </a:r>
            <a:r>
              <a:rPr lang="en-US" i="1" smtClean="0"/>
              <a:t>inside</a:t>
            </a:r>
            <a:r>
              <a:rPr lang="en-US" smtClean="0"/>
              <a:t> just in case. (Placing a plastic ground cloth under a tent will allow rain to quickly run under and through a leaky tent floor.) Bring extra nylon cord and long ground stakes to help secure the tent in windy conditions. If you are not an experienced foul weather camper, consider consulting a reputable local outfitter or camping club for advice on selecting and using a tent.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B1E2E789-E500-4395-B372-B67992A133C2}" type="slidenum">
              <a:rPr lang="en-US" smtClean="0"/>
              <a:pPr/>
              <a:t>37</a:t>
            </a:fld>
            <a:endParaRPr lang="en-US"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symptoms of snow blindness are a sensation of grit in the eyes, pain in and over the eyes that increases with eyeball movement, red and teary eyes, and a headache that intensifies with continued exposure to light. Prolonged exposure to these rays can result in permanent eye damage. To treat snow blindness, bandage your eyes until the symptoms disappear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61</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fabuloustravel.com/shop/books/campcompanion.html"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3.xml"/><Relationship Id="rId5" Type="http://schemas.openxmlformats.org/officeDocument/2006/relationships/image" Target="../media/image32.wmf"/><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jpeg"/><Relationship Id="rId1" Type="http://schemas.openxmlformats.org/officeDocument/2006/relationships/slideLayout" Target="../slideLayouts/slideLayout4.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4.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5.jpeg"/><Relationship Id="rId4" Type="http://schemas.openxmlformats.org/officeDocument/2006/relationships/image" Target="../media/image4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r>
              <a:rPr lang="en-US" b="1" dirty="0" smtClean="0">
                <a:solidFill>
                  <a:srgbClr val="0070C0"/>
                </a:solidFill>
              </a:rPr>
              <a:t>Create Home &amp; Family Checklist</a:t>
            </a:r>
          </a:p>
        </p:txBody>
      </p:sp>
      <p:sp>
        <p:nvSpPr>
          <p:cNvPr id="72707" name="Rectangle 5"/>
          <p:cNvSpPr>
            <a:spLocks noGrp="1" noChangeArrowheads="1"/>
          </p:cNvSpPr>
          <p:nvPr>
            <p:ph type="body" idx="1"/>
          </p:nvPr>
        </p:nvSpPr>
        <p:spPr/>
        <p:txBody>
          <a:bodyPr/>
          <a:lstStyle/>
          <a:p>
            <a:pPr>
              <a:lnSpc>
                <a:spcPct val="90000"/>
              </a:lnSpc>
            </a:pPr>
            <a:r>
              <a:rPr lang="en-US" sz="2200" b="1" smtClean="0"/>
              <a:t>Family </a:t>
            </a:r>
          </a:p>
          <a:p>
            <a:pPr lvl="1">
              <a:lnSpc>
                <a:spcPct val="90000"/>
              </a:lnSpc>
            </a:pPr>
            <a:r>
              <a:rPr lang="en-US" sz="2200" smtClean="0"/>
              <a:t>Flashlight and extra batteries, bulbs </a:t>
            </a:r>
          </a:p>
          <a:p>
            <a:pPr lvl="1">
              <a:lnSpc>
                <a:spcPct val="90000"/>
              </a:lnSpc>
            </a:pPr>
            <a:r>
              <a:rPr lang="en-US" sz="2200" smtClean="0"/>
              <a:t>Generator, fuel and safe operating knowledge </a:t>
            </a:r>
          </a:p>
          <a:p>
            <a:pPr lvl="1">
              <a:lnSpc>
                <a:spcPct val="90000"/>
              </a:lnSpc>
            </a:pPr>
            <a:r>
              <a:rPr lang="en-US" sz="2200" smtClean="0"/>
              <a:t>Adequate supply of prescription medications on hand </a:t>
            </a:r>
          </a:p>
          <a:p>
            <a:pPr lvl="1">
              <a:lnSpc>
                <a:spcPct val="90000"/>
              </a:lnSpc>
            </a:pPr>
            <a:r>
              <a:rPr lang="en-US" sz="2200" smtClean="0"/>
              <a:t>List of emergency phone numbers </a:t>
            </a:r>
          </a:p>
          <a:p>
            <a:pPr lvl="1">
              <a:lnSpc>
                <a:spcPct val="90000"/>
              </a:lnSpc>
            </a:pPr>
            <a:r>
              <a:rPr lang="en-US" sz="2200" smtClean="0"/>
              <a:t>Pet supplies and arrangements (shelters will not take pets) </a:t>
            </a:r>
          </a:p>
          <a:p>
            <a:pPr lvl="1">
              <a:lnSpc>
                <a:spcPct val="90000"/>
              </a:lnSpc>
            </a:pPr>
            <a:r>
              <a:rPr lang="en-US" sz="2200" smtClean="0"/>
              <a:t>List of people to call for assistance </a:t>
            </a:r>
          </a:p>
          <a:p>
            <a:pPr lvl="1">
              <a:lnSpc>
                <a:spcPct val="90000"/>
              </a:lnSpc>
            </a:pPr>
            <a:r>
              <a:rPr lang="en-US" sz="2200" smtClean="0"/>
              <a:t>Maps and emergency escape routes </a:t>
            </a:r>
          </a:p>
          <a:p>
            <a:pPr lvl="1">
              <a:lnSpc>
                <a:spcPct val="90000"/>
              </a:lnSpc>
            </a:pPr>
            <a:r>
              <a:rPr lang="en-US" sz="2200" smtClean="0"/>
              <a:t>A way to contact each other </a:t>
            </a:r>
          </a:p>
          <a:p>
            <a:pPr lvl="1">
              <a:lnSpc>
                <a:spcPct val="90000"/>
              </a:lnSpc>
            </a:pPr>
            <a:r>
              <a:rPr lang="en-US" sz="2200" smtClean="0"/>
              <a:t>A plan for reuniting later</a:t>
            </a:r>
          </a:p>
        </p:txBody>
      </p:sp>
    </p:spTree>
    <p:extLst>
      <p:ext uri="{BB962C8B-B14F-4D97-AF65-F5344CB8AC3E}">
        <p14:creationId xmlns:p14="http://schemas.microsoft.com/office/powerpoint/2010/main" val="262500695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b="1" dirty="0" smtClean="0">
                <a:solidFill>
                  <a:srgbClr val="0070C0"/>
                </a:solidFill>
              </a:rPr>
              <a:t>Vehicle &amp; Family Safety Checklist</a:t>
            </a:r>
          </a:p>
        </p:txBody>
      </p:sp>
      <p:sp>
        <p:nvSpPr>
          <p:cNvPr id="1385475" name="Rectangle 3"/>
          <p:cNvSpPr>
            <a:spLocks noGrp="1" noChangeArrowheads="1"/>
          </p:cNvSpPr>
          <p:nvPr>
            <p:ph type="body" sz="half" idx="1"/>
          </p:nvPr>
        </p:nvSpPr>
        <p:spPr/>
        <p:txBody>
          <a:bodyPr/>
          <a:lstStyle/>
          <a:p>
            <a:pPr>
              <a:lnSpc>
                <a:spcPct val="80000"/>
              </a:lnSpc>
            </a:pPr>
            <a:r>
              <a:rPr lang="en-US" sz="2000" smtClean="0"/>
              <a:t>Warm clothes in trunk</a:t>
            </a:r>
          </a:p>
          <a:p>
            <a:pPr>
              <a:lnSpc>
                <a:spcPct val="80000"/>
              </a:lnSpc>
            </a:pPr>
            <a:endParaRPr lang="en-US" sz="2000" smtClean="0"/>
          </a:p>
          <a:p>
            <a:pPr>
              <a:lnSpc>
                <a:spcPct val="80000"/>
              </a:lnSpc>
            </a:pPr>
            <a:r>
              <a:rPr lang="en-US" sz="2000" smtClean="0"/>
              <a:t>Chains in trunk</a:t>
            </a:r>
          </a:p>
          <a:p>
            <a:pPr>
              <a:lnSpc>
                <a:spcPct val="80000"/>
              </a:lnSpc>
            </a:pPr>
            <a:endParaRPr lang="en-US" sz="2000" smtClean="0"/>
          </a:p>
          <a:p>
            <a:pPr>
              <a:lnSpc>
                <a:spcPct val="80000"/>
              </a:lnSpc>
            </a:pPr>
            <a:r>
              <a:rPr lang="en-US" sz="2000" smtClean="0"/>
              <a:t>Full gas tank</a:t>
            </a:r>
          </a:p>
          <a:p>
            <a:pPr>
              <a:lnSpc>
                <a:spcPct val="80000"/>
              </a:lnSpc>
            </a:pPr>
            <a:endParaRPr lang="en-US" sz="2000" smtClean="0"/>
          </a:p>
          <a:p>
            <a:pPr>
              <a:lnSpc>
                <a:spcPct val="80000"/>
              </a:lnSpc>
            </a:pPr>
            <a:r>
              <a:rPr lang="en-US" sz="2000" smtClean="0"/>
              <a:t>Sand/shovel in trunk</a:t>
            </a:r>
          </a:p>
          <a:p>
            <a:pPr>
              <a:lnSpc>
                <a:spcPct val="80000"/>
              </a:lnSpc>
            </a:pPr>
            <a:endParaRPr lang="en-US" sz="2000" smtClean="0"/>
          </a:p>
          <a:p>
            <a:pPr>
              <a:lnSpc>
                <a:spcPct val="80000"/>
              </a:lnSpc>
            </a:pPr>
            <a:r>
              <a:rPr lang="en-US" sz="2000" smtClean="0"/>
              <a:t>Window ice scraper</a:t>
            </a:r>
          </a:p>
          <a:p>
            <a:pPr>
              <a:lnSpc>
                <a:spcPct val="80000"/>
              </a:lnSpc>
            </a:pPr>
            <a:endParaRPr lang="en-US" sz="2000" smtClean="0"/>
          </a:p>
          <a:p>
            <a:pPr>
              <a:lnSpc>
                <a:spcPct val="80000"/>
              </a:lnSpc>
            </a:pPr>
            <a:r>
              <a:rPr lang="en-US" sz="2000" smtClean="0"/>
              <a:t>Flares, flashlight in trunk</a:t>
            </a:r>
          </a:p>
          <a:p>
            <a:pPr>
              <a:lnSpc>
                <a:spcPct val="80000"/>
              </a:lnSpc>
            </a:pPr>
            <a:endParaRPr lang="en-US" sz="2000" smtClean="0"/>
          </a:p>
          <a:p>
            <a:pPr>
              <a:lnSpc>
                <a:spcPct val="80000"/>
              </a:lnSpc>
            </a:pPr>
            <a:r>
              <a:rPr lang="en-US" sz="2000" smtClean="0"/>
              <a:t>Antifreeze</a:t>
            </a:r>
          </a:p>
        </p:txBody>
      </p:sp>
      <p:sp>
        <p:nvSpPr>
          <p:cNvPr id="1385476" name="Rectangle 4"/>
          <p:cNvSpPr>
            <a:spLocks noGrp="1" noChangeArrowheads="1"/>
          </p:cNvSpPr>
          <p:nvPr>
            <p:ph type="body" sz="half" idx="2"/>
          </p:nvPr>
        </p:nvSpPr>
        <p:spPr/>
        <p:txBody>
          <a:bodyPr/>
          <a:lstStyle/>
          <a:p>
            <a:pPr>
              <a:lnSpc>
                <a:spcPct val="80000"/>
              </a:lnSpc>
            </a:pPr>
            <a:r>
              <a:rPr lang="en-US" sz="2000" smtClean="0"/>
              <a:t>Familiarity with school and daycare plans</a:t>
            </a:r>
          </a:p>
          <a:p>
            <a:pPr>
              <a:lnSpc>
                <a:spcPct val="80000"/>
              </a:lnSpc>
            </a:pPr>
            <a:endParaRPr lang="en-US" sz="2000" smtClean="0"/>
          </a:p>
          <a:p>
            <a:pPr>
              <a:lnSpc>
                <a:spcPct val="80000"/>
              </a:lnSpc>
            </a:pPr>
            <a:r>
              <a:rPr lang="en-US" sz="2000" smtClean="0"/>
              <a:t>Alternative shelter plans</a:t>
            </a:r>
          </a:p>
          <a:p>
            <a:pPr>
              <a:lnSpc>
                <a:spcPct val="80000"/>
              </a:lnSpc>
            </a:pPr>
            <a:endParaRPr lang="en-US" sz="2000" smtClean="0"/>
          </a:p>
          <a:p>
            <a:pPr>
              <a:lnSpc>
                <a:spcPct val="80000"/>
              </a:lnSpc>
            </a:pPr>
            <a:r>
              <a:rPr lang="en-US" sz="2000" smtClean="0"/>
              <a:t>Alternative transportation arrangements</a:t>
            </a:r>
          </a:p>
          <a:p>
            <a:pPr>
              <a:lnSpc>
                <a:spcPct val="80000"/>
              </a:lnSpc>
            </a:pPr>
            <a:endParaRPr lang="en-US" sz="2000" smtClean="0"/>
          </a:p>
          <a:p>
            <a:pPr>
              <a:lnSpc>
                <a:spcPct val="80000"/>
              </a:lnSpc>
            </a:pPr>
            <a:r>
              <a:rPr lang="en-US" sz="2000" smtClean="0"/>
              <a:t>Identified snow routes</a:t>
            </a:r>
          </a:p>
          <a:p>
            <a:pPr>
              <a:lnSpc>
                <a:spcPct val="80000"/>
              </a:lnSpc>
            </a:pPr>
            <a:endParaRPr lang="en-US" sz="2000" smtClean="0"/>
          </a:p>
          <a:p>
            <a:pPr>
              <a:lnSpc>
                <a:spcPct val="80000"/>
              </a:lnSpc>
            </a:pPr>
            <a:r>
              <a:rPr lang="en-US" sz="2000" smtClean="0"/>
              <a:t>Bus timetables</a:t>
            </a:r>
          </a:p>
        </p:txBody>
      </p:sp>
    </p:spTree>
    <p:extLst>
      <p:ext uri="{BB962C8B-B14F-4D97-AF65-F5344CB8AC3E}">
        <p14:creationId xmlns:p14="http://schemas.microsoft.com/office/powerpoint/2010/main" val="6988553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85475">
                                            <p:txEl>
                                              <p:pRg st="0" end="0"/>
                                            </p:txEl>
                                          </p:spTgt>
                                        </p:tgtEl>
                                        <p:attrNameLst>
                                          <p:attrName>style.visibility</p:attrName>
                                        </p:attrNameLst>
                                      </p:cBhvr>
                                      <p:to>
                                        <p:strVal val="visible"/>
                                      </p:to>
                                    </p:set>
                                    <p:anim calcmode="lin" valueType="num">
                                      <p:cBhvr additive="base">
                                        <p:cTn id="7" dur="500" fill="hold"/>
                                        <p:tgtEl>
                                          <p:spTgt spid="138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547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85475">
                                            <p:txEl>
                                              <p:pRg st="2" end="2"/>
                                            </p:txEl>
                                          </p:spTgt>
                                        </p:tgtEl>
                                        <p:attrNameLst>
                                          <p:attrName>style.visibility</p:attrName>
                                        </p:attrNameLst>
                                      </p:cBhvr>
                                      <p:to>
                                        <p:strVal val="visible"/>
                                      </p:to>
                                    </p:set>
                                    <p:anim calcmode="lin" valueType="num">
                                      <p:cBhvr additive="base">
                                        <p:cTn id="12" dur="500" fill="hold"/>
                                        <p:tgtEl>
                                          <p:spTgt spid="1385475">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85475">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85475">
                                            <p:txEl>
                                              <p:pRg st="4" end="4"/>
                                            </p:txEl>
                                          </p:spTgt>
                                        </p:tgtEl>
                                        <p:attrNameLst>
                                          <p:attrName>style.visibility</p:attrName>
                                        </p:attrNameLst>
                                      </p:cBhvr>
                                      <p:to>
                                        <p:strVal val="visible"/>
                                      </p:to>
                                    </p:set>
                                    <p:anim calcmode="lin" valueType="num">
                                      <p:cBhvr additive="base">
                                        <p:cTn id="17" dur="500" fill="hold"/>
                                        <p:tgtEl>
                                          <p:spTgt spid="1385475">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85475">
                                            <p:txEl>
                                              <p:pRg st="4" end="4"/>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85475">
                                            <p:txEl>
                                              <p:pRg st="6" end="6"/>
                                            </p:txEl>
                                          </p:spTgt>
                                        </p:tgtEl>
                                        <p:attrNameLst>
                                          <p:attrName>style.visibility</p:attrName>
                                        </p:attrNameLst>
                                      </p:cBhvr>
                                      <p:to>
                                        <p:strVal val="visible"/>
                                      </p:to>
                                    </p:set>
                                    <p:anim calcmode="lin" valueType="num">
                                      <p:cBhvr additive="base">
                                        <p:cTn id="22" dur="500" fill="hold"/>
                                        <p:tgtEl>
                                          <p:spTgt spid="1385475">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85475">
                                            <p:txEl>
                                              <p:pRg st="6" end="6"/>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85475">
                                            <p:txEl>
                                              <p:pRg st="8" end="8"/>
                                            </p:txEl>
                                          </p:spTgt>
                                        </p:tgtEl>
                                        <p:attrNameLst>
                                          <p:attrName>style.visibility</p:attrName>
                                        </p:attrNameLst>
                                      </p:cBhvr>
                                      <p:to>
                                        <p:strVal val="visible"/>
                                      </p:to>
                                    </p:set>
                                    <p:anim calcmode="lin" valueType="num">
                                      <p:cBhvr additive="base">
                                        <p:cTn id="27" dur="500" fill="hold"/>
                                        <p:tgtEl>
                                          <p:spTgt spid="1385475">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85475">
                                            <p:txEl>
                                              <p:pRg st="8" end="8"/>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85475">
                                            <p:txEl>
                                              <p:pRg st="10" end="10"/>
                                            </p:txEl>
                                          </p:spTgt>
                                        </p:tgtEl>
                                        <p:attrNameLst>
                                          <p:attrName>style.visibility</p:attrName>
                                        </p:attrNameLst>
                                      </p:cBhvr>
                                      <p:to>
                                        <p:strVal val="visible"/>
                                      </p:to>
                                    </p:set>
                                    <p:anim calcmode="lin" valueType="num">
                                      <p:cBhvr additive="base">
                                        <p:cTn id="32" dur="500" fill="hold"/>
                                        <p:tgtEl>
                                          <p:spTgt spid="1385475">
                                            <p:txEl>
                                              <p:pRg st="10" end="1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85475">
                                            <p:txEl>
                                              <p:pRg st="10" end="10"/>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85475">
                                            <p:txEl>
                                              <p:pRg st="12" end="12"/>
                                            </p:txEl>
                                          </p:spTgt>
                                        </p:tgtEl>
                                        <p:attrNameLst>
                                          <p:attrName>style.visibility</p:attrName>
                                        </p:attrNameLst>
                                      </p:cBhvr>
                                      <p:to>
                                        <p:strVal val="visible"/>
                                      </p:to>
                                    </p:set>
                                    <p:anim calcmode="lin" valueType="num">
                                      <p:cBhvr additive="base">
                                        <p:cTn id="37" dur="500" fill="hold"/>
                                        <p:tgtEl>
                                          <p:spTgt spid="1385475">
                                            <p:txEl>
                                              <p:pRg st="12"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85475">
                                            <p:txEl>
                                              <p:pRg st="12" end="12"/>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85476">
                                            <p:txEl>
                                              <p:pRg st="0" end="0"/>
                                            </p:txEl>
                                          </p:spTgt>
                                        </p:tgtEl>
                                        <p:attrNameLst>
                                          <p:attrName>style.visibility</p:attrName>
                                        </p:attrNameLst>
                                      </p:cBhvr>
                                      <p:to>
                                        <p:strVal val="visible"/>
                                      </p:to>
                                    </p:set>
                                    <p:anim calcmode="lin" valueType="num">
                                      <p:cBhvr additive="base">
                                        <p:cTn id="42" dur="500" fill="hold"/>
                                        <p:tgtEl>
                                          <p:spTgt spid="1385476">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385476">
                                            <p:txEl>
                                              <p:pRg st="0" end="0"/>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385476">
                                            <p:txEl>
                                              <p:pRg st="2" end="2"/>
                                            </p:txEl>
                                          </p:spTgt>
                                        </p:tgtEl>
                                        <p:attrNameLst>
                                          <p:attrName>style.visibility</p:attrName>
                                        </p:attrNameLst>
                                      </p:cBhvr>
                                      <p:to>
                                        <p:strVal val="visible"/>
                                      </p:to>
                                    </p:set>
                                    <p:anim calcmode="lin" valueType="num">
                                      <p:cBhvr additive="base">
                                        <p:cTn id="47" dur="500" fill="hold"/>
                                        <p:tgtEl>
                                          <p:spTgt spid="1385476">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385476">
                                            <p:txEl>
                                              <p:pRg st="2" end="2"/>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385476">
                                            <p:txEl>
                                              <p:pRg st="4" end="4"/>
                                            </p:txEl>
                                          </p:spTgt>
                                        </p:tgtEl>
                                        <p:attrNameLst>
                                          <p:attrName>style.visibility</p:attrName>
                                        </p:attrNameLst>
                                      </p:cBhvr>
                                      <p:to>
                                        <p:strVal val="visible"/>
                                      </p:to>
                                    </p:set>
                                    <p:anim calcmode="lin" valueType="num">
                                      <p:cBhvr additive="base">
                                        <p:cTn id="52" dur="500" fill="hold"/>
                                        <p:tgtEl>
                                          <p:spTgt spid="1385476">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385476">
                                            <p:txEl>
                                              <p:pRg st="4" end="4"/>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385476">
                                            <p:txEl>
                                              <p:pRg st="6" end="6"/>
                                            </p:txEl>
                                          </p:spTgt>
                                        </p:tgtEl>
                                        <p:attrNameLst>
                                          <p:attrName>style.visibility</p:attrName>
                                        </p:attrNameLst>
                                      </p:cBhvr>
                                      <p:to>
                                        <p:strVal val="visible"/>
                                      </p:to>
                                    </p:set>
                                    <p:anim calcmode="lin" valueType="num">
                                      <p:cBhvr additive="base">
                                        <p:cTn id="57" dur="500" fill="hold"/>
                                        <p:tgtEl>
                                          <p:spTgt spid="1385476">
                                            <p:txEl>
                                              <p:pRg st="6" end="6"/>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385476">
                                            <p:txEl>
                                              <p:pRg st="6" end="6"/>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1385476">
                                            <p:txEl>
                                              <p:pRg st="8" end="8"/>
                                            </p:txEl>
                                          </p:spTgt>
                                        </p:tgtEl>
                                        <p:attrNameLst>
                                          <p:attrName>style.visibility</p:attrName>
                                        </p:attrNameLst>
                                      </p:cBhvr>
                                      <p:to>
                                        <p:strVal val="visible"/>
                                      </p:to>
                                    </p:set>
                                    <p:anim calcmode="lin" valueType="num">
                                      <p:cBhvr additive="base">
                                        <p:cTn id="62" dur="500" fill="hold"/>
                                        <p:tgtEl>
                                          <p:spTgt spid="1385476">
                                            <p:txEl>
                                              <p:pRg st="8" end="8"/>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38547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75" grpId="0" build="p"/>
      <p:bldP spid="138547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b="1" dirty="0" smtClean="0">
                <a:solidFill>
                  <a:srgbClr val="0070C0"/>
                </a:solidFill>
              </a:rPr>
              <a:t>Should you leave at all? </a:t>
            </a:r>
          </a:p>
        </p:txBody>
      </p:sp>
      <p:sp>
        <p:nvSpPr>
          <p:cNvPr id="74755" name="Rectangle 3"/>
          <p:cNvSpPr>
            <a:spLocks noGrp="1" noChangeArrowheads="1"/>
          </p:cNvSpPr>
          <p:nvPr>
            <p:ph type="body" idx="1"/>
          </p:nvPr>
        </p:nvSpPr>
        <p:spPr>
          <a:xfrm>
            <a:off x="609600" y="1371600"/>
            <a:ext cx="7848600" cy="4343400"/>
          </a:xfrm>
        </p:spPr>
        <p:txBody>
          <a:bodyPr/>
          <a:lstStyle/>
          <a:p>
            <a:r>
              <a:rPr lang="en-US" sz="2200" smtClean="0"/>
              <a:t>There are times when your family may need you as much or more than your emcomm group</a:t>
            </a:r>
          </a:p>
          <a:p>
            <a:endParaRPr lang="en-US" sz="2200" smtClean="0"/>
          </a:p>
          <a:p>
            <a:r>
              <a:rPr lang="en-US" sz="2200" smtClean="0"/>
              <a:t>If there is ever any doubt, </a:t>
            </a:r>
            <a:r>
              <a:rPr lang="en-US" sz="2200" b="1" smtClean="0">
                <a:solidFill>
                  <a:srgbClr val="FF3300"/>
                </a:solidFill>
              </a:rPr>
              <a:t>your decision must be to stay with your family</a:t>
            </a:r>
          </a:p>
          <a:p>
            <a:endParaRPr lang="en-US" sz="2200" smtClean="0"/>
          </a:p>
          <a:p>
            <a:r>
              <a:rPr lang="en-US" sz="2200" smtClean="0"/>
              <a:t>You should discuss, and come to an agreement with your spouse well before any disaster, in order to avoid any last minute problems </a:t>
            </a:r>
          </a:p>
          <a:p>
            <a:pPr lvl="1"/>
            <a:r>
              <a:rPr lang="en-US" sz="2200" smtClean="0"/>
              <a:t>Alternatively, have your spouse get an Amateur Radio license and accompany you on your deployment</a:t>
            </a:r>
          </a:p>
        </p:txBody>
      </p:sp>
    </p:spTree>
    <p:extLst>
      <p:ext uri="{BB962C8B-B14F-4D97-AF65-F5344CB8AC3E}">
        <p14:creationId xmlns:p14="http://schemas.microsoft.com/office/powerpoint/2010/main" val="349665362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r>
              <a:rPr lang="en-US" b="1" dirty="0" smtClean="0">
                <a:solidFill>
                  <a:srgbClr val="0070C0"/>
                </a:solidFill>
              </a:rPr>
              <a:t>You First -- The Mission Second </a:t>
            </a:r>
          </a:p>
        </p:txBody>
      </p:sp>
      <p:sp>
        <p:nvSpPr>
          <p:cNvPr id="75779" name="Rectangle 5"/>
          <p:cNvSpPr>
            <a:spLocks noGrp="1" noChangeArrowheads="1"/>
          </p:cNvSpPr>
          <p:nvPr>
            <p:ph type="body" idx="1"/>
          </p:nvPr>
        </p:nvSpPr>
        <p:spPr>
          <a:xfrm>
            <a:off x="609600" y="1295400"/>
            <a:ext cx="7848600" cy="4419600"/>
          </a:xfrm>
        </p:spPr>
        <p:txBody>
          <a:bodyPr/>
          <a:lstStyle/>
          <a:p>
            <a:pPr>
              <a:lnSpc>
                <a:spcPct val="90000"/>
              </a:lnSpc>
            </a:pPr>
            <a:r>
              <a:rPr lang="en-US" sz="2200" smtClean="0"/>
              <a:t>You will need to continue to take care of yourself. </a:t>
            </a:r>
          </a:p>
          <a:p>
            <a:pPr lvl="1">
              <a:lnSpc>
                <a:spcPct val="90000"/>
              </a:lnSpc>
            </a:pPr>
            <a:r>
              <a:rPr lang="en-US" sz="2200" smtClean="0"/>
              <a:t>If you become over-tired, ill, or weak, you cannot do your job properly. </a:t>
            </a:r>
          </a:p>
          <a:p>
            <a:pPr lvl="1">
              <a:lnSpc>
                <a:spcPct val="90000"/>
              </a:lnSpc>
            </a:pPr>
            <a:endParaRPr lang="en-US" sz="2200" smtClean="0"/>
          </a:p>
          <a:p>
            <a:pPr lvl="1">
              <a:lnSpc>
                <a:spcPct val="90000"/>
              </a:lnSpc>
            </a:pPr>
            <a:r>
              <a:rPr lang="en-US" sz="2200" smtClean="0"/>
              <a:t>If you do not take care of personal cleanliness, you could become unpleasant to be around. </a:t>
            </a:r>
          </a:p>
          <a:p>
            <a:pPr lvl="1">
              <a:lnSpc>
                <a:spcPct val="90000"/>
              </a:lnSpc>
            </a:pPr>
            <a:endParaRPr lang="en-US" sz="2200" smtClean="0"/>
          </a:p>
          <a:p>
            <a:pPr lvl="1">
              <a:lnSpc>
                <a:spcPct val="90000"/>
              </a:lnSpc>
            </a:pPr>
            <a:r>
              <a:rPr lang="en-US" sz="2200" smtClean="0"/>
              <a:t>Whenever possible, each station should have at least two operators on duty so that one can take a break for sleep, food and personal hygiene. </a:t>
            </a:r>
          </a:p>
          <a:p>
            <a:pPr lvl="2">
              <a:lnSpc>
                <a:spcPct val="90000"/>
              </a:lnSpc>
            </a:pPr>
            <a:r>
              <a:rPr lang="en-US" sz="2200" smtClean="0"/>
              <a:t>If that is not possible, work out a schedule with the emcomm managers or your NCS to take periodic "off-duty" breaks. </a:t>
            </a:r>
          </a:p>
        </p:txBody>
      </p:sp>
    </p:spTree>
    <p:extLst>
      <p:ext uri="{BB962C8B-B14F-4D97-AF65-F5344CB8AC3E}">
        <p14:creationId xmlns:p14="http://schemas.microsoft.com/office/powerpoint/2010/main" val="1486493401"/>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b="1" dirty="0" smtClean="0">
                <a:solidFill>
                  <a:srgbClr val="0070C0"/>
                </a:solidFill>
              </a:rPr>
              <a:t>Safety - Everyone’s Responsibility</a:t>
            </a:r>
          </a:p>
        </p:txBody>
      </p:sp>
      <p:sp>
        <p:nvSpPr>
          <p:cNvPr id="76803" name="Rectangle 3"/>
          <p:cNvSpPr>
            <a:spLocks noGrp="1" noChangeArrowheads="1"/>
          </p:cNvSpPr>
          <p:nvPr>
            <p:ph type="body" idx="1"/>
          </p:nvPr>
        </p:nvSpPr>
        <p:spPr>
          <a:xfrm>
            <a:off x="685800" y="1371600"/>
            <a:ext cx="7848600" cy="4572000"/>
          </a:xfrm>
        </p:spPr>
        <p:txBody>
          <a:bodyPr/>
          <a:lstStyle/>
          <a:p>
            <a:pPr>
              <a:lnSpc>
                <a:spcPct val="80000"/>
              </a:lnSpc>
            </a:pPr>
            <a:r>
              <a:rPr lang="en-US" sz="1500" smtClean="0"/>
              <a:t>Personal safety</a:t>
            </a:r>
          </a:p>
          <a:p>
            <a:pPr lvl="1">
              <a:lnSpc>
                <a:spcPct val="80000"/>
              </a:lnSpc>
            </a:pPr>
            <a:r>
              <a:rPr lang="en-US" sz="1500" smtClean="0"/>
              <a:t>Everyone is responsible for their own safety. Know your own limitations. Do not undertake any activity for which you feel is unsafe or violates this policy</a:t>
            </a:r>
          </a:p>
          <a:p>
            <a:pPr lvl="1">
              <a:lnSpc>
                <a:spcPct val="80000"/>
              </a:lnSpc>
            </a:pPr>
            <a:endParaRPr lang="en-US" sz="1500" smtClean="0"/>
          </a:p>
          <a:p>
            <a:pPr>
              <a:lnSpc>
                <a:spcPct val="80000"/>
              </a:lnSpc>
            </a:pPr>
            <a:r>
              <a:rPr lang="en-US" sz="1500" smtClean="0"/>
              <a:t>Ask for help</a:t>
            </a:r>
          </a:p>
          <a:p>
            <a:pPr lvl="1">
              <a:lnSpc>
                <a:spcPct val="80000"/>
              </a:lnSpc>
            </a:pPr>
            <a:r>
              <a:rPr lang="en-US" sz="1500" smtClean="0"/>
              <a:t>Do not hesitate to ask for help and/or advice from others.</a:t>
            </a:r>
          </a:p>
          <a:p>
            <a:pPr lvl="1">
              <a:lnSpc>
                <a:spcPct val="80000"/>
              </a:lnSpc>
            </a:pPr>
            <a:endParaRPr lang="en-US" sz="1500" smtClean="0"/>
          </a:p>
          <a:p>
            <a:pPr>
              <a:lnSpc>
                <a:spcPct val="80000"/>
              </a:lnSpc>
            </a:pPr>
            <a:r>
              <a:rPr lang="en-US" sz="1500" smtClean="0"/>
              <a:t>Safety briefings</a:t>
            </a:r>
          </a:p>
          <a:p>
            <a:pPr lvl="1">
              <a:lnSpc>
                <a:spcPct val="80000"/>
              </a:lnSpc>
            </a:pPr>
            <a:r>
              <a:rPr lang="en-US" sz="1500" smtClean="0"/>
              <a:t>All personnel are required to attend and contribute to safety briefings</a:t>
            </a:r>
          </a:p>
          <a:p>
            <a:pPr lvl="1">
              <a:lnSpc>
                <a:spcPct val="80000"/>
              </a:lnSpc>
            </a:pPr>
            <a:endParaRPr lang="en-US" sz="1500" smtClean="0"/>
          </a:p>
          <a:p>
            <a:pPr>
              <a:lnSpc>
                <a:spcPct val="80000"/>
              </a:lnSpc>
            </a:pPr>
            <a:r>
              <a:rPr lang="en-US" sz="1500" smtClean="0"/>
              <a:t>Personal awareness</a:t>
            </a:r>
          </a:p>
          <a:p>
            <a:pPr lvl="1">
              <a:lnSpc>
                <a:spcPct val="80000"/>
              </a:lnSpc>
            </a:pPr>
            <a:r>
              <a:rPr lang="en-US" sz="1500" smtClean="0"/>
              <a:t>Everyone is responsible for reading and understanding this safety policy and carrying out their duties in compliance with the policy guidelines</a:t>
            </a:r>
          </a:p>
          <a:p>
            <a:pPr lvl="1">
              <a:lnSpc>
                <a:spcPct val="80000"/>
              </a:lnSpc>
            </a:pPr>
            <a:endParaRPr lang="en-US" sz="1500" smtClean="0"/>
          </a:p>
          <a:p>
            <a:pPr>
              <a:lnSpc>
                <a:spcPct val="80000"/>
              </a:lnSpc>
            </a:pPr>
            <a:r>
              <a:rPr lang="en-US" sz="1500" smtClean="0"/>
              <a:t>Safety issues</a:t>
            </a:r>
          </a:p>
          <a:p>
            <a:pPr lvl="1">
              <a:lnSpc>
                <a:spcPct val="80000"/>
              </a:lnSpc>
            </a:pPr>
            <a:r>
              <a:rPr lang="en-US" sz="1500" smtClean="0"/>
              <a:t>Everyone is responsible for the safety of the operation. </a:t>
            </a:r>
          </a:p>
          <a:p>
            <a:pPr lvl="1">
              <a:lnSpc>
                <a:spcPct val="80000"/>
              </a:lnSpc>
            </a:pPr>
            <a:r>
              <a:rPr lang="en-US" sz="1500" smtClean="0"/>
              <a:t>If you see something that violates the provisions of the safety policy, you are obligated to call it to the attention of the Safety Officer or the Incident Commander</a:t>
            </a:r>
          </a:p>
          <a:p>
            <a:pPr lvl="1">
              <a:lnSpc>
                <a:spcPct val="80000"/>
              </a:lnSpc>
            </a:pPr>
            <a:r>
              <a:rPr lang="en-US" sz="1500" smtClean="0"/>
              <a:t>In the event that the IC or the Safety Officer is not available, each individual is authorized to halt operations which violate these guidelines.</a:t>
            </a:r>
          </a:p>
        </p:txBody>
      </p:sp>
    </p:spTree>
    <p:extLst>
      <p:ext uri="{BB962C8B-B14F-4D97-AF65-F5344CB8AC3E}">
        <p14:creationId xmlns:p14="http://schemas.microsoft.com/office/powerpoint/2010/main" val="109584849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b="1" dirty="0" smtClean="0">
                <a:solidFill>
                  <a:srgbClr val="0070C0"/>
                </a:solidFill>
              </a:rPr>
              <a:t>General Safety Checklist</a:t>
            </a:r>
          </a:p>
        </p:txBody>
      </p:sp>
      <p:sp>
        <p:nvSpPr>
          <p:cNvPr id="77827" name="Rectangle 3"/>
          <p:cNvSpPr>
            <a:spLocks noGrp="1" noChangeArrowheads="1"/>
          </p:cNvSpPr>
          <p:nvPr>
            <p:ph type="body" sz="half" idx="1"/>
          </p:nvPr>
        </p:nvSpPr>
        <p:spPr>
          <a:xfrm>
            <a:off x="609600" y="1600200"/>
            <a:ext cx="5181600" cy="4114800"/>
          </a:xfrm>
        </p:spPr>
        <p:txBody>
          <a:bodyPr/>
          <a:lstStyle/>
          <a:p>
            <a:pPr>
              <a:lnSpc>
                <a:spcPct val="90000"/>
              </a:lnSpc>
            </a:pPr>
            <a:r>
              <a:rPr lang="en-US" sz="1600" smtClean="0"/>
              <a:t>A Safety Officer is assigned to all field operations.</a:t>
            </a:r>
          </a:p>
          <a:p>
            <a:pPr>
              <a:lnSpc>
                <a:spcPct val="90000"/>
              </a:lnSpc>
            </a:pPr>
            <a:endParaRPr lang="en-US" sz="1600" smtClean="0"/>
          </a:p>
          <a:p>
            <a:pPr>
              <a:lnSpc>
                <a:spcPct val="90000"/>
              </a:lnSpc>
            </a:pPr>
            <a:r>
              <a:rPr lang="en-US" sz="1600" smtClean="0"/>
              <a:t>A contact list including local fire, police and security is maintained by The Safety Officer.</a:t>
            </a:r>
          </a:p>
          <a:p>
            <a:pPr>
              <a:lnSpc>
                <a:spcPct val="90000"/>
              </a:lnSpc>
            </a:pPr>
            <a:endParaRPr lang="en-US" sz="1600" smtClean="0"/>
          </a:p>
          <a:p>
            <a:pPr>
              <a:lnSpc>
                <a:spcPct val="90000"/>
              </a:lnSpc>
            </a:pPr>
            <a:r>
              <a:rPr lang="en-US" sz="1600" smtClean="0"/>
              <a:t>All field operations have a plan.</a:t>
            </a:r>
          </a:p>
          <a:p>
            <a:pPr>
              <a:lnSpc>
                <a:spcPct val="90000"/>
              </a:lnSpc>
            </a:pPr>
            <a:endParaRPr lang="en-US" sz="1600" smtClean="0"/>
          </a:p>
          <a:p>
            <a:pPr>
              <a:lnSpc>
                <a:spcPct val="90000"/>
              </a:lnSpc>
            </a:pPr>
            <a:r>
              <a:rPr lang="en-US" sz="1600" smtClean="0"/>
              <a:t>All personnel know their job assignment and understand the plan.</a:t>
            </a:r>
          </a:p>
          <a:p>
            <a:pPr>
              <a:lnSpc>
                <a:spcPct val="90000"/>
              </a:lnSpc>
            </a:pPr>
            <a:endParaRPr lang="en-US" sz="1600" smtClean="0"/>
          </a:p>
          <a:p>
            <a:pPr>
              <a:lnSpc>
                <a:spcPct val="90000"/>
              </a:lnSpc>
            </a:pPr>
            <a:r>
              <a:rPr lang="en-US" sz="1600" smtClean="0"/>
              <a:t>Crew is adequate for the job; no less and no more than is necessary.</a:t>
            </a:r>
          </a:p>
          <a:p>
            <a:pPr>
              <a:lnSpc>
                <a:spcPct val="90000"/>
              </a:lnSpc>
            </a:pPr>
            <a:endParaRPr lang="en-US" sz="1600" smtClean="0"/>
          </a:p>
          <a:p>
            <a:pPr>
              <a:lnSpc>
                <a:spcPct val="90000"/>
              </a:lnSpc>
            </a:pPr>
            <a:r>
              <a:rPr lang="en-US" sz="1600" smtClean="0"/>
              <a:t>Crew with specific First Aid and CPR training is identified by Safety Officer.</a:t>
            </a:r>
          </a:p>
        </p:txBody>
      </p:sp>
      <p:pic>
        <p:nvPicPr>
          <p:cNvPr id="1383428" name="Picture 4" descr="MCj0297821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553200" y="2133600"/>
            <a:ext cx="17287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1139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1383428"/>
                                        </p:tgtEl>
                                        <p:attrNameLst>
                                          <p:attrName>style.visibility</p:attrName>
                                        </p:attrNameLst>
                                      </p:cBhvr>
                                      <p:to>
                                        <p:strVal val="visible"/>
                                      </p:to>
                                    </p:set>
                                    <p:animEffect transition="in" filter="circle(out)">
                                      <p:cBhvr>
                                        <p:cTn id="7" dur="1000"/>
                                        <p:tgtEl>
                                          <p:spTgt spid="138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r>
              <a:rPr lang="en-US" b="1" dirty="0" smtClean="0">
                <a:solidFill>
                  <a:srgbClr val="0070C0"/>
                </a:solidFill>
              </a:rPr>
              <a:t>Food</a:t>
            </a:r>
            <a:r>
              <a:rPr lang="en-US" dirty="0" smtClean="0"/>
              <a:t> </a:t>
            </a:r>
          </a:p>
        </p:txBody>
      </p:sp>
      <p:sp>
        <p:nvSpPr>
          <p:cNvPr id="78851" name="Rectangle 5"/>
          <p:cNvSpPr>
            <a:spLocks noGrp="1" noChangeArrowheads="1"/>
          </p:cNvSpPr>
          <p:nvPr>
            <p:ph type="body" idx="1"/>
          </p:nvPr>
        </p:nvSpPr>
        <p:spPr/>
        <p:txBody>
          <a:bodyPr/>
          <a:lstStyle/>
          <a:p>
            <a:pPr>
              <a:lnSpc>
                <a:spcPct val="80000"/>
              </a:lnSpc>
            </a:pPr>
            <a:r>
              <a:rPr lang="en-US" sz="2200" smtClean="0"/>
              <a:t>Most people need at least 2000 calories a day to function well </a:t>
            </a:r>
          </a:p>
          <a:p>
            <a:pPr lvl="1">
              <a:lnSpc>
                <a:spcPct val="80000"/>
              </a:lnSpc>
            </a:pPr>
            <a:r>
              <a:rPr lang="en-US" sz="2200" smtClean="0"/>
              <a:t>Experienced emcomm managers and served agency personnel will usually be aware of this issue and take steps to see that their volunteer's needs are met</a:t>
            </a:r>
          </a:p>
          <a:p>
            <a:pPr lvl="1">
              <a:lnSpc>
                <a:spcPct val="80000"/>
              </a:lnSpc>
            </a:pPr>
            <a:endParaRPr lang="en-US" sz="2200" smtClean="0"/>
          </a:p>
          <a:p>
            <a:pPr lvl="1">
              <a:lnSpc>
                <a:spcPct val="80000"/>
              </a:lnSpc>
            </a:pPr>
            <a:r>
              <a:rPr lang="en-US" sz="2200" smtClean="0"/>
              <a:t>High calorie and high protein snacks will help keep you going </a:t>
            </a:r>
          </a:p>
          <a:p>
            <a:pPr lvl="2">
              <a:lnSpc>
                <a:spcPct val="80000"/>
              </a:lnSpc>
            </a:pPr>
            <a:r>
              <a:rPr lang="en-US" sz="2200" smtClean="0"/>
              <a:t>But you will also need food that is more substantial </a:t>
            </a:r>
          </a:p>
          <a:p>
            <a:pPr lvl="2">
              <a:lnSpc>
                <a:spcPct val="80000"/>
              </a:lnSpc>
            </a:pPr>
            <a:endParaRPr lang="en-US" sz="2200" smtClean="0"/>
          </a:p>
          <a:p>
            <a:pPr lvl="1">
              <a:lnSpc>
                <a:spcPct val="80000"/>
              </a:lnSpc>
            </a:pPr>
            <a:r>
              <a:rPr lang="en-US" sz="2200" smtClean="0"/>
              <a:t>Bring along some freeze-dried camping food, a small pot, and a camp stove with fuel, or some self-heating military style "Meal, Ready to Eat" (MRE) packages</a:t>
            </a:r>
          </a:p>
        </p:txBody>
      </p:sp>
    </p:spTree>
    <p:extLst>
      <p:ext uri="{BB962C8B-B14F-4D97-AF65-F5344CB8AC3E}">
        <p14:creationId xmlns:p14="http://schemas.microsoft.com/office/powerpoint/2010/main" val="2921193923"/>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title"/>
          </p:nvPr>
        </p:nvSpPr>
        <p:spPr/>
        <p:txBody>
          <a:bodyPr/>
          <a:lstStyle/>
          <a:p>
            <a:r>
              <a:rPr lang="en-US" b="1" dirty="0" smtClean="0">
                <a:solidFill>
                  <a:srgbClr val="0070C0"/>
                </a:solidFill>
              </a:rPr>
              <a:t>Water</a:t>
            </a:r>
            <a:r>
              <a:rPr lang="en-US" dirty="0" smtClean="0"/>
              <a:t> </a:t>
            </a:r>
          </a:p>
        </p:txBody>
      </p:sp>
      <p:sp>
        <p:nvSpPr>
          <p:cNvPr id="79875" name="Rectangle 7"/>
          <p:cNvSpPr>
            <a:spLocks noGrp="1" noChangeArrowheads="1"/>
          </p:cNvSpPr>
          <p:nvPr>
            <p:ph type="body" idx="1"/>
          </p:nvPr>
        </p:nvSpPr>
        <p:spPr>
          <a:xfrm>
            <a:off x="609600" y="1295400"/>
            <a:ext cx="7848600" cy="4038600"/>
          </a:xfrm>
        </p:spPr>
        <p:txBody>
          <a:bodyPr>
            <a:normAutofit fontScale="92500" lnSpcReduction="10000"/>
          </a:bodyPr>
          <a:lstStyle/>
          <a:p>
            <a:r>
              <a:rPr lang="en-US" smtClean="0"/>
              <a:t>You will need at least two or three liters of water each day, just for drinking, more for other purposes</a:t>
            </a:r>
          </a:p>
          <a:p>
            <a:pPr lvl="1"/>
            <a:r>
              <a:rPr lang="en-US" smtClean="0"/>
              <a:t>Most disaster preparedness checklists suggest at least one gallon per person, per day</a:t>
            </a:r>
          </a:p>
          <a:p>
            <a:pPr lvl="1"/>
            <a:endParaRPr lang="en-US" smtClean="0"/>
          </a:p>
          <a:p>
            <a:r>
              <a:rPr lang="en-US" smtClean="0"/>
              <a:t>Many camping supply stores offer a range of water filters and purification tablets that can help make local water supplies safer   </a:t>
            </a:r>
          </a:p>
        </p:txBody>
      </p:sp>
      <p:sp>
        <p:nvSpPr>
          <p:cNvPr id="1074180" name="Text Box 4"/>
          <p:cNvSpPr txBox="1">
            <a:spLocks noChangeArrowheads="1"/>
          </p:cNvSpPr>
          <p:nvPr/>
        </p:nvSpPr>
        <p:spPr bwMode="auto">
          <a:xfrm>
            <a:off x="1600200" y="5638800"/>
            <a:ext cx="674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solidFill>
                  <a:srgbClr val="FF3300"/>
                </a:solidFill>
              </a:rPr>
              <a:t>However, they all have limitations you should be aware of…</a:t>
            </a:r>
            <a:r>
              <a:rPr lang="en-US" sz="2000">
                <a:solidFill>
                  <a:srgbClr val="FF3300"/>
                </a:solidFill>
              </a:rPr>
              <a:t> </a:t>
            </a:r>
          </a:p>
        </p:txBody>
      </p:sp>
      <p:pic>
        <p:nvPicPr>
          <p:cNvPr id="1074181" name="Picture 5" descr="MCj0404353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828800"/>
            <a:ext cx="755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5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74181"/>
                                        </p:tgtEl>
                                        <p:attrNameLst>
                                          <p:attrName>style.visibility</p:attrName>
                                        </p:attrNameLst>
                                      </p:cBhvr>
                                      <p:to>
                                        <p:strVal val="visible"/>
                                      </p:to>
                                    </p:set>
                                    <p:animEffect transition="in" filter="fade">
                                      <p:cBhvr>
                                        <p:cTn id="7" dur="1000"/>
                                        <p:tgtEl>
                                          <p:spTgt spid="1074181"/>
                                        </p:tgtEl>
                                      </p:cBhvr>
                                    </p:animEffect>
                                  </p:childTnLst>
                                </p:cTn>
                              </p:par>
                            </p:childTnLst>
                          </p:cTn>
                        </p:par>
                        <p:par>
                          <p:cTn id="8" fill="hold" nodeType="afterGroup">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074180"/>
                                        </p:tgtEl>
                                        <p:attrNameLst>
                                          <p:attrName>style.visibility</p:attrName>
                                        </p:attrNameLst>
                                      </p:cBhvr>
                                      <p:to>
                                        <p:strVal val="visible"/>
                                      </p:to>
                                    </p:set>
                                    <p:anim calcmode="lin" valueType="num">
                                      <p:cBhvr additive="base">
                                        <p:cTn id="11" dur="500" fill="hold"/>
                                        <p:tgtEl>
                                          <p:spTgt spid="1074180"/>
                                        </p:tgtEl>
                                        <p:attrNameLst>
                                          <p:attrName>ppt_x</p:attrName>
                                        </p:attrNameLst>
                                      </p:cBhvr>
                                      <p:tavLst>
                                        <p:tav tm="0">
                                          <p:val>
                                            <p:strVal val="#ppt_x"/>
                                          </p:val>
                                        </p:tav>
                                        <p:tav tm="100000">
                                          <p:val>
                                            <p:strVal val="#ppt_x"/>
                                          </p:val>
                                        </p:tav>
                                      </p:tavLst>
                                    </p:anim>
                                    <p:anim calcmode="lin" valueType="num">
                                      <p:cBhvr additive="base">
                                        <p:cTn id="12" dur="500" fill="hold"/>
                                        <p:tgtEl>
                                          <p:spTgt spid="1074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r>
              <a:rPr lang="en-US" b="1" dirty="0" smtClean="0">
                <a:solidFill>
                  <a:srgbClr val="0070C0"/>
                </a:solidFill>
              </a:rPr>
              <a:t>Water Filters</a:t>
            </a:r>
          </a:p>
        </p:txBody>
      </p:sp>
      <p:sp>
        <p:nvSpPr>
          <p:cNvPr id="80899" name="Rectangle 5"/>
          <p:cNvSpPr>
            <a:spLocks noGrp="1" noChangeArrowheads="1"/>
          </p:cNvSpPr>
          <p:nvPr>
            <p:ph type="body" idx="1"/>
          </p:nvPr>
        </p:nvSpPr>
        <p:spPr/>
        <p:txBody>
          <a:bodyPr/>
          <a:lstStyle/>
          <a:p>
            <a:r>
              <a:rPr lang="en-US" sz="2200" smtClean="0"/>
              <a:t>Filters may or may not remove all potentially harmful organisms or discoloration</a:t>
            </a:r>
          </a:p>
          <a:p>
            <a:pPr lvl="1"/>
            <a:r>
              <a:rPr lang="en-US" sz="2200" smtClean="0"/>
              <a:t>Those with smaller filter pores (.3 microns is a very tight filter) will remove more foreign matter, but will also clog more quickly</a:t>
            </a:r>
          </a:p>
          <a:p>
            <a:pPr lvl="1"/>
            <a:r>
              <a:rPr lang="en-US" sz="2200" smtClean="0"/>
              <a:t>Iodine-saturated filters will kill or remove most harmful germs and bacteria, but are more expensive and impart a faint taste of iodine to the water </a:t>
            </a:r>
          </a:p>
          <a:p>
            <a:pPr lvl="1"/>
            <a:r>
              <a:rPr lang="en-US" sz="2200" smtClean="0"/>
              <a:t>Most filters will remove Giardia cysts</a:t>
            </a:r>
          </a:p>
          <a:p>
            <a:pPr lvl="1"/>
            <a:r>
              <a:rPr lang="en-US" sz="2200" smtClean="0"/>
              <a:t>All water filters require care in their use to avoid cross-contamination of purified water with dirty water</a:t>
            </a:r>
          </a:p>
        </p:txBody>
      </p:sp>
    </p:spTree>
    <p:extLst>
      <p:ext uri="{BB962C8B-B14F-4D97-AF65-F5344CB8AC3E}">
        <p14:creationId xmlns:p14="http://schemas.microsoft.com/office/powerpoint/2010/main" val="278358484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solidFill>
                  <a:srgbClr val="0070C0"/>
                </a:solidFill>
              </a:rPr>
              <a:t>Water Filters</a:t>
            </a:r>
          </a:p>
        </p:txBody>
      </p:sp>
      <p:pic>
        <p:nvPicPr>
          <p:cNvPr id="1080325" name="Picture 5" descr="seychelle-30o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14112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0327" name="Picture 7" descr="15161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50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0329" name="Picture 9" descr="ASPlus_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905000"/>
            <a:ext cx="15732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0331" name="Picture 11" descr="msr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419600"/>
            <a:ext cx="12334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0333" name="Picture 13" descr="3500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343400"/>
            <a:ext cx="1206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53979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1080325"/>
                                        </p:tgtEl>
                                        <p:attrNameLst>
                                          <p:attrName>style.visibility</p:attrName>
                                        </p:attrNameLst>
                                      </p:cBhvr>
                                      <p:to>
                                        <p:strVal val="visible"/>
                                      </p:to>
                                    </p:set>
                                    <p:anim calcmode="lin" valueType="num">
                                      <p:cBhvr additive="base">
                                        <p:cTn id="7" dur="500" fill="hold"/>
                                        <p:tgtEl>
                                          <p:spTgt spid="1080325"/>
                                        </p:tgtEl>
                                        <p:attrNameLst>
                                          <p:attrName>ppt_x</p:attrName>
                                        </p:attrNameLst>
                                      </p:cBhvr>
                                      <p:tavLst>
                                        <p:tav tm="0">
                                          <p:val>
                                            <p:strVal val="0-#ppt_w/2"/>
                                          </p:val>
                                        </p:tav>
                                        <p:tav tm="100000">
                                          <p:val>
                                            <p:strVal val="#ppt_x"/>
                                          </p:val>
                                        </p:tav>
                                      </p:tavLst>
                                    </p:anim>
                                    <p:anim calcmode="lin" valueType="num">
                                      <p:cBhvr additive="base">
                                        <p:cTn id="8" dur="500" fill="hold"/>
                                        <p:tgtEl>
                                          <p:spTgt spid="108032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80327"/>
                                        </p:tgtEl>
                                        <p:attrNameLst>
                                          <p:attrName>style.visibility</p:attrName>
                                        </p:attrNameLst>
                                      </p:cBhvr>
                                      <p:to>
                                        <p:strVal val="visible"/>
                                      </p:to>
                                    </p:set>
                                    <p:anim calcmode="lin" valueType="num">
                                      <p:cBhvr additive="base">
                                        <p:cTn id="11" dur="500" fill="hold"/>
                                        <p:tgtEl>
                                          <p:spTgt spid="1080327"/>
                                        </p:tgtEl>
                                        <p:attrNameLst>
                                          <p:attrName>ppt_x</p:attrName>
                                        </p:attrNameLst>
                                      </p:cBhvr>
                                      <p:tavLst>
                                        <p:tav tm="0">
                                          <p:val>
                                            <p:strVal val="#ppt_x"/>
                                          </p:val>
                                        </p:tav>
                                        <p:tav tm="100000">
                                          <p:val>
                                            <p:strVal val="#ppt_x"/>
                                          </p:val>
                                        </p:tav>
                                      </p:tavLst>
                                    </p:anim>
                                    <p:anim calcmode="lin" valueType="num">
                                      <p:cBhvr additive="base">
                                        <p:cTn id="12" dur="500" fill="hold"/>
                                        <p:tgtEl>
                                          <p:spTgt spid="1080327"/>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080329"/>
                                        </p:tgtEl>
                                        <p:attrNameLst>
                                          <p:attrName>style.visibility</p:attrName>
                                        </p:attrNameLst>
                                      </p:cBhvr>
                                      <p:to>
                                        <p:strVal val="visible"/>
                                      </p:to>
                                    </p:set>
                                    <p:anim calcmode="lin" valueType="num">
                                      <p:cBhvr additive="base">
                                        <p:cTn id="15" dur="500" fill="hold"/>
                                        <p:tgtEl>
                                          <p:spTgt spid="1080329"/>
                                        </p:tgtEl>
                                        <p:attrNameLst>
                                          <p:attrName>ppt_x</p:attrName>
                                        </p:attrNameLst>
                                      </p:cBhvr>
                                      <p:tavLst>
                                        <p:tav tm="0">
                                          <p:val>
                                            <p:strVal val="1+#ppt_w/2"/>
                                          </p:val>
                                        </p:tav>
                                        <p:tav tm="100000">
                                          <p:val>
                                            <p:strVal val="#ppt_x"/>
                                          </p:val>
                                        </p:tav>
                                      </p:tavLst>
                                    </p:anim>
                                    <p:anim calcmode="lin" valueType="num">
                                      <p:cBhvr additive="base">
                                        <p:cTn id="16" dur="500" fill="hold"/>
                                        <p:tgtEl>
                                          <p:spTgt spid="1080329"/>
                                        </p:tgtEl>
                                        <p:attrNameLst>
                                          <p:attrName>ppt_y</p:attrName>
                                        </p:attrNameLst>
                                      </p:cBhvr>
                                      <p:tavLst>
                                        <p:tav tm="0">
                                          <p:val>
                                            <p:strVal val="0-#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1080331"/>
                                        </p:tgtEl>
                                        <p:attrNameLst>
                                          <p:attrName>style.visibility</p:attrName>
                                        </p:attrNameLst>
                                      </p:cBhvr>
                                      <p:to>
                                        <p:strVal val="visible"/>
                                      </p:to>
                                    </p:set>
                                    <p:anim calcmode="lin" valueType="num">
                                      <p:cBhvr additive="base">
                                        <p:cTn id="19" dur="500" fill="hold"/>
                                        <p:tgtEl>
                                          <p:spTgt spid="1080331"/>
                                        </p:tgtEl>
                                        <p:attrNameLst>
                                          <p:attrName>ppt_x</p:attrName>
                                        </p:attrNameLst>
                                      </p:cBhvr>
                                      <p:tavLst>
                                        <p:tav tm="0">
                                          <p:val>
                                            <p:strVal val="0-#ppt_w/2"/>
                                          </p:val>
                                        </p:tav>
                                        <p:tav tm="100000">
                                          <p:val>
                                            <p:strVal val="#ppt_x"/>
                                          </p:val>
                                        </p:tav>
                                      </p:tavLst>
                                    </p:anim>
                                    <p:anim calcmode="lin" valueType="num">
                                      <p:cBhvr additive="base">
                                        <p:cTn id="20" dur="500" fill="hold"/>
                                        <p:tgtEl>
                                          <p:spTgt spid="1080331"/>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080333"/>
                                        </p:tgtEl>
                                        <p:attrNameLst>
                                          <p:attrName>style.visibility</p:attrName>
                                        </p:attrNameLst>
                                      </p:cBhvr>
                                      <p:to>
                                        <p:strVal val="visible"/>
                                      </p:to>
                                    </p:set>
                                    <p:anim calcmode="lin" valueType="num">
                                      <p:cBhvr additive="base">
                                        <p:cTn id="23" dur="500" fill="hold"/>
                                        <p:tgtEl>
                                          <p:spTgt spid="1080333"/>
                                        </p:tgtEl>
                                        <p:attrNameLst>
                                          <p:attrName>ppt_x</p:attrName>
                                        </p:attrNameLst>
                                      </p:cBhvr>
                                      <p:tavLst>
                                        <p:tav tm="0">
                                          <p:val>
                                            <p:strVal val="1+#ppt_w/2"/>
                                          </p:val>
                                        </p:tav>
                                        <p:tav tm="100000">
                                          <p:val>
                                            <p:strVal val="#ppt_x"/>
                                          </p:val>
                                        </p:tav>
                                      </p:tavLst>
                                    </p:anim>
                                    <p:anim calcmode="lin" valueType="num">
                                      <p:cBhvr additive="base">
                                        <p:cTn id="24" dur="500" fill="hold"/>
                                        <p:tgtEl>
                                          <p:spTgt spid="1080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title"/>
          </p:nvPr>
        </p:nvSpPr>
        <p:spPr/>
        <p:txBody>
          <a:bodyPr/>
          <a:lstStyle/>
          <a:p>
            <a:r>
              <a:rPr lang="en-US" b="1" dirty="0" smtClean="0">
                <a:solidFill>
                  <a:srgbClr val="0070C0"/>
                </a:solidFill>
              </a:rPr>
              <a:t>Water Purification Tablets</a:t>
            </a:r>
          </a:p>
        </p:txBody>
      </p:sp>
      <p:sp>
        <p:nvSpPr>
          <p:cNvPr id="82947" name="Rectangle 7"/>
          <p:cNvSpPr>
            <a:spLocks noGrp="1" noChangeArrowheads="1"/>
          </p:cNvSpPr>
          <p:nvPr>
            <p:ph type="body" idx="1"/>
          </p:nvPr>
        </p:nvSpPr>
        <p:spPr>
          <a:xfrm>
            <a:off x="609600" y="1295400"/>
            <a:ext cx="7086600" cy="4343400"/>
          </a:xfrm>
        </p:spPr>
        <p:txBody>
          <a:bodyPr>
            <a:normAutofit fontScale="92500" lnSpcReduction="20000"/>
          </a:bodyPr>
          <a:lstStyle/>
          <a:p>
            <a:pPr>
              <a:lnSpc>
                <a:spcPct val="90000"/>
              </a:lnSpc>
            </a:pPr>
            <a:r>
              <a:rPr lang="en-US" smtClean="0"/>
              <a:t>Purification tablets, such as Halazone, have a limited shelf life that varies with the type, and give the water an unpleasant taste</a:t>
            </a:r>
          </a:p>
          <a:p>
            <a:pPr>
              <a:lnSpc>
                <a:spcPct val="90000"/>
              </a:lnSpc>
            </a:pPr>
            <a:endParaRPr lang="en-US" smtClean="0"/>
          </a:p>
          <a:p>
            <a:pPr>
              <a:lnSpc>
                <a:spcPct val="90000"/>
              </a:lnSpc>
            </a:pPr>
            <a:r>
              <a:rPr lang="en-US" smtClean="0"/>
              <a:t>Tablets will do nothing for particulate (dirt) or discoloration in the water </a:t>
            </a:r>
          </a:p>
          <a:p>
            <a:pPr>
              <a:lnSpc>
                <a:spcPct val="90000"/>
              </a:lnSpc>
            </a:pPr>
            <a:endParaRPr lang="en-US" smtClean="0"/>
          </a:p>
          <a:p>
            <a:pPr>
              <a:lnSpc>
                <a:spcPct val="90000"/>
              </a:lnSpc>
            </a:pPr>
            <a:r>
              <a:rPr lang="en-US" smtClean="0"/>
              <a:t>Be sure to read and understand the information that comes with any water purification device or tablet before purchasing or using it</a:t>
            </a:r>
          </a:p>
        </p:txBody>
      </p:sp>
      <p:pic>
        <p:nvPicPr>
          <p:cNvPr id="1076229" name="Picture 5" descr="pa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810000"/>
            <a:ext cx="1143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86472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76229"/>
                                        </p:tgtEl>
                                        <p:attrNameLst>
                                          <p:attrName>style.visibility</p:attrName>
                                        </p:attrNameLst>
                                      </p:cBhvr>
                                      <p:to>
                                        <p:strVal val="visible"/>
                                      </p:to>
                                    </p:set>
                                    <p:animEffect transition="in" filter="wipe(down)">
                                      <p:cBhvr>
                                        <p:cTn id="7" dur="500"/>
                                        <p:tgtEl>
                                          <p:spTgt spid="107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title"/>
          </p:nvPr>
        </p:nvSpPr>
        <p:spPr/>
        <p:txBody>
          <a:bodyPr/>
          <a:lstStyle/>
          <a:p>
            <a:r>
              <a:rPr lang="en-US" b="1" dirty="0" smtClean="0">
                <a:solidFill>
                  <a:srgbClr val="0070C0"/>
                </a:solidFill>
              </a:rPr>
              <a:t>Water Purification with Bleach</a:t>
            </a:r>
          </a:p>
        </p:txBody>
      </p:sp>
      <p:sp>
        <p:nvSpPr>
          <p:cNvPr id="83971" name="Rectangle 7"/>
          <p:cNvSpPr>
            <a:spLocks noGrp="1" noChangeArrowheads="1"/>
          </p:cNvSpPr>
          <p:nvPr>
            <p:ph type="body" idx="1"/>
          </p:nvPr>
        </p:nvSpPr>
        <p:spPr>
          <a:xfrm>
            <a:off x="990600" y="1295400"/>
            <a:ext cx="7239000" cy="3962400"/>
          </a:xfrm>
        </p:spPr>
        <p:txBody>
          <a:bodyPr/>
          <a:lstStyle/>
          <a:p>
            <a:pPr>
              <a:lnSpc>
                <a:spcPct val="80000"/>
              </a:lnSpc>
            </a:pPr>
            <a:r>
              <a:rPr lang="en-US" sz="2000" smtClean="0"/>
              <a:t>FDA says you can use plain Clorox brand laundry bleach (no perfumes, etc)</a:t>
            </a:r>
          </a:p>
          <a:p>
            <a:pPr>
              <a:lnSpc>
                <a:spcPct val="80000"/>
              </a:lnSpc>
            </a:pPr>
            <a:endParaRPr lang="en-US" sz="2000" smtClean="0"/>
          </a:p>
          <a:p>
            <a:pPr>
              <a:lnSpc>
                <a:spcPct val="80000"/>
              </a:lnSpc>
            </a:pPr>
            <a:r>
              <a:rPr lang="en-US" sz="2000" smtClean="0"/>
              <a:t>After filtering out any particulate by pouring it through several layers of densely woven cloth, put sixteen drops of Clorox in a gallon of water, mix well, and allow it to sit for thirty minutes</a:t>
            </a:r>
          </a:p>
          <a:p>
            <a:pPr lvl="1">
              <a:lnSpc>
                <a:spcPct val="80000"/>
              </a:lnSpc>
            </a:pPr>
            <a:r>
              <a:rPr lang="en-US" sz="2000" smtClean="0"/>
              <a:t>If it still smells slightly of chlorine, you can use it. </a:t>
            </a:r>
          </a:p>
          <a:p>
            <a:pPr lvl="1">
              <a:lnSpc>
                <a:spcPct val="80000"/>
              </a:lnSpc>
            </a:pPr>
            <a:r>
              <a:rPr lang="en-US" sz="2000" smtClean="0"/>
              <a:t>If not, stir in sixteen more drops and wait another half hour. </a:t>
            </a:r>
          </a:p>
          <a:p>
            <a:pPr lvl="1">
              <a:lnSpc>
                <a:spcPct val="80000"/>
              </a:lnSpc>
            </a:pPr>
            <a:r>
              <a:rPr lang="en-US" sz="2000" smtClean="0"/>
              <a:t>If it still does not smell of chlorine, discard the water and find a new supply</a:t>
            </a:r>
          </a:p>
          <a:p>
            <a:pPr lvl="1">
              <a:lnSpc>
                <a:spcPct val="80000"/>
              </a:lnSpc>
            </a:pPr>
            <a:endParaRPr lang="en-US" sz="2000" smtClean="0"/>
          </a:p>
          <a:p>
            <a:pPr>
              <a:lnSpc>
                <a:spcPct val="80000"/>
              </a:lnSpc>
            </a:pPr>
            <a:r>
              <a:rPr lang="en-US" sz="2000" smtClean="0"/>
              <a:t>It will not taste great, nor will the chlorine bleach kill cysts like Giardia, but it may be enough</a:t>
            </a:r>
          </a:p>
        </p:txBody>
      </p:sp>
      <p:pic>
        <p:nvPicPr>
          <p:cNvPr id="1077253" name="Picture 5" descr="sol_prod_outdoor_bleach_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667000"/>
            <a:ext cx="152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70351" y="5791200"/>
            <a:ext cx="5368649" cy="523220"/>
          </a:xfrm>
          <a:prstGeom prst="rect">
            <a:avLst/>
          </a:prstGeom>
          <a:noFill/>
        </p:spPr>
        <p:txBody>
          <a:bodyPr wrap="none" rtlCol="0">
            <a:spAutoFit/>
          </a:bodyPr>
          <a:lstStyle/>
          <a:p>
            <a:r>
              <a:rPr lang="en-US" sz="2800" dirty="0" smtClean="0">
                <a:solidFill>
                  <a:srgbClr val="FF0000"/>
                </a:solidFill>
              </a:rPr>
              <a:t>16 drops is about 1/8 of a teaspoon</a:t>
            </a:r>
            <a:endParaRPr lang="en-US" sz="2800" dirty="0">
              <a:solidFill>
                <a:srgbClr val="FF0000"/>
              </a:solidFill>
            </a:endParaRPr>
          </a:p>
        </p:txBody>
      </p:sp>
    </p:spTree>
    <p:extLst>
      <p:ext uri="{BB962C8B-B14F-4D97-AF65-F5344CB8AC3E}">
        <p14:creationId xmlns:p14="http://schemas.microsoft.com/office/powerpoint/2010/main" val="36803415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077253"/>
                                        </p:tgtEl>
                                        <p:attrNameLst>
                                          <p:attrName>style.visibility</p:attrName>
                                        </p:attrNameLst>
                                      </p:cBhvr>
                                      <p:to>
                                        <p:strVal val="visible"/>
                                      </p:to>
                                    </p:set>
                                    <p:animEffect transition="in" filter="strips(downLeft)">
                                      <p:cBhvr>
                                        <p:cTn id="7" dur="500"/>
                                        <p:tgtEl>
                                          <p:spTgt spid="107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title"/>
          </p:nvPr>
        </p:nvSpPr>
        <p:spPr/>
        <p:txBody>
          <a:bodyPr/>
          <a:lstStyle/>
          <a:p>
            <a:r>
              <a:rPr lang="en-US" b="1" dirty="0" smtClean="0">
                <a:solidFill>
                  <a:srgbClr val="0070C0"/>
                </a:solidFill>
              </a:rPr>
              <a:t>Water Purification Last Resort</a:t>
            </a:r>
          </a:p>
        </p:txBody>
      </p:sp>
      <p:sp>
        <p:nvSpPr>
          <p:cNvPr id="84995" name="Rectangle 6"/>
          <p:cNvSpPr>
            <a:spLocks noGrp="1" noChangeArrowheads="1"/>
          </p:cNvSpPr>
          <p:nvPr>
            <p:ph type="body" idx="1"/>
          </p:nvPr>
        </p:nvSpPr>
        <p:spPr>
          <a:xfrm>
            <a:off x="609600" y="1371600"/>
            <a:ext cx="7848600" cy="3657600"/>
          </a:xfrm>
        </p:spPr>
        <p:txBody>
          <a:bodyPr>
            <a:normAutofit fontScale="92500" lnSpcReduction="10000"/>
          </a:bodyPr>
          <a:lstStyle/>
          <a:p>
            <a:pPr>
              <a:lnSpc>
                <a:spcPct val="90000"/>
              </a:lnSpc>
            </a:pPr>
            <a:r>
              <a:rPr lang="en-US" smtClean="0"/>
              <a:t>If you have no other means, boiling for at least five minutes will kill any bacteria and other organisms, but will not remove any particulate matter or discoloration</a:t>
            </a:r>
          </a:p>
          <a:p>
            <a:pPr>
              <a:lnSpc>
                <a:spcPct val="90000"/>
              </a:lnSpc>
            </a:pPr>
            <a:endParaRPr lang="en-US" smtClean="0"/>
          </a:p>
          <a:p>
            <a:pPr>
              <a:lnSpc>
                <a:spcPct val="90000"/>
              </a:lnSpc>
            </a:pPr>
            <a:r>
              <a:rPr lang="en-US" smtClean="0"/>
              <a:t>Boiling will leave water with a "flat" taste that can be improved by pouring it back and forth between two containers several times to reintroduce some oxygen</a:t>
            </a:r>
          </a:p>
        </p:txBody>
      </p:sp>
      <p:pic>
        <p:nvPicPr>
          <p:cNvPr id="1078276" name="Picture 4" descr="MCj0196458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86400" y="4648200"/>
            <a:ext cx="181927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42678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78276"/>
                                        </p:tgtEl>
                                        <p:attrNameLst>
                                          <p:attrName>style.visibility</p:attrName>
                                        </p:attrNameLst>
                                      </p:cBhvr>
                                      <p:to>
                                        <p:strVal val="visible"/>
                                      </p:to>
                                    </p:set>
                                    <p:animEffect transition="in" filter="dissolve">
                                      <p:cBhvr>
                                        <p:cTn id="7" dur="500"/>
                                        <p:tgtEl>
                                          <p:spTgt spid="1078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b="1" dirty="0" smtClean="0">
                <a:solidFill>
                  <a:srgbClr val="0070C0"/>
                </a:solidFill>
              </a:rPr>
              <a:t>Using a Solar Still to Get Water </a:t>
            </a:r>
          </a:p>
        </p:txBody>
      </p:sp>
      <p:pic>
        <p:nvPicPr>
          <p:cNvPr id="1082374" name="Picture 6" descr="solar still, safe drinking wat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78000"/>
            <a:ext cx="60198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37784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1082374"/>
                                        </p:tgtEl>
                                        <p:attrNameLst>
                                          <p:attrName>style.visibility</p:attrName>
                                        </p:attrNameLst>
                                      </p:cBhvr>
                                      <p:to>
                                        <p:strVal val="visible"/>
                                      </p:to>
                                    </p:set>
                                    <p:animEffect transition="in" filter="circle(out)">
                                      <p:cBhvr>
                                        <p:cTn id="7" dur="1000"/>
                                        <p:tgtEl>
                                          <p:spTgt spid="1082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b="1" dirty="0" smtClean="0">
                <a:solidFill>
                  <a:srgbClr val="0070C0"/>
                </a:solidFill>
              </a:rPr>
              <a:t>Sleep</a:t>
            </a:r>
            <a:r>
              <a:rPr lang="en-US" dirty="0" smtClean="0"/>
              <a:t> </a:t>
            </a:r>
          </a:p>
        </p:txBody>
      </p:sp>
      <p:sp>
        <p:nvSpPr>
          <p:cNvPr id="87043" name="Rectangle 4"/>
          <p:cNvSpPr>
            <a:spLocks noGrp="1" noChangeArrowheads="1"/>
          </p:cNvSpPr>
          <p:nvPr>
            <p:ph type="body" sz="half" idx="1"/>
          </p:nvPr>
        </p:nvSpPr>
        <p:spPr>
          <a:xfrm>
            <a:off x="609600" y="1600200"/>
            <a:ext cx="4267200" cy="4114800"/>
          </a:xfrm>
        </p:spPr>
        <p:txBody>
          <a:bodyPr/>
          <a:lstStyle/>
          <a:p>
            <a:r>
              <a:rPr lang="en-US" sz="2200" smtClean="0"/>
              <a:t>Get at least six continuous hours of sleep in every twenty-four hour period </a:t>
            </a:r>
          </a:p>
          <a:p>
            <a:pPr lvl="1"/>
            <a:r>
              <a:rPr lang="en-US" sz="2200" smtClean="0"/>
              <a:t>Or four continuous hours and several shorter naps</a:t>
            </a:r>
          </a:p>
          <a:p>
            <a:pPr lvl="1"/>
            <a:endParaRPr lang="en-US" sz="2200" smtClean="0"/>
          </a:p>
          <a:p>
            <a:r>
              <a:rPr lang="en-US" sz="2200" smtClean="0"/>
              <a:t>Soft foam earplugs and a black eye mask to ensure that light and noise around you are not a problem  </a:t>
            </a:r>
          </a:p>
        </p:txBody>
      </p:sp>
      <p:pic>
        <p:nvPicPr>
          <p:cNvPr id="1079302" name="Picture 6" descr="MCj0332530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29200" y="1676400"/>
            <a:ext cx="33528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9304" name="Picture 8" descr="earplu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572000"/>
            <a:ext cx="7524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9306" name="Picture 10" descr="sleep-ma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419600"/>
            <a:ext cx="1244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31131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079302"/>
                                        </p:tgtEl>
                                        <p:attrNameLst>
                                          <p:attrName>style.visibility</p:attrName>
                                        </p:attrNameLst>
                                      </p:cBhvr>
                                      <p:to>
                                        <p:strVal val="visible"/>
                                      </p:to>
                                    </p:set>
                                    <p:anim calcmode="lin" valueType="num">
                                      <p:cBhvr additive="base">
                                        <p:cTn id="7" dur="500" fill="hold"/>
                                        <p:tgtEl>
                                          <p:spTgt spid="1079302"/>
                                        </p:tgtEl>
                                        <p:attrNameLst>
                                          <p:attrName>ppt_x</p:attrName>
                                        </p:attrNameLst>
                                      </p:cBhvr>
                                      <p:tavLst>
                                        <p:tav tm="0">
                                          <p:val>
                                            <p:strVal val="#ppt_x"/>
                                          </p:val>
                                        </p:tav>
                                        <p:tav tm="100000">
                                          <p:val>
                                            <p:strVal val="#ppt_x"/>
                                          </p:val>
                                        </p:tav>
                                      </p:tavLst>
                                    </p:anim>
                                    <p:anim calcmode="lin" valueType="num">
                                      <p:cBhvr additive="base">
                                        <p:cTn id="8" dur="500" fill="hold"/>
                                        <p:tgtEl>
                                          <p:spTgt spid="1079302"/>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79304"/>
                                        </p:tgtEl>
                                        <p:attrNameLst>
                                          <p:attrName>style.visibility</p:attrName>
                                        </p:attrNameLst>
                                      </p:cBhvr>
                                      <p:to>
                                        <p:strVal val="visible"/>
                                      </p:to>
                                    </p:set>
                                    <p:anim calcmode="lin" valueType="num">
                                      <p:cBhvr additive="base">
                                        <p:cTn id="11" dur="500" fill="hold"/>
                                        <p:tgtEl>
                                          <p:spTgt spid="1079304"/>
                                        </p:tgtEl>
                                        <p:attrNameLst>
                                          <p:attrName>ppt_x</p:attrName>
                                        </p:attrNameLst>
                                      </p:cBhvr>
                                      <p:tavLst>
                                        <p:tav tm="0">
                                          <p:val>
                                            <p:strVal val="0-#ppt_w/2"/>
                                          </p:val>
                                        </p:tav>
                                        <p:tav tm="100000">
                                          <p:val>
                                            <p:strVal val="#ppt_x"/>
                                          </p:val>
                                        </p:tav>
                                      </p:tavLst>
                                    </p:anim>
                                    <p:anim calcmode="lin" valueType="num">
                                      <p:cBhvr additive="base">
                                        <p:cTn id="12" dur="500" fill="hold"/>
                                        <p:tgtEl>
                                          <p:spTgt spid="1079304"/>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079306"/>
                                        </p:tgtEl>
                                        <p:attrNameLst>
                                          <p:attrName>style.visibility</p:attrName>
                                        </p:attrNameLst>
                                      </p:cBhvr>
                                      <p:to>
                                        <p:strVal val="visible"/>
                                      </p:to>
                                    </p:set>
                                    <p:anim calcmode="lin" valueType="num">
                                      <p:cBhvr additive="base">
                                        <p:cTn id="15" dur="500" fill="hold"/>
                                        <p:tgtEl>
                                          <p:spTgt spid="1079306"/>
                                        </p:tgtEl>
                                        <p:attrNameLst>
                                          <p:attrName>ppt_x</p:attrName>
                                        </p:attrNameLst>
                                      </p:cBhvr>
                                      <p:tavLst>
                                        <p:tav tm="0">
                                          <p:val>
                                            <p:strVal val="1+#ppt_w/2"/>
                                          </p:val>
                                        </p:tav>
                                        <p:tav tm="100000">
                                          <p:val>
                                            <p:strVal val="#ppt_x"/>
                                          </p:val>
                                        </p:tav>
                                      </p:tavLst>
                                    </p:anim>
                                    <p:anim calcmode="lin" valueType="num">
                                      <p:cBhvr additive="base">
                                        <p:cTn id="16" dur="500" fill="hold"/>
                                        <p:tgtEl>
                                          <p:spTgt spid="1079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b="1" dirty="0" smtClean="0">
                <a:solidFill>
                  <a:srgbClr val="0070C0"/>
                </a:solidFill>
              </a:rPr>
              <a:t>Personal Hygiene </a:t>
            </a:r>
          </a:p>
        </p:txBody>
      </p:sp>
      <p:sp>
        <p:nvSpPr>
          <p:cNvPr id="88067" name="Rectangle 3"/>
          <p:cNvSpPr>
            <a:spLocks noGrp="1" noChangeArrowheads="1"/>
          </p:cNvSpPr>
          <p:nvPr>
            <p:ph type="body" sz="half" idx="1"/>
          </p:nvPr>
        </p:nvSpPr>
        <p:spPr>
          <a:xfrm>
            <a:off x="609600" y="1600200"/>
            <a:ext cx="4191000" cy="4114800"/>
          </a:xfrm>
        </p:spPr>
        <p:txBody>
          <a:bodyPr/>
          <a:lstStyle/>
          <a:p>
            <a:r>
              <a:rPr lang="en-US" sz="2000" smtClean="0"/>
              <a:t>Essentials:</a:t>
            </a:r>
          </a:p>
          <a:p>
            <a:pPr lvl="1"/>
            <a:r>
              <a:rPr lang="en-US" sz="2000" smtClean="0"/>
              <a:t>Toothpaste and toothbrush </a:t>
            </a:r>
          </a:p>
          <a:p>
            <a:pPr lvl="1"/>
            <a:r>
              <a:rPr lang="en-US" sz="2000" smtClean="0"/>
              <a:t>Comb</a:t>
            </a:r>
          </a:p>
          <a:p>
            <a:pPr lvl="1"/>
            <a:r>
              <a:rPr lang="en-US" sz="2000" smtClean="0"/>
              <a:t>Deodorant </a:t>
            </a:r>
          </a:p>
          <a:p>
            <a:pPr lvl="1"/>
            <a:endParaRPr lang="en-US" sz="2000" smtClean="0"/>
          </a:p>
          <a:p>
            <a:r>
              <a:rPr lang="en-US" sz="2000" smtClean="0"/>
              <a:t>If possible, bring </a:t>
            </a:r>
          </a:p>
          <a:p>
            <a:pPr lvl="1"/>
            <a:r>
              <a:rPr lang="en-US" sz="2000" smtClean="0"/>
              <a:t>Bar of soap or waterless hand cleaner </a:t>
            </a:r>
          </a:p>
          <a:p>
            <a:pPr lvl="1"/>
            <a:r>
              <a:rPr lang="en-US" sz="2000" smtClean="0"/>
              <a:t>Small towel and washcloth</a:t>
            </a:r>
          </a:p>
          <a:p>
            <a:pPr lvl="1"/>
            <a:r>
              <a:rPr lang="en-US" sz="2000" smtClean="0"/>
              <a:t>Few extra shirts </a:t>
            </a:r>
          </a:p>
        </p:txBody>
      </p:sp>
      <p:pic>
        <p:nvPicPr>
          <p:cNvPr id="1085444" name="Picture 4" descr="MCj0140627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1447800"/>
            <a:ext cx="25908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46" name="Picture 6" descr="MCj036823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57800" y="4114800"/>
            <a:ext cx="1524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48"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191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34857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1085444"/>
                                        </p:tgtEl>
                                        <p:attrNameLst>
                                          <p:attrName>style.visibility</p:attrName>
                                        </p:attrNameLst>
                                      </p:cBhvr>
                                      <p:to>
                                        <p:strVal val="visible"/>
                                      </p:to>
                                    </p:set>
                                    <p:anim calcmode="lin" valueType="num">
                                      <p:cBhvr>
                                        <p:cTn id="7" dur="500" decel="50000" fill="hold">
                                          <p:stCondLst>
                                            <p:cond delay="0"/>
                                          </p:stCondLst>
                                        </p:cTn>
                                        <p:tgtEl>
                                          <p:spTgt spid="108544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8544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85444"/>
                                        </p:tgtEl>
                                        <p:attrNameLst>
                                          <p:attrName>ppt_w</p:attrName>
                                        </p:attrNameLst>
                                      </p:cBhvr>
                                      <p:tavLst>
                                        <p:tav tm="0">
                                          <p:val>
                                            <p:strVal val="#ppt_w*.05"/>
                                          </p:val>
                                        </p:tav>
                                        <p:tav tm="100000">
                                          <p:val>
                                            <p:strVal val="#ppt_w"/>
                                          </p:val>
                                        </p:tav>
                                      </p:tavLst>
                                    </p:anim>
                                    <p:anim calcmode="lin" valueType="num">
                                      <p:cBhvr>
                                        <p:cTn id="10" dur="1000" fill="hold"/>
                                        <p:tgtEl>
                                          <p:spTgt spid="108544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8544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8544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8544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85444"/>
                                        </p:tgtEl>
                                      </p:cBhvr>
                                    </p:animEffect>
                                  </p:childTnLst>
                                </p:cTn>
                              </p:par>
                              <p:par>
                                <p:cTn id="15" presetID="25" presetClass="entr" presetSubtype="0" fill="hold" nodeType="withEffect">
                                  <p:stCondLst>
                                    <p:cond delay="0"/>
                                  </p:stCondLst>
                                  <p:childTnLst>
                                    <p:set>
                                      <p:cBhvr>
                                        <p:cTn id="16" dur="1" fill="hold">
                                          <p:stCondLst>
                                            <p:cond delay="0"/>
                                          </p:stCondLst>
                                        </p:cTn>
                                        <p:tgtEl>
                                          <p:spTgt spid="1085446"/>
                                        </p:tgtEl>
                                        <p:attrNameLst>
                                          <p:attrName>style.visibility</p:attrName>
                                        </p:attrNameLst>
                                      </p:cBhvr>
                                      <p:to>
                                        <p:strVal val="visible"/>
                                      </p:to>
                                    </p:set>
                                    <p:anim calcmode="lin" valueType="num">
                                      <p:cBhvr>
                                        <p:cTn id="17" dur="500" decel="50000" fill="hold">
                                          <p:stCondLst>
                                            <p:cond delay="0"/>
                                          </p:stCondLst>
                                        </p:cTn>
                                        <p:tgtEl>
                                          <p:spTgt spid="108544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08544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085446"/>
                                        </p:tgtEl>
                                        <p:attrNameLst>
                                          <p:attrName>ppt_w</p:attrName>
                                        </p:attrNameLst>
                                      </p:cBhvr>
                                      <p:tavLst>
                                        <p:tav tm="0">
                                          <p:val>
                                            <p:strVal val="#ppt_w*.05"/>
                                          </p:val>
                                        </p:tav>
                                        <p:tav tm="100000">
                                          <p:val>
                                            <p:strVal val="#ppt_w"/>
                                          </p:val>
                                        </p:tav>
                                      </p:tavLst>
                                    </p:anim>
                                    <p:anim calcmode="lin" valueType="num">
                                      <p:cBhvr>
                                        <p:cTn id="20" dur="1000" fill="hold"/>
                                        <p:tgtEl>
                                          <p:spTgt spid="108544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08544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08544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08544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085446"/>
                                        </p:tgtEl>
                                      </p:cBhvr>
                                    </p:animEffect>
                                  </p:childTnLst>
                                </p:cTn>
                              </p:par>
                              <p:par>
                                <p:cTn id="25" presetID="25" presetClass="entr" presetSubtype="0" fill="hold" nodeType="withEffect">
                                  <p:stCondLst>
                                    <p:cond delay="0"/>
                                  </p:stCondLst>
                                  <p:childTnLst>
                                    <p:set>
                                      <p:cBhvr>
                                        <p:cTn id="26" dur="1" fill="hold">
                                          <p:stCondLst>
                                            <p:cond delay="0"/>
                                          </p:stCondLst>
                                        </p:cTn>
                                        <p:tgtEl>
                                          <p:spTgt spid="1085448"/>
                                        </p:tgtEl>
                                        <p:attrNameLst>
                                          <p:attrName>style.visibility</p:attrName>
                                        </p:attrNameLst>
                                      </p:cBhvr>
                                      <p:to>
                                        <p:strVal val="visible"/>
                                      </p:to>
                                    </p:set>
                                    <p:anim calcmode="lin" valueType="num">
                                      <p:cBhvr>
                                        <p:cTn id="27" dur="500" decel="50000" fill="hold">
                                          <p:stCondLst>
                                            <p:cond delay="0"/>
                                          </p:stCondLst>
                                        </p:cTn>
                                        <p:tgtEl>
                                          <p:spTgt spid="108544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08544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085448"/>
                                        </p:tgtEl>
                                        <p:attrNameLst>
                                          <p:attrName>ppt_w</p:attrName>
                                        </p:attrNameLst>
                                      </p:cBhvr>
                                      <p:tavLst>
                                        <p:tav tm="0">
                                          <p:val>
                                            <p:strVal val="#ppt_w*.05"/>
                                          </p:val>
                                        </p:tav>
                                        <p:tav tm="100000">
                                          <p:val>
                                            <p:strVal val="#ppt_w"/>
                                          </p:val>
                                        </p:tav>
                                      </p:tavLst>
                                    </p:anim>
                                    <p:anim calcmode="lin" valueType="num">
                                      <p:cBhvr>
                                        <p:cTn id="30" dur="1000" fill="hold"/>
                                        <p:tgtEl>
                                          <p:spTgt spid="108544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08544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08544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08544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085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type="title"/>
          </p:nvPr>
        </p:nvSpPr>
        <p:spPr/>
        <p:txBody>
          <a:bodyPr/>
          <a:lstStyle/>
          <a:p>
            <a:r>
              <a:rPr lang="en-US" b="1" dirty="0" smtClean="0">
                <a:solidFill>
                  <a:srgbClr val="0070C0"/>
                </a:solidFill>
              </a:rPr>
              <a:t>Safety in an Unsafe Situation </a:t>
            </a:r>
          </a:p>
        </p:txBody>
      </p:sp>
      <p:sp>
        <p:nvSpPr>
          <p:cNvPr id="89091" name="Rectangle 10"/>
          <p:cNvSpPr>
            <a:spLocks noGrp="1" noChangeArrowheads="1"/>
          </p:cNvSpPr>
          <p:nvPr>
            <p:ph type="body" idx="1"/>
          </p:nvPr>
        </p:nvSpPr>
        <p:spPr>
          <a:xfrm>
            <a:off x="609600" y="1295400"/>
            <a:ext cx="5181600" cy="4114800"/>
          </a:xfrm>
        </p:spPr>
        <p:txBody>
          <a:bodyPr/>
          <a:lstStyle/>
          <a:p>
            <a:r>
              <a:rPr lang="en-US" sz="2200" smtClean="0"/>
              <a:t>Natural disasters can bring </a:t>
            </a:r>
          </a:p>
          <a:p>
            <a:pPr lvl="1"/>
            <a:r>
              <a:rPr lang="en-US" sz="2200" smtClean="0"/>
              <a:t>Flying or falling debris </a:t>
            </a:r>
          </a:p>
          <a:p>
            <a:pPr lvl="1"/>
            <a:r>
              <a:rPr lang="en-US" sz="2200" smtClean="0"/>
              <a:t>High or fast moving water </a:t>
            </a:r>
          </a:p>
          <a:p>
            <a:pPr lvl="1"/>
            <a:r>
              <a:rPr lang="en-US" sz="2200" smtClean="0"/>
              <a:t>Fire </a:t>
            </a:r>
          </a:p>
          <a:p>
            <a:pPr lvl="1"/>
            <a:r>
              <a:rPr lang="en-US" sz="2200" smtClean="0"/>
              <a:t>Explosions </a:t>
            </a:r>
          </a:p>
          <a:p>
            <a:pPr lvl="1"/>
            <a:r>
              <a:rPr lang="en-US" sz="2200" smtClean="0"/>
              <a:t>Building collapse </a:t>
            </a:r>
          </a:p>
          <a:p>
            <a:pPr lvl="1"/>
            <a:r>
              <a:rPr lang="en-US" sz="2200" smtClean="0"/>
              <a:t>Polluted water</a:t>
            </a:r>
          </a:p>
          <a:p>
            <a:pPr lvl="1"/>
            <a:r>
              <a:rPr lang="en-US" sz="2200" smtClean="0"/>
              <a:t>Disease</a:t>
            </a:r>
          </a:p>
          <a:p>
            <a:pPr lvl="1"/>
            <a:r>
              <a:rPr lang="en-US" sz="2200" smtClean="0"/>
              <a:t>Toxic chemicals</a:t>
            </a:r>
          </a:p>
          <a:p>
            <a:pPr lvl="1"/>
            <a:r>
              <a:rPr lang="en-US" sz="2200" smtClean="0"/>
              <a:t>A variety of other dangers </a:t>
            </a:r>
          </a:p>
        </p:txBody>
      </p:sp>
      <p:pic>
        <p:nvPicPr>
          <p:cNvPr id="1087493" name="Picture 5" descr="seattle_earthquak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76400"/>
            <a:ext cx="190023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7495" name="Picture 7" descr="seattle%2520flood%2520da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76600"/>
            <a:ext cx="1804988"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7496" name="Text Box 8"/>
          <p:cNvSpPr txBox="1">
            <a:spLocks noChangeArrowheads="1"/>
          </p:cNvSpPr>
          <p:nvPr/>
        </p:nvSpPr>
        <p:spPr bwMode="auto">
          <a:xfrm>
            <a:off x="1752600" y="5486400"/>
            <a:ext cx="572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solidFill>
                  <a:srgbClr val="FF3300"/>
                </a:solidFill>
              </a:rPr>
              <a:t>You should always be aware of your surroundings </a:t>
            </a:r>
          </a:p>
          <a:p>
            <a:pPr algn="ctr"/>
            <a:r>
              <a:rPr lang="en-US">
                <a:solidFill>
                  <a:srgbClr val="FF3300"/>
                </a:solidFill>
              </a:rPr>
              <a:t>and the dangers they hold</a:t>
            </a:r>
          </a:p>
        </p:txBody>
      </p:sp>
    </p:spTree>
    <p:extLst>
      <p:ext uri="{BB962C8B-B14F-4D97-AF65-F5344CB8AC3E}">
        <p14:creationId xmlns:p14="http://schemas.microsoft.com/office/powerpoint/2010/main" val="28835981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87493"/>
                                        </p:tgtEl>
                                        <p:attrNameLst>
                                          <p:attrName>style.visibility</p:attrName>
                                        </p:attrNameLst>
                                      </p:cBhvr>
                                      <p:to>
                                        <p:strVal val="visible"/>
                                      </p:to>
                                    </p:set>
                                    <p:animEffect transition="in" filter="fade">
                                      <p:cBhvr>
                                        <p:cTn id="7" dur="1000"/>
                                        <p:tgtEl>
                                          <p:spTgt spid="1087493"/>
                                        </p:tgtEl>
                                      </p:cBhvr>
                                    </p:animEffect>
                                  </p:childTnLst>
                                </p:cTn>
                              </p:par>
                              <p:par>
                                <p:cTn id="8" presetID="10" presetClass="entr" presetSubtype="0" fill="hold" nodeType="withEffect">
                                  <p:stCondLst>
                                    <p:cond delay="0"/>
                                  </p:stCondLst>
                                  <p:childTnLst>
                                    <p:set>
                                      <p:cBhvr>
                                        <p:cTn id="9" dur="1" fill="hold">
                                          <p:stCondLst>
                                            <p:cond delay="0"/>
                                          </p:stCondLst>
                                        </p:cTn>
                                        <p:tgtEl>
                                          <p:spTgt spid="1087495"/>
                                        </p:tgtEl>
                                        <p:attrNameLst>
                                          <p:attrName>style.visibility</p:attrName>
                                        </p:attrNameLst>
                                      </p:cBhvr>
                                      <p:to>
                                        <p:strVal val="visible"/>
                                      </p:to>
                                    </p:set>
                                    <p:animEffect transition="in" filter="fade">
                                      <p:cBhvr>
                                        <p:cTn id="10" dur="1000"/>
                                        <p:tgtEl>
                                          <p:spTgt spid="1087495"/>
                                        </p:tgtEl>
                                      </p:cBhvr>
                                    </p:animEffect>
                                  </p:childTnLst>
                                </p:cTn>
                              </p:par>
                            </p:childTnLst>
                          </p:cTn>
                        </p:par>
                        <p:par>
                          <p:cTn id="11" fill="hold" nodeType="afterGroup">
                            <p:stCondLst>
                              <p:cond delay="1000"/>
                            </p:stCondLst>
                            <p:childTnLst>
                              <p:par>
                                <p:cTn id="12" presetID="4" presetClass="entr" presetSubtype="32" fill="hold" grpId="0" nodeType="afterEffect">
                                  <p:stCondLst>
                                    <p:cond delay="500"/>
                                  </p:stCondLst>
                                  <p:childTnLst>
                                    <p:set>
                                      <p:cBhvr>
                                        <p:cTn id="13" dur="1" fill="hold">
                                          <p:stCondLst>
                                            <p:cond delay="0"/>
                                          </p:stCondLst>
                                        </p:cTn>
                                        <p:tgtEl>
                                          <p:spTgt spid="1087496"/>
                                        </p:tgtEl>
                                        <p:attrNameLst>
                                          <p:attrName>style.visibility</p:attrName>
                                        </p:attrNameLst>
                                      </p:cBhvr>
                                      <p:to>
                                        <p:strVal val="visible"/>
                                      </p:to>
                                    </p:set>
                                    <p:animEffect transition="in" filter="box(out)">
                                      <p:cBhvr>
                                        <p:cTn id="14" dur="500"/>
                                        <p:tgtEl>
                                          <p:spTgt spid="1087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Grp="1" noChangeArrowheads="1"/>
          </p:cNvSpPr>
          <p:nvPr>
            <p:ph type="title"/>
          </p:nvPr>
        </p:nvSpPr>
        <p:spPr/>
        <p:txBody>
          <a:bodyPr/>
          <a:lstStyle/>
          <a:p>
            <a:r>
              <a:rPr lang="en-US" b="1" dirty="0" smtClean="0">
                <a:solidFill>
                  <a:srgbClr val="0070C0"/>
                </a:solidFill>
              </a:rPr>
              <a:t>Clothing</a:t>
            </a:r>
          </a:p>
        </p:txBody>
      </p:sp>
      <p:sp>
        <p:nvSpPr>
          <p:cNvPr id="90115" name="Rectangle 10"/>
          <p:cNvSpPr>
            <a:spLocks noGrp="1" noChangeArrowheads="1"/>
          </p:cNvSpPr>
          <p:nvPr>
            <p:ph type="body" idx="1"/>
          </p:nvPr>
        </p:nvSpPr>
        <p:spPr/>
        <p:txBody>
          <a:bodyPr/>
          <a:lstStyle/>
          <a:p>
            <a:pPr>
              <a:lnSpc>
                <a:spcPct val="80000"/>
              </a:lnSpc>
            </a:pPr>
            <a:r>
              <a:rPr lang="en-US" sz="2200" smtClean="0"/>
              <a:t>Depending on the weather, your gear might include:</a:t>
            </a:r>
          </a:p>
          <a:p>
            <a:pPr lvl="1">
              <a:lnSpc>
                <a:spcPct val="80000"/>
              </a:lnSpc>
            </a:pPr>
            <a:r>
              <a:rPr lang="en-US" sz="2200" smtClean="0"/>
              <a:t>Hard hat</a:t>
            </a:r>
          </a:p>
          <a:p>
            <a:pPr lvl="1">
              <a:lnSpc>
                <a:spcPct val="80000"/>
              </a:lnSpc>
            </a:pPr>
            <a:r>
              <a:rPr lang="en-US" sz="2200" smtClean="0"/>
              <a:t>Rain gear</a:t>
            </a:r>
          </a:p>
          <a:p>
            <a:pPr lvl="1">
              <a:lnSpc>
                <a:spcPct val="80000"/>
              </a:lnSpc>
            </a:pPr>
            <a:r>
              <a:rPr lang="en-US" sz="2200" smtClean="0"/>
              <a:t>Warm non-cotton layers</a:t>
            </a:r>
          </a:p>
          <a:p>
            <a:pPr lvl="1">
              <a:lnSpc>
                <a:spcPct val="80000"/>
              </a:lnSpc>
            </a:pPr>
            <a:r>
              <a:rPr lang="en-US" sz="2200" smtClean="0"/>
              <a:t>Work gloves</a:t>
            </a:r>
          </a:p>
          <a:p>
            <a:pPr lvl="1">
              <a:lnSpc>
                <a:spcPct val="80000"/>
              </a:lnSpc>
            </a:pPr>
            <a:r>
              <a:rPr lang="en-US" sz="2200" smtClean="0"/>
              <a:t>Waterproof boots.</a:t>
            </a:r>
          </a:p>
          <a:p>
            <a:pPr lvl="1">
              <a:lnSpc>
                <a:spcPct val="80000"/>
              </a:lnSpc>
              <a:buFont typeface="Wingdings" pitchFamily="2" charset="2"/>
              <a:buNone/>
            </a:pPr>
            <a:r>
              <a:rPr lang="en-US" sz="2200" smtClean="0"/>
              <a:t> </a:t>
            </a:r>
          </a:p>
          <a:p>
            <a:pPr>
              <a:lnSpc>
                <a:spcPct val="80000"/>
              </a:lnSpc>
            </a:pPr>
            <a:r>
              <a:rPr lang="en-US" sz="2200" smtClean="0"/>
              <a:t>Always bring several pairs of non-cotton socks and change them often to keep your feet clean and dry.</a:t>
            </a:r>
          </a:p>
          <a:p>
            <a:pPr>
              <a:lnSpc>
                <a:spcPct val="80000"/>
              </a:lnSpc>
              <a:buFont typeface="Wingdings" pitchFamily="2" charset="2"/>
              <a:buNone/>
            </a:pPr>
            <a:r>
              <a:rPr lang="en-US" sz="2200" smtClean="0"/>
              <a:t> </a:t>
            </a:r>
          </a:p>
          <a:p>
            <a:pPr>
              <a:lnSpc>
                <a:spcPct val="80000"/>
              </a:lnSpc>
            </a:pPr>
            <a:r>
              <a:rPr lang="en-US" sz="2200" smtClean="0"/>
              <a:t>Create seasonal clothing lists suitable for your climate and the types of disasters you might encounter. </a:t>
            </a:r>
          </a:p>
        </p:txBody>
      </p:sp>
      <p:pic>
        <p:nvPicPr>
          <p:cNvPr id="1088517" name="Picture 5" descr="MCj0290254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15200" y="1981200"/>
            <a:ext cx="9366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518" name="Picture 6" descr="MCj0333140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48400" y="3048000"/>
            <a:ext cx="10668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519" name="Picture 7" descr="MCj0293434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00600" y="3033713"/>
            <a:ext cx="12192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520" name="Picture 8" descr="MCj034027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10200" y="2057400"/>
            <a:ext cx="1187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5639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88517"/>
                                        </p:tgtEl>
                                        <p:attrNameLst>
                                          <p:attrName>style.visibility</p:attrName>
                                        </p:attrNameLst>
                                      </p:cBhvr>
                                      <p:to>
                                        <p:strVal val="visible"/>
                                      </p:to>
                                    </p:set>
                                    <p:animEffect transition="in" filter="dissolve">
                                      <p:cBhvr>
                                        <p:cTn id="7" dur="500"/>
                                        <p:tgtEl>
                                          <p:spTgt spid="1088517"/>
                                        </p:tgtEl>
                                      </p:cBhvr>
                                    </p:animEffect>
                                  </p:childTnLst>
                                </p:cTn>
                              </p:par>
                              <p:par>
                                <p:cTn id="8" presetID="9" presetClass="entr" presetSubtype="0" fill="hold" nodeType="withEffect">
                                  <p:stCondLst>
                                    <p:cond delay="0"/>
                                  </p:stCondLst>
                                  <p:childTnLst>
                                    <p:set>
                                      <p:cBhvr>
                                        <p:cTn id="9" dur="1" fill="hold">
                                          <p:stCondLst>
                                            <p:cond delay="0"/>
                                          </p:stCondLst>
                                        </p:cTn>
                                        <p:tgtEl>
                                          <p:spTgt spid="1088518"/>
                                        </p:tgtEl>
                                        <p:attrNameLst>
                                          <p:attrName>style.visibility</p:attrName>
                                        </p:attrNameLst>
                                      </p:cBhvr>
                                      <p:to>
                                        <p:strVal val="visible"/>
                                      </p:to>
                                    </p:set>
                                    <p:animEffect transition="in" filter="dissolve">
                                      <p:cBhvr>
                                        <p:cTn id="10" dur="500"/>
                                        <p:tgtEl>
                                          <p:spTgt spid="1088518"/>
                                        </p:tgtEl>
                                      </p:cBhvr>
                                    </p:animEffect>
                                  </p:childTnLst>
                                </p:cTn>
                              </p:par>
                              <p:par>
                                <p:cTn id="11" presetID="9" presetClass="entr" presetSubtype="0" fill="hold" nodeType="withEffect">
                                  <p:stCondLst>
                                    <p:cond delay="0"/>
                                  </p:stCondLst>
                                  <p:childTnLst>
                                    <p:set>
                                      <p:cBhvr>
                                        <p:cTn id="12" dur="1" fill="hold">
                                          <p:stCondLst>
                                            <p:cond delay="0"/>
                                          </p:stCondLst>
                                        </p:cTn>
                                        <p:tgtEl>
                                          <p:spTgt spid="1088519"/>
                                        </p:tgtEl>
                                        <p:attrNameLst>
                                          <p:attrName>style.visibility</p:attrName>
                                        </p:attrNameLst>
                                      </p:cBhvr>
                                      <p:to>
                                        <p:strVal val="visible"/>
                                      </p:to>
                                    </p:set>
                                    <p:animEffect transition="in" filter="dissolve">
                                      <p:cBhvr>
                                        <p:cTn id="13" dur="500"/>
                                        <p:tgtEl>
                                          <p:spTgt spid="1088519"/>
                                        </p:tgtEl>
                                      </p:cBhvr>
                                    </p:animEffect>
                                  </p:childTnLst>
                                </p:cTn>
                              </p:par>
                              <p:par>
                                <p:cTn id="14" presetID="9" presetClass="entr" presetSubtype="0" fill="hold" nodeType="withEffect">
                                  <p:stCondLst>
                                    <p:cond delay="0"/>
                                  </p:stCondLst>
                                  <p:childTnLst>
                                    <p:set>
                                      <p:cBhvr>
                                        <p:cTn id="15" dur="1" fill="hold">
                                          <p:stCondLst>
                                            <p:cond delay="0"/>
                                          </p:stCondLst>
                                        </p:cTn>
                                        <p:tgtEl>
                                          <p:spTgt spid="1088520"/>
                                        </p:tgtEl>
                                        <p:attrNameLst>
                                          <p:attrName>style.visibility</p:attrName>
                                        </p:attrNameLst>
                                      </p:cBhvr>
                                      <p:to>
                                        <p:strVal val="visible"/>
                                      </p:to>
                                    </p:set>
                                    <p:animEffect transition="in" filter="dissolve">
                                      <p:cBhvr>
                                        <p:cTn id="16" dur="500"/>
                                        <p:tgtEl>
                                          <p:spTgt spid="108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4450" name="Picture 2" descr="MPj0404896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600" y="1371600"/>
            <a:ext cx="27432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Grp="1" noChangeArrowheads="1"/>
          </p:cNvSpPr>
          <p:nvPr>
            <p:ph type="title"/>
          </p:nvPr>
        </p:nvSpPr>
        <p:spPr/>
        <p:txBody>
          <a:bodyPr/>
          <a:lstStyle/>
          <a:p>
            <a:r>
              <a:rPr lang="en-US" b="1" dirty="0" smtClean="0">
                <a:solidFill>
                  <a:srgbClr val="0070C0"/>
                </a:solidFill>
              </a:rPr>
              <a:t>Personal Safety Checklist</a:t>
            </a:r>
          </a:p>
        </p:txBody>
      </p:sp>
      <p:sp>
        <p:nvSpPr>
          <p:cNvPr id="91140" name="Rectangle 4"/>
          <p:cNvSpPr>
            <a:spLocks noGrp="1" noChangeArrowheads="1"/>
          </p:cNvSpPr>
          <p:nvPr>
            <p:ph type="body" sz="half" idx="1"/>
          </p:nvPr>
        </p:nvSpPr>
        <p:spPr>
          <a:xfrm>
            <a:off x="381000" y="1371600"/>
            <a:ext cx="4076700" cy="4343400"/>
          </a:xfrm>
        </p:spPr>
        <p:txBody>
          <a:bodyPr/>
          <a:lstStyle/>
          <a:p>
            <a:pPr>
              <a:lnSpc>
                <a:spcPct val="80000"/>
              </a:lnSpc>
            </a:pPr>
            <a:r>
              <a:rPr lang="en-US" sz="1800" smtClean="0"/>
              <a:t>Sturdy footwear is worn by all active duty personnel.</a:t>
            </a:r>
          </a:p>
          <a:p>
            <a:pPr>
              <a:lnSpc>
                <a:spcPct val="80000"/>
              </a:lnSpc>
            </a:pPr>
            <a:endParaRPr lang="en-US" sz="1800" smtClean="0"/>
          </a:p>
          <a:p>
            <a:pPr>
              <a:lnSpc>
                <a:spcPct val="80000"/>
              </a:lnSpc>
            </a:pPr>
            <a:r>
              <a:rPr lang="en-US" sz="1800" smtClean="0"/>
              <a:t>Safety glasses or goggles are used when cutting wire, soldering or working around machinery.</a:t>
            </a:r>
          </a:p>
          <a:p>
            <a:pPr>
              <a:lnSpc>
                <a:spcPct val="80000"/>
              </a:lnSpc>
            </a:pPr>
            <a:endParaRPr lang="en-US" sz="1800" smtClean="0"/>
          </a:p>
          <a:p>
            <a:pPr>
              <a:lnSpc>
                <a:spcPct val="80000"/>
              </a:lnSpc>
            </a:pPr>
            <a:r>
              <a:rPr lang="en-US" sz="1800" smtClean="0"/>
              <a:t>Respirators, dust masks or bandanas are available at fires, floods, earthquakes</a:t>
            </a:r>
          </a:p>
          <a:p>
            <a:pPr>
              <a:lnSpc>
                <a:spcPct val="80000"/>
              </a:lnSpc>
            </a:pPr>
            <a:endParaRPr lang="en-US" sz="1800" smtClean="0"/>
          </a:p>
          <a:p>
            <a:pPr>
              <a:lnSpc>
                <a:spcPct val="80000"/>
              </a:lnSpc>
            </a:pPr>
            <a:r>
              <a:rPr lang="en-US" sz="1800" smtClean="0"/>
              <a:t>OSHA approved hard-hats are worn by all ground crew for tower erection operations. NO EXCEPTIONS! Climbing helmets are worn during tower climbing operations.</a:t>
            </a:r>
          </a:p>
        </p:txBody>
      </p:sp>
      <p:pic>
        <p:nvPicPr>
          <p:cNvPr id="1384453" name="Picture 5" descr="MCj0397674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95800" y="3505200"/>
            <a:ext cx="16033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4454" name="Picture 6" descr="MCj0397672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791200" y="4876800"/>
            <a:ext cx="1820863"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4455" name="Picture 7" descr="MCj039767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705600" y="3276600"/>
            <a:ext cx="18145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4456" name="Picture 8" descr="MCj02978170000[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648200" y="1585913"/>
            <a:ext cx="15240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0752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384450"/>
                                        </p:tgtEl>
                                        <p:attrNameLst>
                                          <p:attrName>style.visibility</p:attrName>
                                        </p:attrNameLst>
                                      </p:cBhvr>
                                      <p:to>
                                        <p:strVal val="visible"/>
                                      </p:to>
                                    </p:set>
                                    <p:anim calcmode="lin" valueType="num">
                                      <p:cBhvr additive="base">
                                        <p:cTn id="7" dur="500" fill="hold"/>
                                        <p:tgtEl>
                                          <p:spTgt spid="1384450"/>
                                        </p:tgtEl>
                                        <p:attrNameLst>
                                          <p:attrName>ppt_x</p:attrName>
                                        </p:attrNameLst>
                                      </p:cBhvr>
                                      <p:tavLst>
                                        <p:tav tm="0">
                                          <p:val>
                                            <p:strVal val="1+#ppt_w/2"/>
                                          </p:val>
                                        </p:tav>
                                        <p:tav tm="100000">
                                          <p:val>
                                            <p:strVal val="#ppt_x"/>
                                          </p:val>
                                        </p:tav>
                                      </p:tavLst>
                                    </p:anim>
                                    <p:anim calcmode="lin" valueType="num">
                                      <p:cBhvr additive="base">
                                        <p:cTn id="8" dur="500" fill="hold"/>
                                        <p:tgtEl>
                                          <p:spTgt spid="1384450"/>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384453"/>
                                        </p:tgtEl>
                                        <p:attrNameLst>
                                          <p:attrName>style.visibility</p:attrName>
                                        </p:attrNameLst>
                                      </p:cBhvr>
                                      <p:to>
                                        <p:strVal val="visible"/>
                                      </p:to>
                                    </p:set>
                                    <p:anim calcmode="lin" valueType="num">
                                      <p:cBhvr additive="base">
                                        <p:cTn id="11" dur="500" fill="hold"/>
                                        <p:tgtEl>
                                          <p:spTgt spid="1384453"/>
                                        </p:tgtEl>
                                        <p:attrNameLst>
                                          <p:attrName>ppt_x</p:attrName>
                                        </p:attrNameLst>
                                      </p:cBhvr>
                                      <p:tavLst>
                                        <p:tav tm="0">
                                          <p:val>
                                            <p:strVal val="0-#ppt_w/2"/>
                                          </p:val>
                                        </p:tav>
                                        <p:tav tm="100000">
                                          <p:val>
                                            <p:strVal val="#ppt_x"/>
                                          </p:val>
                                        </p:tav>
                                      </p:tavLst>
                                    </p:anim>
                                    <p:anim calcmode="lin" valueType="num">
                                      <p:cBhvr additive="base">
                                        <p:cTn id="12" dur="500" fill="hold"/>
                                        <p:tgtEl>
                                          <p:spTgt spid="138445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4454"/>
                                        </p:tgtEl>
                                        <p:attrNameLst>
                                          <p:attrName>style.visibility</p:attrName>
                                        </p:attrNameLst>
                                      </p:cBhvr>
                                      <p:to>
                                        <p:strVal val="visible"/>
                                      </p:to>
                                    </p:set>
                                    <p:anim calcmode="lin" valueType="num">
                                      <p:cBhvr additive="base">
                                        <p:cTn id="15" dur="500" fill="hold"/>
                                        <p:tgtEl>
                                          <p:spTgt spid="1384454"/>
                                        </p:tgtEl>
                                        <p:attrNameLst>
                                          <p:attrName>ppt_x</p:attrName>
                                        </p:attrNameLst>
                                      </p:cBhvr>
                                      <p:tavLst>
                                        <p:tav tm="0">
                                          <p:val>
                                            <p:strVal val="#ppt_x"/>
                                          </p:val>
                                        </p:tav>
                                        <p:tav tm="100000">
                                          <p:val>
                                            <p:strVal val="#ppt_x"/>
                                          </p:val>
                                        </p:tav>
                                      </p:tavLst>
                                    </p:anim>
                                    <p:anim calcmode="lin" valueType="num">
                                      <p:cBhvr additive="base">
                                        <p:cTn id="16" dur="500" fill="hold"/>
                                        <p:tgtEl>
                                          <p:spTgt spid="1384454"/>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384455"/>
                                        </p:tgtEl>
                                        <p:attrNameLst>
                                          <p:attrName>style.visibility</p:attrName>
                                        </p:attrNameLst>
                                      </p:cBhvr>
                                      <p:to>
                                        <p:strVal val="visible"/>
                                      </p:to>
                                    </p:set>
                                    <p:anim calcmode="lin" valueType="num">
                                      <p:cBhvr additive="base">
                                        <p:cTn id="19" dur="500" fill="hold"/>
                                        <p:tgtEl>
                                          <p:spTgt spid="1384455"/>
                                        </p:tgtEl>
                                        <p:attrNameLst>
                                          <p:attrName>ppt_x</p:attrName>
                                        </p:attrNameLst>
                                      </p:cBhvr>
                                      <p:tavLst>
                                        <p:tav tm="0">
                                          <p:val>
                                            <p:strVal val="1+#ppt_w/2"/>
                                          </p:val>
                                        </p:tav>
                                        <p:tav tm="100000">
                                          <p:val>
                                            <p:strVal val="#ppt_x"/>
                                          </p:val>
                                        </p:tav>
                                      </p:tavLst>
                                    </p:anim>
                                    <p:anim calcmode="lin" valueType="num">
                                      <p:cBhvr additive="base">
                                        <p:cTn id="20" dur="500" fill="hold"/>
                                        <p:tgtEl>
                                          <p:spTgt spid="1384455"/>
                                        </p:tgtEl>
                                        <p:attrNameLst>
                                          <p:attrName>ppt_y</p:attrName>
                                        </p:attrNameLst>
                                      </p:cBhvr>
                                      <p:tavLst>
                                        <p:tav tm="0">
                                          <p:val>
                                            <p:strVal val="1+#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1384456"/>
                                        </p:tgtEl>
                                        <p:attrNameLst>
                                          <p:attrName>style.visibility</p:attrName>
                                        </p:attrNameLst>
                                      </p:cBhvr>
                                      <p:to>
                                        <p:strVal val="visible"/>
                                      </p:to>
                                    </p:set>
                                    <p:anim calcmode="lin" valueType="num">
                                      <p:cBhvr additive="base">
                                        <p:cTn id="23" dur="500" fill="hold"/>
                                        <p:tgtEl>
                                          <p:spTgt spid="1384456"/>
                                        </p:tgtEl>
                                        <p:attrNameLst>
                                          <p:attrName>ppt_x</p:attrName>
                                        </p:attrNameLst>
                                      </p:cBhvr>
                                      <p:tavLst>
                                        <p:tav tm="0">
                                          <p:val>
                                            <p:strVal val="0-#ppt_w/2"/>
                                          </p:val>
                                        </p:tav>
                                        <p:tav tm="100000">
                                          <p:val>
                                            <p:strVal val="#ppt_x"/>
                                          </p:val>
                                        </p:tav>
                                      </p:tavLst>
                                    </p:anim>
                                    <p:anim calcmode="lin" valueType="num">
                                      <p:cBhvr additive="base">
                                        <p:cTn id="24" dur="500" fill="hold"/>
                                        <p:tgtEl>
                                          <p:spTgt spid="13844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title"/>
          </p:nvPr>
        </p:nvSpPr>
        <p:spPr/>
        <p:txBody>
          <a:bodyPr/>
          <a:lstStyle/>
          <a:p>
            <a:r>
              <a:rPr lang="en-US" b="1" dirty="0" smtClean="0">
                <a:solidFill>
                  <a:srgbClr val="0070C0"/>
                </a:solidFill>
              </a:rPr>
              <a:t>Avoid Dangerous Areas</a:t>
            </a:r>
          </a:p>
        </p:txBody>
      </p:sp>
      <p:sp>
        <p:nvSpPr>
          <p:cNvPr id="92163" name="Rectangle 6"/>
          <p:cNvSpPr>
            <a:spLocks noGrp="1" noChangeArrowheads="1"/>
          </p:cNvSpPr>
          <p:nvPr>
            <p:ph type="body" idx="1"/>
          </p:nvPr>
        </p:nvSpPr>
        <p:spPr>
          <a:xfrm>
            <a:off x="609600" y="1600200"/>
            <a:ext cx="7848600" cy="3352800"/>
          </a:xfrm>
        </p:spPr>
        <p:txBody>
          <a:bodyPr/>
          <a:lstStyle/>
          <a:p>
            <a:r>
              <a:rPr lang="en-US" sz="2200" smtClean="0"/>
              <a:t>Industrial buildings or facilities may contain toxic chemicals, which can be released in a disaster</a:t>
            </a:r>
          </a:p>
          <a:p>
            <a:pPr lvl="1"/>
            <a:r>
              <a:rPr lang="en-US" sz="2200" smtClean="0"/>
              <a:t>Hospitals</a:t>
            </a:r>
          </a:p>
          <a:p>
            <a:r>
              <a:rPr lang="en-US" sz="2200" smtClean="0"/>
              <a:t>Dams can break, </a:t>
            </a:r>
          </a:p>
          <a:p>
            <a:r>
              <a:rPr lang="en-US" sz="2200" smtClean="0"/>
              <a:t>Bridges can wash out </a:t>
            </a:r>
          </a:p>
          <a:p>
            <a:r>
              <a:rPr lang="en-US" sz="2200" smtClean="0"/>
              <a:t>Buildings can collapse </a:t>
            </a:r>
          </a:p>
          <a:p>
            <a:r>
              <a:rPr lang="en-US" sz="2200" smtClean="0"/>
              <a:t>Areas can become inaccessible due to flooding, landslides, collapsed structures, advancing fires, or storm surges </a:t>
            </a:r>
          </a:p>
        </p:txBody>
      </p:sp>
      <p:sp>
        <p:nvSpPr>
          <p:cNvPr id="1089540" name="Text Box 4"/>
          <p:cNvSpPr txBox="1">
            <a:spLocks noChangeArrowheads="1"/>
          </p:cNvSpPr>
          <p:nvPr/>
        </p:nvSpPr>
        <p:spPr bwMode="auto">
          <a:xfrm>
            <a:off x="1905000" y="5029200"/>
            <a:ext cx="62579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a:solidFill>
                  <a:srgbClr val="FF3300"/>
                </a:solidFill>
              </a:rPr>
              <a:t>If you can avoid being in harm's way, </a:t>
            </a:r>
          </a:p>
          <a:p>
            <a:pPr algn="ctr"/>
            <a:r>
              <a:rPr lang="en-US" sz="2000">
                <a:solidFill>
                  <a:srgbClr val="FF3300"/>
                </a:solidFill>
              </a:rPr>
              <a:t>you can also prevent yourself from becoming </a:t>
            </a:r>
          </a:p>
          <a:p>
            <a:pPr algn="ctr"/>
            <a:r>
              <a:rPr lang="en-US" sz="2000">
                <a:solidFill>
                  <a:srgbClr val="FF3300"/>
                </a:solidFill>
              </a:rPr>
              <a:t>part of the problem rather than part of the solution</a:t>
            </a:r>
          </a:p>
        </p:txBody>
      </p:sp>
    </p:spTree>
    <p:extLst>
      <p:ext uri="{BB962C8B-B14F-4D97-AF65-F5344CB8AC3E}">
        <p14:creationId xmlns:p14="http://schemas.microsoft.com/office/powerpoint/2010/main" val="41937139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1089540"/>
                                        </p:tgtEl>
                                        <p:attrNameLst>
                                          <p:attrName>style.visibility</p:attrName>
                                        </p:attrNameLst>
                                      </p:cBhvr>
                                      <p:to>
                                        <p:strVal val="visible"/>
                                      </p:to>
                                    </p:set>
                                    <p:animEffect transition="in" filter="diamond(out)">
                                      <p:cBhvr>
                                        <p:cTn id="7" dur="1000"/>
                                        <p:tgtEl>
                                          <p:spTgt spid="108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smtClean="0">
                <a:solidFill>
                  <a:srgbClr val="0070C0"/>
                </a:solidFill>
              </a:rPr>
              <a:t>Session Five </a:t>
            </a:r>
            <a:r>
              <a:rPr lang="en-US" b="1" dirty="0" smtClean="0">
                <a:solidFill>
                  <a:srgbClr val="0070C0"/>
                </a:solidFill>
              </a:rPr>
              <a:t>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chemeClr val="bg1">
                    <a:lumMod val="85000"/>
                  </a:schemeClr>
                </a:solidFill>
              </a:rPr>
              <a:t>21, </a:t>
            </a:r>
            <a:r>
              <a:rPr lang="en-US" dirty="0" smtClean="0">
                <a:solidFill>
                  <a:srgbClr val="FF0000"/>
                </a:solidFill>
              </a:rPr>
              <a:t>22</a:t>
            </a:r>
            <a:r>
              <a:rPr lang="en-US" dirty="0" smtClean="0"/>
              <a:t>,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US" b="1" dirty="0" smtClean="0">
                <a:solidFill>
                  <a:srgbClr val="0070C0"/>
                </a:solidFill>
              </a:rPr>
              <a:t>If You Are Trapped or Isolated…</a:t>
            </a:r>
          </a:p>
        </p:txBody>
      </p:sp>
      <p:sp>
        <p:nvSpPr>
          <p:cNvPr id="93187" name="Rectangle 5"/>
          <p:cNvSpPr>
            <a:spLocks noGrp="1" noChangeArrowheads="1"/>
          </p:cNvSpPr>
          <p:nvPr>
            <p:ph type="body" sz="half" idx="1"/>
          </p:nvPr>
        </p:nvSpPr>
        <p:spPr>
          <a:xfrm>
            <a:off x="609600" y="1447800"/>
            <a:ext cx="3848100" cy="4114800"/>
          </a:xfrm>
        </p:spPr>
        <p:txBody>
          <a:bodyPr/>
          <a:lstStyle/>
          <a:p>
            <a:r>
              <a:rPr lang="en-US" sz="2200" smtClean="0"/>
              <a:t>Be prepared to help others find or rescue you</a:t>
            </a:r>
          </a:p>
          <a:p>
            <a:endParaRPr lang="en-US" sz="2200" smtClean="0"/>
          </a:p>
          <a:p>
            <a:r>
              <a:rPr lang="en-US" sz="2200" smtClean="0"/>
              <a:t>Let others know where you are going if you must travel anywhere, even within a "safe" building</a:t>
            </a:r>
          </a:p>
          <a:p>
            <a:endParaRPr lang="en-US" sz="2200" smtClean="0"/>
          </a:p>
          <a:p>
            <a:r>
              <a:rPr lang="en-US" sz="2200" smtClean="0"/>
              <a:t>Try not to travel alone in dangerous conditions-- bring a "buddy" </a:t>
            </a:r>
          </a:p>
        </p:txBody>
      </p:sp>
      <p:pic>
        <p:nvPicPr>
          <p:cNvPr id="1090569" name="Picture 9" descr="light-stic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276600"/>
            <a:ext cx="1524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0571" name="Picture 11" descr="whis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133600"/>
            <a:ext cx="16002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0573" name="Picture 13" descr="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648200"/>
            <a:ext cx="1190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0575" name="Picture 15" descr="36521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2766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0577" name="Picture 17" descr="INS33214L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572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0578" name="Text Box 18"/>
          <p:cNvSpPr txBox="1">
            <a:spLocks noChangeArrowheads="1"/>
          </p:cNvSpPr>
          <p:nvPr/>
        </p:nvSpPr>
        <p:spPr bwMode="auto">
          <a:xfrm>
            <a:off x="5470525" y="1560513"/>
            <a:ext cx="280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Carry Signaling Devices</a:t>
            </a:r>
          </a:p>
        </p:txBody>
      </p:sp>
    </p:spTree>
    <p:extLst>
      <p:ext uri="{BB962C8B-B14F-4D97-AF65-F5344CB8AC3E}">
        <p14:creationId xmlns:p14="http://schemas.microsoft.com/office/powerpoint/2010/main" val="16690043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1090569"/>
                                        </p:tgtEl>
                                        <p:attrNameLst>
                                          <p:attrName>style.visibility</p:attrName>
                                        </p:attrNameLst>
                                      </p:cBhvr>
                                      <p:to>
                                        <p:strVal val="visible"/>
                                      </p:to>
                                    </p:set>
                                    <p:animEffect transition="in" filter="slide(fromBottom)">
                                      <p:cBhvr>
                                        <p:cTn id="7" dur="500"/>
                                        <p:tgtEl>
                                          <p:spTgt spid="1090569"/>
                                        </p:tgtEl>
                                      </p:cBhvr>
                                    </p:animEffect>
                                  </p:childTnLst>
                                </p:cTn>
                              </p:par>
                              <p:par>
                                <p:cTn id="8" presetID="12" presetClass="entr" presetSubtype="4" fill="hold" nodeType="withEffect">
                                  <p:stCondLst>
                                    <p:cond delay="0"/>
                                  </p:stCondLst>
                                  <p:childTnLst>
                                    <p:set>
                                      <p:cBhvr>
                                        <p:cTn id="9" dur="1" fill="hold">
                                          <p:stCondLst>
                                            <p:cond delay="0"/>
                                          </p:stCondLst>
                                        </p:cTn>
                                        <p:tgtEl>
                                          <p:spTgt spid="1090571"/>
                                        </p:tgtEl>
                                        <p:attrNameLst>
                                          <p:attrName>style.visibility</p:attrName>
                                        </p:attrNameLst>
                                      </p:cBhvr>
                                      <p:to>
                                        <p:strVal val="visible"/>
                                      </p:to>
                                    </p:set>
                                    <p:animEffect transition="in" filter="slide(fromBottom)">
                                      <p:cBhvr>
                                        <p:cTn id="10" dur="500"/>
                                        <p:tgtEl>
                                          <p:spTgt spid="1090571"/>
                                        </p:tgtEl>
                                      </p:cBhvr>
                                    </p:animEffect>
                                  </p:childTnLst>
                                </p:cTn>
                              </p:par>
                              <p:par>
                                <p:cTn id="11" presetID="12" presetClass="entr" presetSubtype="4" fill="hold" nodeType="withEffect">
                                  <p:stCondLst>
                                    <p:cond delay="0"/>
                                  </p:stCondLst>
                                  <p:childTnLst>
                                    <p:set>
                                      <p:cBhvr>
                                        <p:cTn id="12" dur="1" fill="hold">
                                          <p:stCondLst>
                                            <p:cond delay="0"/>
                                          </p:stCondLst>
                                        </p:cTn>
                                        <p:tgtEl>
                                          <p:spTgt spid="1090573"/>
                                        </p:tgtEl>
                                        <p:attrNameLst>
                                          <p:attrName>style.visibility</p:attrName>
                                        </p:attrNameLst>
                                      </p:cBhvr>
                                      <p:to>
                                        <p:strVal val="visible"/>
                                      </p:to>
                                    </p:set>
                                    <p:animEffect transition="in" filter="slide(fromBottom)">
                                      <p:cBhvr>
                                        <p:cTn id="13" dur="500"/>
                                        <p:tgtEl>
                                          <p:spTgt spid="1090573"/>
                                        </p:tgtEl>
                                      </p:cBhvr>
                                    </p:animEffect>
                                  </p:childTnLst>
                                </p:cTn>
                              </p:par>
                              <p:par>
                                <p:cTn id="14" presetID="12" presetClass="entr" presetSubtype="4" fill="hold" nodeType="withEffect">
                                  <p:stCondLst>
                                    <p:cond delay="0"/>
                                  </p:stCondLst>
                                  <p:childTnLst>
                                    <p:set>
                                      <p:cBhvr>
                                        <p:cTn id="15" dur="1" fill="hold">
                                          <p:stCondLst>
                                            <p:cond delay="0"/>
                                          </p:stCondLst>
                                        </p:cTn>
                                        <p:tgtEl>
                                          <p:spTgt spid="1090575"/>
                                        </p:tgtEl>
                                        <p:attrNameLst>
                                          <p:attrName>style.visibility</p:attrName>
                                        </p:attrNameLst>
                                      </p:cBhvr>
                                      <p:to>
                                        <p:strVal val="visible"/>
                                      </p:to>
                                    </p:set>
                                    <p:animEffect transition="in" filter="slide(fromBottom)">
                                      <p:cBhvr>
                                        <p:cTn id="16" dur="500"/>
                                        <p:tgtEl>
                                          <p:spTgt spid="1090575"/>
                                        </p:tgtEl>
                                      </p:cBhvr>
                                    </p:animEffect>
                                  </p:childTnLst>
                                </p:cTn>
                              </p:par>
                              <p:par>
                                <p:cTn id="17" presetID="12" presetClass="entr" presetSubtype="4" fill="hold" nodeType="withEffect">
                                  <p:stCondLst>
                                    <p:cond delay="0"/>
                                  </p:stCondLst>
                                  <p:childTnLst>
                                    <p:set>
                                      <p:cBhvr>
                                        <p:cTn id="18" dur="1" fill="hold">
                                          <p:stCondLst>
                                            <p:cond delay="0"/>
                                          </p:stCondLst>
                                        </p:cTn>
                                        <p:tgtEl>
                                          <p:spTgt spid="1090577"/>
                                        </p:tgtEl>
                                        <p:attrNameLst>
                                          <p:attrName>style.visibility</p:attrName>
                                        </p:attrNameLst>
                                      </p:cBhvr>
                                      <p:to>
                                        <p:strVal val="visible"/>
                                      </p:to>
                                    </p:set>
                                    <p:animEffect transition="in" filter="slide(fromBottom)">
                                      <p:cBhvr>
                                        <p:cTn id="19" dur="500"/>
                                        <p:tgtEl>
                                          <p:spTgt spid="109057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90578"/>
                                        </p:tgtEl>
                                        <p:attrNameLst>
                                          <p:attrName>style.visibility</p:attrName>
                                        </p:attrNameLst>
                                      </p:cBhvr>
                                      <p:to>
                                        <p:strVal val="visible"/>
                                      </p:to>
                                    </p:set>
                                    <p:animEffect transition="in" filter="slide(fromBottom)">
                                      <p:cBhvr>
                                        <p:cTn id="22" dur="500"/>
                                        <p:tgtEl>
                                          <p:spTgt spid="1090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p:txBody>
          <a:bodyPr/>
          <a:lstStyle/>
          <a:p>
            <a:r>
              <a:rPr lang="en-US" b="1" dirty="0" smtClean="0">
                <a:solidFill>
                  <a:srgbClr val="0070C0"/>
                </a:solidFill>
              </a:rPr>
              <a:t>Shelter</a:t>
            </a:r>
            <a:r>
              <a:rPr lang="en-US" dirty="0" smtClean="0"/>
              <a:t> </a:t>
            </a:r>
          </a:p>
        </p:txBody>
      </p:sp>
      <p:sp>
        <p:nvSpPr>
          <p:cNvPr id="96259" name="Rectangle 5"/>
          <p:cNvSpPr>
            <a:spLocks noGrp="1" noChangeArrowheads="1"/>
          </p:cNvSpPr>
          <p:nvPr>
            <p:ph type="body" idx="1"/>
          </p:nvPr>
        </p:nvSpPr>
        <p:spPr/>
        <p:txBody>
          <a:bodyPr>
            <a:normAutofit lnSpcReduction="10000"/>
          </a:bodyPr>
          <a:lstStyle/>
          <a:p>
            <a:r>
              <a:rPr lang="en-US" smtClean="0"/>
              <a:t>In most cases, you will not need your own shelter for operating or sleeping</a:t>
            </a:r>
          </a:p>
          <a:p>
            <a:pPr lvl="1"/>
            <a:r>
              <a:rPr lang="en-US" smtClean="0"/>
              <a:t>You may be able to stay or work in the emergency operations center, evacuation shelter, or even your own vehicle</a:t>
            </a:r>
          </a:p>
          <a:p>
            <a:pPr lvl="1"/>
            <a:endParaRPr lang="en-US" smtClean="0"/>
          </a:p>
          <a:p>
            <a:r>
              <a:rPr lang="en-US" smtClean="0"/>
              <a:t>In some cases a tent, camp trailer, motor home, or other suitable shelter may be necessary </a:t>
            </a:r>
          </a:p>
        </p:txBody>
      </p:sp>
    </p:spTree>
    <p:extLst>
      <p:ext uri="{BB962C8B-B14F-4D97-AF65-F5344CB8AC3E}">
        <p14:creationId xmlns:p14="http://schemas.microsoft.com/office/powerpoint/2010/main" val="985889226"/>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2"/>
          <p:cNvSpPr>
            <a:spLocks noGrp="1" noChangeArrowheads="1"/>
          </p:cNvSpPr>
          <p:nvPr>
            <p:ph type="title"/>
          </p:nvPr>
        </p:nvSpPr>
        <p:spPr/>
        <p:txBody>
          <a:bodyPr/>
          <a:lstStyle/>
          <a:p>
            <a:r>
              <a:rPr lang="en-US" b="1" dirty="0" smtClean="0">
                <a:solidFill>
                  <a:srgbClr val="0070C0"/>
                </a:solidFill>
              </a:rPr>
              <a:t>Tents</a:t>
            </a:r>
          </a:p>
        </p:txBody>
      </p:sp>
      <p:sp>
        <p:nvSpPr>
          <p:cNvPr id="97283" name="Rectangle 23"/>
          <p:cNvSpPr>
            <a:spLocks noGrp="1" noChangeArrowheads="1"/>
          </p:cNvSpPr>
          <p:nvPr>
            <p:ph type="body" idx="1"/>
          </p:nvPr>
        </p:nvSpPr>
        <p:spPr>
          <a:xfrm>
            <a:off x="533400" y="1143000"/>
            <a:ext cx="6324600" cy="4572000"/>
          </a:xfrm>
        </p:spPr>
        <p:txBody>
          <a:bodyPr/>
          <a:lstStyle/>
          <a:p>
            <a:pPr>
              <a:lnSpc>
                <a:spcPct val="80000"/>
              </a:lnSpc>
            </a:pPr>
            <a:r>
              <a:rPr lang="en-US" sz="2000" smtClean="0"/>
              <a:t>Pick a tent equipped to withstand the harshest conditions you might encounter </a:t>
            </a:r>
          </a:p>
          <a:p>
            <a:pPr>
              <a:lnSpc>
                <a:spcPct val="80000"/>
              </a:lnSpc>
            </a:pPr>
            <a:endParaRPr lang="en-US" sz="2000" smtClean="0"/>
          </a:p>
          <a:p>
            <a:pPr>
              <a:lnSpc>
                <a:spcPct val="80000"/>
              </a:lnSpc>
            </a:pPr>
            <a:r>
              <a:rPr lang="en-US" sz="2000" smtClean="0"/>
              <a:t>Rated for high winds</a:t>
            </a:r>
          </a:p>
          <a:p>
            <a:pPr>
              <a:lnSpc>
                <a:spcPct val="80000"/>
              </a:lnSpc>
            </a:pPr>
            <a:endParaRPr lang="en-US" sz="2000" smtClean="0"/>
          </a:p>
          <a:p>
            <a:pPr>
              <a:lnSpc>
                <a:spcPct val="80000"/>
              </a:lnSpc>
            </a:pPr>
            <a:r>
              <a:rPr lang="en-US" sz="2000" smtClean="0"/>
              <a:t>Waterproof</a:t>
            </a:r>
          </a:p>
          <a:p>
            <a:pPr>
              <a:lnSpc>
                <a:spcPct val="80000"/>
              </a:lnSpc>
            </a:pPr>
            <a:endParaRPr lang="en-US" sz="2000" smtClean="0"/>
          </a:p>
          <a:p>
            <a:pPr>
              <a:lnSpc>
                <a:spcPct val="80000"/>
              </a:lnSpc>
            </a:pPr>
            <a:r>
              <a:rPr lang="en-US" sz="2000" smtClean="0"/>
              <a:t>Full-coverage rain fly</a:t>
            </a:r>
          </a:p>
          <a:p>
            <a:pPr>
              <a:lnSpc>
                <a:spcPct val="80000"/>
              </a:lnSpc>
            </a:pPr>
            <a:endParaRPr lang="en-US" sz="2000" smtClean="0"/>
          </a:p>
          <a:p>
            <a:pPr>
              <a:lnSpc>
                <a:spcPct val="80000"/>
              </a:lnSpc>
            </a:pPr>
            <a:r>
              <a:rPr lang="en-US" sz="2000" smtClean="0"/>
              <a:t>Waterproof bottom</a:t>
            </a:r>
          </a:p>
          <a:p>
            <a:pPr lvl="1">
              <a:lnSpc>
                <a:spcPct val="80000"/>
              </a:lnSpc>
            </a:pPr>
            <a:r>
              <a:rPr lang="en-US" sz="2000" smtClean="0"/>
              <a:t>Use a tarp, ground cloth or footprint to extend the life of a tent's floor</a:t>
            </a:r>
          </a:p>
          <a:p>
            <a:pPr lvl="1">
              <a:lnSpc>
                <a:spcPct val="80000"/>
              </a:lnSpc>
            </a:pPr>
            <a:endParaRPr lang="en-US" sz="2000" smtClean="0"/>
          </a:p>
          <a:p>
            <a:pPr>
              <a:lnSpc>
                <a:spcPct val="80000"/>
              </a:lnSpc>
            </a:pPr>
            <a:r>
              <a:rPr lang="en-US" sz="2000" smtClean="0"/>
              <a:t>Resources:</a:t>
            </a:r>
          </a:p>
          <a:p>
            <a:pPr lvl="1">
              <a:lnSpc>
                <a:spcPct val="80000"/>
              </a:lnSpc>
            </a:pPr>
            <a:r>
              <a:rPr lang="en-US" sz="2000" smtClean="0"/>
              <a:t>www.rei.com</a:t>
            </a:r>
          </a:p>
        </p:txBody>
      </p:sp>
      <p:pic>
        <p:nvPicPr>
          <p:cNvPr id="1093649" name="Picture 17" descr="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447800"/>
            <a:ext cx="14478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3650" name="Picture 18" descr="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724400"/>
            <a:ext cx="4038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3648" name="Picture 16" descr="t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9718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05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93649"/>
                                        </p:tgtEl>
                                        <p:attrNameLst>
                                          <p:attrName>style.visibility</p:attrName>
                                        </p:attrNameLst>
                                      </p:cBhvr>
                                      <p:to>
                                        <p:strVal val="visible"/>
                                      </p:to>
                                    </p:set>
                                    <p:animEffect transition="in" filter="dissolve">
                                      <p:cBhvr>
                                        <p:cTn id="7" dur="1000"/>
                                        <p:tgtEl>
                                          <p:spTgt spid="1093649"/>
                                        </p:tgtEl>
                                      </p:cBhvr>
                                    </p:animEffect>
                                  </p:childTnLst>
                                </p:cTn>
                              </p:par>
                              <p:par>
                                <p:cTn id="8" presetID="9" presetClass="entr" presetSubtype="0" fill="hold" nodeType="withEffect">
                                  <p:stCondLst>
                                    <p:cond delay="0"/>
                                  </p:stCondLst>
                                  <p:childTnLst>
                                    <p:set>
                                      <p:cBhvr>
                                        <p:cTn id="9" dur="1" fill="hold">
                                          <p:stCondLst>
                                            <p:cond delay="0"/>
                                          </p:stCondLst>
                                        </p:cTn>
                                        <p:tgtEl>
                                          <p:spTgt spid="1093650"/>
                                        </p:tgtEl>
                                        <p:attrNameLst>
                                          <p:attrName>style.visibility</p:attrName>
                                        </p:attrNameLst>
                                      </p:cBhvr>
                                      <p:to>
                                        <p:strVal val="visible"/>
                                      </p:to>
                                    </p:set>
                                    <p:animEffect transition="in" filter="dissolve">
                                      <p:cBhvr>
                                        <p:cTn id="10" dur="1000"/>
                                        <p:tgtEl>
                                          <p:spTgt spid="1093650"/>
                                        </p:tgtEl>
                                      </p:cBhvr>
                                    </p:animEffect>
                                  </p:childTnLst>
                                </p:cTn>
                              </p:par>
                              <p:par>
                                <p:cTn id="11" presetID="9" presetClass="entr" presetSubtype="0" fill="hold" nodeType="withEffect">
                                  <p:stCondLst>
                                    <p:cond delay="0"/>
                                  </p:stCondLst>
                                  <p:childTnLst>
                                    <p:set>
                                      <p:cBhvr>
                                        <p:cTn id="12" dur="1" fill="hold">
                                          <p:stCondLst>
                                            <p:cond delay="0"/>
                                          </p:stCondLst>
                                        </p:cTn>
                                        <p:tgtEl>
                                          <p:spTgt spid="1093648"/>
                                        </p:tgtEl>
                                        <p:attrNameLst>
                                          <p:attrName>style.visibility</p:attrName>
                                        </p:attrNameLst>
                                      </p:cBhvr>
                                      <p:to>
                                        <p:strVal val="visible"/>
                                      </p:to>
                                    </p:set>
                                    <p:animEffect transition="in" filter="dissolve">
                                      <p:cBhvr>
                                        <p:cTn id="13" dur="1000"/>
                                        <p:tgtEl>
                                          <p:spTgt spid="1093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en-US" b="1" dirty="0" smtClean="0">
                <a:solidFill>
                  <a:srgbClr val="0070C0"/>
                </a:solidFill>
              </a:rPr>
              <a:t>Medical Considerations </a:t>
            </a:r>
          </a:p>
        </p:txBody>
      </p:sp>
      <p:sp>
        <p:nvSpPr>
          <p:cNvPr id="98307" name="Rectangle 5"/>
          <p:cNvSpPr>
            <a:spLocks noGrp="1" noChangeArrowheads="1"/>
          </p:cNvSpPr>
          <p:nvPr>
            <p:ph type="body" idx="1"/>
          </p:nvPr>
        </p:nvSpPr>
        <p:spPr/>
        <p:txBody>
          <a:bodyPr/>
          <a:lstStyle/>
          <a:p>
            <a:pPr>
              <a:lnSpc>
                <a:spcPct val="90000"/>
              </a:lnSpc>
            </a:pPr>
            <a:r>
              <a:rPr lang="en-US" sz="2200" smtClean="0"/>
              <a:t>Discuss any medical conditions with your physician ahead of time </a:t>
            </a:r>
          </a:p>
          <a:p>
            <a:pPr lvl="1">
              <a:lnSpc>
                <a:spcPct val="90000"/>
              </a:lnSpc>
            </a:pPr>
            <a:r>
              <a:rPr lang="en-US" sz="2200" smtClean="0"/>
              <a:t>Potentially interfere with your ability to do your job </a:t>
            </a:r>
          </a:p>
          <a:p>
            <a:pPr>
              <a:lnSpc>
                <a:spcPct val="90000"/>
              </a:lnSpc>
            </a:pPr>
            <a:endParaRPr lang="en-US" sz="2200" smtClean="0"/>
          </a:p>
          <a:p>
            <a:pPr>
              <a:lnSpc>
                <a:spcPct val="90000"/>
              </a:lnSpc>
            </a:pPr>
            <a:r>
              <a:rPr lang="en-US" sz="2200" smtClean="0"/>
              <a:t>Diabetic </a:t>
            </a:r>
          </a:p>
          <a:p>
            <a:pPr lvl="1">
              <a:lnSpc>
                <a:spcPct val="90000"/>
              </a:lnSpc>
            </a:pPr>
            <a:r>
              <a:rPr lang="en-US" sz="2200" smtClean="0"/>
              <a:t>You will need to avoid going for long periods without proper food or medication, and stress may affect your blood sugar level</a:t>
            </a:r>
          </a:p>
          <a:p>
            <a:pPr>
              <a:lnSpc>
                <a:spcPct val="90000"/>
              </a:lnSpc>
            </a:pPr>
            <a:endParaRPr lang="en-US" sz="2200" smtClean="0"/>
          </a:p>
          <a:p>
            <a:pPr>
              <a:lnSpc>
                <a:spcPct val="90000"/>
              </a:lnSpc>
            </a:pPr>
            <a:r>
              <a:rPr lang="en-US" sz="2200" smtClean="0"/>
              <a:t>Heart</a:t>
            </a:r>
          </a:p>
          <a:p>
            <a:pPr lvl="1">
              <a:lnSpc>
                <a:spcPct val="90000"/>
              </a:lnSpc>
            </a:pPr>
            <a:r>
              <a:rPr lang="en-US" sz="2200" smtClean="0"/>
              <a:t>May need to avoid stressful situations  </a:t>
            </a:r>
          </a:p>
        </p:txBody>
      </p:sp>
    </p:spTree>
    <p:extLst>
      <p:ext uri="{BB962C8B-B14F-4D97-AF65-F5344CB8AC3E}">
        <p14:creationId xmlns:p14="http://schemas.microsoft.com/office/powerpoint/2010/main" val="5620319"/>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title"/>
          </p:nvPr>
        </p:nvSpPr>
        <p:spPr/>
        <p:txBody>
          <a:bodyPr/>
          <a:lstStyle/>
          <a:p>
            <a:r>
              <a:rPr lang="en-US" b="1" dirty="0" smtClean="0">
                <a:solidFill>
                  <a:srgbClr val="0070C0"/>
                </a:solidFill>
              </a:rPr>
              <a:t>Medical Considerations</a:t>
            </a:r>
          </a:p>
        </p:txBody>
      </p:sp>
      <p:sp>
        <p:nvSpPr>
          <p:cNvPr id="99331" name="Rectangle 6"/>
          <p:cNvSpPr>
            <a:spLocks noGrp="1" noChangeArrowheads="1"/>
          </p:cNvSpPr>
          <p:nvPr>
            <p:ph type="body" idx="1"/>
          </p:nvPr>
        </p:nvSpPr>
        <p:spPr/>
        <p:txBody>
          <a:bodyPr>
            <a:normAutofit fontScale="92500" lnSpcReduction="10000"/>
          </a:bodyPr>
          <a:lstStyle/>
          <a:p>
            <a:r>
              <a:rPr lang="en-US" smtClean="0"/>
              <a:t>Have an adequate supply of appropriate medications on hand</a:t>
            </a:r>
          </a:p>
          <a:p>
            <a:endParaRPr lang="en-US" smtClean="0"/>
          </a:p>
          <a:p>
            <a:r>
              <a:rPr lang="en-US" smtClean="0"/>
              <a:t>Have a copy of any prescriptions</a:t>
            </a:r>
          </a:p>
          <a:p>
            <a:endParaRPr lang="en-US" smtClean="0"/>
          </a:p>
          <a:p>
            <a:r>
              <a:rPr lang="en-US" smtClean="0"/>
              <a:t>Let your emcomm manager and any work partners know of your condition so that they can take appropriate actions if something goes wrong</a:t>
            </a:r>
          </a:p>
          <a:p>
            <a:endParaRPr lang="en-US" smtClean="0"/>
          </a:p>
        </p:txBody>
      </p:sp>
      <p:pic>
        <p:nvPicPr>
          <p:cNvPr id="1097732" name="Picture 4" descr="j019975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0" y="2133600"/>
            <a:ext cx="172402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128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nodeType="withEffect">
                                  <p:stCondLst>
                                    <p:cond delay="0"/>
                                  </p:stCondLst>
                                  <p:childTnLst>
                                    <p:set>
                                      <p:cBhvr>
                                        <p:cTn id="6" dur="1" fill="hold">
                                          <p:stCondLst>
                                            <p:cond delay="0"/>
                                          </p:stCondLst>
                                        </p:cTn>
                                        <p:tgtEl>
                                          <p:spTgt spid="1097732"/>
                                        </p:tgtEl>
                                        <p:attrNameLst>
                                          <p:attrName>style.visibility</p:attrName>
                                        </p:attrNameLst>
                                      </p:cBhvr>
                                      <p:to>
                                        <p:strVal val="visible"/>
                                      </p:to>
                                    </p:set>
                                    <p:animEffect transition="in" filter="strips(upLeft)">
                                      <p:cBhvr>
                                        <p:cTn id="7" dur="500"/>
                                        <p:tgtEl>
                                          <p:spTgt spid="1097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title"/>
          </p:nvPr>
        </p:nvSpPr>
        <p:spPr/>
        <p:txBody>
          <a:bodyPr/>
          <a:lstStyle/>
          <a:p>
            <a:r>
              <a:rPr lang="en-US" b="1" dirty="0" smtClean="0">
                <a:solidFill>
                  <a:srgbClr val="0070C0"/>
                </a:solidFill>
              </a:rPr>
              <a:t>Medical Considerations</a:t>
            </a:r>
          </a:p>
        </p:txBody>
      </p:sp>
      <p:sp>
        <p:nvSpPr>
          <p:cNvPr id="100355" name="Rectangle 12"/>
          <p:cNvSpPr>
            <a:spLocks noGrp="1" noChangeArrowheads="1"/>
          </p:cNvSpPr>
          <p:nvPr>
            <p:ph type="body" idx="1"/>
          </p:nvPr>
        </p:nvSpPr>
        <p:spPr>
          <a:xfrm>
            <a:off x="609600" y="1600200"/>
            <a:ext cx="4800600" cy="4114800"/>
          </a:xfrm>
        </p:spPr>
        <p:txBody>
          <a:bodyPr>
            <a:normAutofit fontScale="92500"/>
          </a:bodyPr>
          <a:lstStyle/>
          <a:p>
            <a:r>
              <a:rPr lang="en-US" smtClean="0"/>
              <a:t>Keep a copy of any special medical information and emergency phone numbers in your wallet at all times</a:t>
            </a:r>
          </a:p>
          <a:p>
            <a:endParaRPr lang="en-US" smtClean="0"/>
          </a:p>
          <a:p>
            <a:r>
              <a:rPr lang="en-US" smtClean="0"/>
              <a:t>Wear any medical ID jewelry you have </a:t>
            </a:r>
          </a:p>
        </p:txBody>
      </p:sp>
      <p:pic>
        <p:nvPicPr>
          <p:cNvPr id="1098760" name="Picture 8" descr="2542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95400"/>
            <a:ext cx="19050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8762" name="Picture 10" descr="# 3305 - THREE DOUBLE SIDED MEDICAL INFORMATION / IDENTIFICATION 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200400"/>
            <a:ext cx="26527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0524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098760"/>
                                        </p:tgtEl>
                                        <p:attrNameLst>
                                          <p:attrName>style.visibility</p:attrName>
                                        </p:attrNameLst>
                                      </p:cBhvr>
                                      <p:to>
                                        <p:strVal val="visible"/>
                                      </p:to>
                                    </p:set>
                                    <p:anim calcmode="lin" valueType="num">
                                      <p:cBhvr additive="base">
                                        <p:cTn id="7" dur="500" fill="hold"/>
                                        <p:tgtEl>
                                          <p:spTgt spid="1098760"/>
                                        </p:tgtEl>
                                        <p:attrNameLst>
                                          <p:attrName>ppt_x</p:attrName>
                                        </p:attrNameLst>
                                      </p:cBhvr>
                                      <p:tavLst>
                                        <p:tav tm="0">
                                          <p:val>
                                            <p:strVal val="1+#ppt_w/2"/>
                                          </p:val>
                                        </p:tav>
                                        <p:tav tm="100000">
                                          <p:val>
                                            <p:strVal val="#ppt_x"/>
                                          </p:val>
                                        </p:tav>
                                      </p:tavLst>
                                    </p:anim>
                                    <p:anim calcmode="lin" valueType="num">
                                      <p:cBhvr additive="base">
                                        <p:cTn id="8" dur="500" fill="hold"/>
                                        <p:tgtEl>
                                          <p:spTgt spid="1098760"/>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098762"/>
                                        </p:tgtEl>
                                        <p:attrNameLst>
                                          <p:attrName>style.visibility</p:attrName>
                                        </p:attrNameLst>
                                      </p:cBhvr>
                                      <p:to>
                                        <p:strVal val="visible"/>
                                      </p:to>
                                    </p:set>
                                    <p:anim calcmode="lin" valueType="num">
                                      <p:cBhvr additive="base">
                                        <p:cTn id="11" dur="500" fill="hold"/>
                                        <p:tgtEl>
                                          <p:spTgt spid="1098762"/>
                                        </p:tgtEl>
                                        <p:attrNameLst>
                                          <p:attrName>ppt_x</p:attrName>
                                        </p:attrNameLst>
                                      </p:cBhvr>
                                      <p:tavLst>
                                        <p:tav tm="0">
                                          <p:val>
                                            <p:strVal val="1+#ppt_w/2"/>
                                          </p:val>
                                        </p:tav>
                                        <p:tav tm="100000">
                                          <p:val>
                                            <p:strVal val="#ppt_x"/>
                                          </p:val>
                                        </p:tav>
                                      </p:tavLst>
                                    </p:anim>
                                    <p:anim calcmode="lin" valueType="num">
                                      <p:cBhvr additive="base">
                                        <p:cTn id="12" dur="500" fill="hold"/>
                                        <p:tgtEl>
                                          <p:spTgt spid="1098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9"/>
          <p:cNvSpPr>
            <a:spLocks noGrp="1" noChangeArrowheads="1"/>
          </p:cNvSpPr>
          <p:nvPr>
            <p:ph type="title"/>
          </p:nvPr>
        </p:nvSpPr>
        <p:spPr/>
        <p:txBody>
          <a:bodyPr/>
          <a:lstStyle/>
          <a:p>
            <a:r>
              <a:rPr lang="en-US" b="1" dirty="0" smtClean="0">
                <a:solidFill>
                  <a:srgbClr val="0070C0"/>
                </a:solidFill>
              </a:rPr>
              <a:t>Protect Your Eyes and Sight </a:t>
            </a:r>
          </a:p>
        </p:txBody>
      </p:sp>
      <p:sp>
        <p:nvSpPr>
          <p:cNvPr id="1100810" name="Rectangle 10"/>
          <p:cNvSpPr>
            <a:spLocks noGrp="1" noChangeArrowheads="1"/>
          </p:cNvSpPr>
          <p:nvPr>
            <p:ph type="body" sz="half" idx="1"/>
          </p:nvPr>
        </p:nvSpPr>
        <p:spPr/>
        <p:txBody>
          <a:bodyPr/>
          <a:lstStyle/>
          <a:p>
            <a:pPr>
              <a:lnSpc>
                <a:spcPct val="90000"/>
              </a:lnSpc>
            </a:pPr>
            <a:r>
              <a:rPr lang="en-US" sz="2000" smtClean="0"/>
              <a:t>If you wear eyeglasses or contact lenses, bring at least one spare pair</a:t>
            </a:r>
          </a:p>
          <a:p>
            <a:pPr>
              <a:lnSpc>
                <a:spcPct val="90000"/>
              </a:lnSpc>
            </a:pPr>
            <a:endParaRPr lang="en-US" sz="2000" smtClean="0"/>
          </a:p>
          <a:p>
            <a:pPr>
              <a:lnSpc>
                <a:spcPct val="90000"/>
              </a:lnSpc>
            </a:pPr>
            <a:r>
              <a:rPr lang="en-US" sz="2000" smtClean="0"/>
              <a:t>Contact lenses </a:t>
            </a:r>
          </a:p>
          <a:p>
            <a:pPr lvl="1">
              <a:lnSpc>
                <a:spcPct val="90000"/>
              </a:lnSpc>
            </a:pPr>
            <a:r>
              <a:rPr lang="en-US" sz="2000" smtClean="0"/>
              <a:t>Bring more than enough changes to avoid running out</a:t>
            </a:r>
          </a:p>
          <a:p>
            <a:pPr lvl="1">
              <a:lnSpc>
                <a:spcPct val="90000"/>
              </a:lnSpc>
            </a:pPr>
            <a:r>
              <a:rPr lang="en-US" sz="2000" smtClean="0"/>
              <a:t>May want to switch to glasses to avoid having to deal with lens removal and cleaning under field conditions  </a:t>
            </a:r>
          </a:p>
        </p:txBody>
      </p:sp>
      <p:sp>
        <p:nvSpPr>
          <p:cNvPr id="1100811" name="Rectangle 11"/>
          <p:cNvSpPr>
            <a:spLocks noGrp="1" noChangeArrowheads="1"/>
          </p:cNvSpPr>
          <p:nvPr>
            <p:ph type="body" sz="half" idx="2"/>
          </p:nvPr>
        </p:nvSpPr>
        <p:spPr/>
        <p:txBody>
          <a:bodyPr/>
          <a:lstStyle/>
          <a:p>
            <a:pPr>
              <a:lnSpc>
                <a:spcPct val="90000"/>
              </a:lnSpc>
            </a:pPr>
            <a:r>
              <a:rPr lang="en-US" sz="2000" smtClean="0"/>
              <a:t>If you have any doubts, consult your eye doctor ahead of time </a:t>
            </a:r>
          </a:p>
          <a:p>
            <a:pPr>
              <a:lnSpc>
                <a:spcPct val="90000"/>
              </a:lnSpc>
            </a:pPr>
            <a:endParaRPr lang="en-US" sz="2000" smtClean="0"/>
          </a:p>
          <a:p>
            <a:pPr>
              <a:lnSpc>
                <a:spcPct val="90000"/>
              </a:lnSpc>
            </a:pPr>
            <a:r>
              <a:rPr lang="en-US" sz="2000" smtClean="0"/>
              <a:t>Bringing a copy of your lens prescription along may also be a good idea</a:t>
            </a:r>
          </a:p>
          <a:p>
            <a:pPr lvl="1">
              <a:lnSpc>
                <a:spcPct val="90000"/>
              </a:lnSpc>
            </a:pPr>
            <a:r>
              <a:rPr lang="en-US" sz="2000" smtClean="0"/>
              <a:t>Especially if you are likely to be some distance from home for a while</a:t>
            </a:r>
          </a:p>
        </p:txBody>
      </p:sp>
      <p:pic>
        <p:nvPicPr>
          <p:cNvPr id="1100807" name="Picture 7" descr="MCj0308622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24400" y="5105400"/>
            <a:ext cx="18288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0808" name="Picture 8" descr="MCj0371322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0" y="5105400"/>
            <a:ext cx="121126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4652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0810">
                                            <p:txEl>
                                              <p:pRg st="0" end="0"/>
                                            </p:txEl>
                                          </p:spTgt>
                                        </p:tgtEl>
                                        <p:attrNameLst>
                                          <p:attrName>style.visibility</p:attrName>
                                        </p:attrNameLst>
                                      </p:cBhvr>
                                      <p:to>
                                        <p:strVal val="visible"/>
                                      </p:to>
                                    </p:set>
                                    <p:anim calcmode="lin" valueType="num">
                                      <p:cBhvr additive="base">
                                        <p:cTn id="7" dur="500" fill="hold"/>
                                        <p:tgtEl>
                                          <p:spTgt spid="11008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081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0810">
                                            <p:txEl>
                                              <p:pRg st="2" end="2"/>
                                            </p:txEl>
                                          </p:spTgt>
                                        </p:tgtEl>
                                        <p:attrNameLst>
                                          <p:attrName>style.visibility</p:attrName>
                                        </p:attrNameLst>
                                      </p:cBhvr>
                                      <p:to>
                                        <p:strVal val="visible"/>
                                      </p:to>
                                    </p:set>
                                    <p:anim calcmode="lin" valueType="num">
                                      <p:cBhvr additive="base">
                                        <p:cTn id="12" dur="500" fill="hold"/>
                                        <p:tgtEl>
                                          <p:spTgt spid="1100810">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0810">
                                            <p:txEl>
                                              <p:pRg st="2" end="2"/>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100810">
                                            <p:txEl>
                                              <p:pRg st="3" end="3"/>
                                            </p:txEl>
                                          </p:spTgt>
                                        </p:tgtEl>
                                        <p:attrNameLst>
                                          <p:attrName>style.visibility</p:attrName>
                                        </p:attrNameLst>
                                      </p:cBhvr>
                                      <p:to>
                                        <p:strVal val="visible"/>
                                      </p:to>
                                    </p:set>
                                    <p:anim calcmode="lin" valueType="num">
                                      <p:cBhvr additive="base">
                                        <p:cTn id="16" dur="500" fill="hold"/>
                                        <p:tgtEl>
                                          <p:spTgt spid="1100810">
                                            <p:txEl>
                                              <p:pRg st="3" end="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00810">
                                            <p:txEl>
                                              <p:pRg st="3" end="3"/>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100810">
                                            <p:txEl>
                                              <p:pRg st="4" end="4"/>
                                            </p:txEl>
                                          </p:spTgt>
                                        </p:tgtEl>
                                        <p:attrNameLst>
                                          <p:attrName>style.visibility</p:attrName>
                                        </p:attrNameLst>
                                      </p:cBhvr>
                                      <p:to>
                                        <p:strVal val="visible"/>
                                      </p:to>
                                    </p:set>
                                    <p:anim calcmode="lin" valueType="num">
                                      <p:cBhvr additive="base">
                                        <p:cTn id="20" dur="500" fill="hold"/>
                                        <p:tgtEl>
                                          <p:spTgt spid="1100810">
                                            <p:txEl>
                                              <p:pRg st="4" end="4"/>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100810">
                                            <p:txEl>
                                              <p:pRg st="4" end="4"/>
                                            </p:txEl>
                                          </p:spTgt>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1100811">
                                            <p:txEl>
                                              <p:pRg st="0" end="0"/>
                                            </p:txEl>
                                          </p:spTgt>
                                        </p:tgtEl>
                                        <p:attrNameLst>
                                          <p:attrName>style.visibility</p:attrName>
                                        </p:attrNameLst>
                                      </p:cBhvr>
                                      <p:to>
                                        <p:strVal val="visible"/>
                                      </p:to>
                                    </p:set>
                                    <p:anim calcmode="lin" valueType="num">
                                      <p:cBhvr additive="base">
                                        <p:cTn id="25" dur="500" fill="hold"/>
                                        <p:tgtEl>
                                          <p:spTgt spid="11008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0811">
                                            <p:txEl>
                                              <p:pRg st="0" end="0"/>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1100811">
                                            <p:txEl>
                                              <p:pRg st="2" end="2"/>
                                            </p:txEl>
                                          </p:spTgt>
                                        </p:tgtEl>
                                        <p:attrNameLst>
                                          <p:attrName>style.visibility</p:attrName>
                                        </p:attrNameLst>
                                      </p:cBhvr>
                                      <p:to>
                                        <p:strVal val="visible"/>
                                      </p:to>
                                    </p:set>
                                    <p:anim calcmode="lin" valueType="num">
                                      <p:cBhvr additive="base">
                                        <p:cTn id="30" dur="500" fill="hold"/>
                                        <p:tgtEl>
                                          <p:spTgt spid="1100811">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00811">
                                            <p:txEl>
                                              <p:pRg st="2" end="2"/>
                                            </p:txEl>
                                          </p:spTgt>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00811">
                                            <p:txEl>
                                              <p:pRg st="3" end="3"/>
                                            </p:txEl>
                                          </p:spTgt>
                                        </p:tgtEl>
                                        <p:attrNameLst>
                                          <p:attrName>style.visibility</p:attrName>
                                        </p:attrNameLst>
                                      </p:cBhvr>
                                      <p:to>
                                        <p:strVal val="visible"/>
                                      </p:to>
                                    </p:set>
                                    <p:anim calcmode="lin" valueType="num">
                                      <p:cBhvr additive="base">
                                        <p:cTn id="34" dur="500" fill="hold"/>
                                        <p:tgtEl>
                                          <p:spTgt spid="1100811">
                                            <p:txEl>
                                              <p:pRg st="3" end="3"/>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100811">
                                            <p:txEl>
                                              <p:pRg st="3" end="3"/>
                                            </p:txEl>
                                          </p:spTgt>
                                        </p:tgtEl>
                                        <p:attrNameLst>
                                          <p:attrName>ppt_y</p:attrName>
                                        </p:attrNameLst>
                                      </p:cBhvr>
                                      <p:tavLst>
                                        <p:tav tm="0">
                                          <p:val>
                                            <p:strVal val="#ppt_y"/>
                                          </p:val>
                                        </p:tav>
                                        <p:tav tm="100000">
                                          <p:val>
                                            <p:strVal val="#ppt_y"/>
                                          </p:val>
                                        </p:tav>
                                      </p:tavLst>
                                    </p:anim>
                                  </p:childTnLst>
                                </p:cTn>
                              </p:par>
                              <p:par>
                                <p:cTn id="36" presetID="3" presetClass="entr" presetSubtype="5" fill="hold" nodeType="withEffect">
                                  <p:stCondLst>
                                    <p:cond delay="0"/>
                                  </p:stCondLst>
                                  <p:childTnLst>
                                    <p:set>
                                      <p:cBhvr>
                                        <p:cTn id="37" dur="1" fill="hold">
                                          <p:stCondLst>
                                            <p:cond delay="0"/>
                                          </p:stCondLst>
                                        </p:cTn>
                                        <p:tgtEl>
                                          <p:spTgt spid="1100807"/>
                                        </p:tgtEl>
                                        <p:attrNameLst>
                                          <p:attrName>style.visibility</p:attrName>
                                        </p:attrNameLst>
                                      </p:cBhvr>
                                      <p:to>
                                        <p:strVal val="visible"/>
                                      </p:to>
                                    </p:set>
                                    <p:animEffect transition="in" filter="blinds(vertical)">
                                      <p:cBhvr>
                                        <p:cTn id="38" dur="500"/>
                                        <p:tgtEl>
                                          <p:spTgt spid="1100807"/>
                                        </p:tgtEl>
                                      </p:cBhvr>
                                    </p:animEffect>
                                  </p:childTnLst>
                                </p:cTn>
                              </p:par>
                              <p:par>
                                <p:cTn id="39" presetID="3" presetClass="entr" presetSubtype="5" fill="hold" nodeType="withEffect">
                                  <p:stCondLst>
                                    <p:cond delay="0"/>
                                  </p:stCondLst>
                                  <p:childTnLst>
                                    <p:set>
                                      <p:cBhvr>
                                        <p:cTn id="40" dur="1" fill="hold">
                                          <p:stCondLst>
                                            <p:cond delay="0"/>
                                          </p:stCondLst>
                                        </p:cTn>
                                        <p:tgtEl>
                                          <p:spTgt spid="1100808"/>
                                        </p:tgtEl>
                                        <p:attrNameLst>
                                          <p:attrName>style.visibility</p:attrName>
                                        </p:attrNameLst>
                                      </p:cBhvr>
                                      <p:to>
                                        <p:strVal val="visible"/>
                                      </p:to>
                                    </p:set>
                                    <p:animEffect transition="in" filter="blinds(vertical)">
                                      <p:cBhvr>
                                        <p:cTn id="41" dur="500"/>
                                        <p:tgtEl>
                                          <p:spTgt spid="1100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10" grpId="0" build="p"/>
      <p:bldP spid="110081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9"/>
          <p:cNvSpPr>
            <a:spLocks noGrp="1" noChangeArrowheads="1"/>
          </p:cNvSpPr>
          <p:nvPr>
            <p:ph type="title"/>
          </p:nvPr>
        </p:nvSpPr>
        <p:spPr/>
        <p:txBody>
          <a:bodyPr/>
          <a:lstStyle/>
          <a:p>
            <a:r>
              <a:rPr lang="en-US" b="1" dirty="0" smtClean="0">
                <a:solidFill>
                  <a:srgbClr val="0070C0"/>
                </a:solidFill>
              </a:rPr>
              <a:t>Protect Your Eyes and Sight </a:t>
            </a:r>
          </a:p>
        </p:txBody>
      </p:sp>
      <p:sp>
        <p:nvSpPr>
          <p:cNvPr id="1102858" name="Rectangle 10"/>
          <p:cNvSpPr>
            <a:spLocks noGrp="1" noChangeArrowheads="1"/>
          </p:cNvSpPr>
          <p:nvPr>
            <p:ph type="body" sz="half" idx="1"/>
          </p:nvPr>
        </p:nvSpPr>
        <p:spPr/>
        <p:txBody>
          <a:bodyPr/>
          <a:lstStyle/>
          <a:p>
            <a:pPr>
              <a:lnSpc>
                <a:spcPct val="80000"/>
              </a:lnSpc>
            </a:pPr>
            <a:r>
              <a:rPr lang="en-US" sz="2000" smtClean="0"/>
              <a:t>Sunglasses </a:t>
            </a:r>
          </a:p>
          <a:p>
            <a:pPr lvl="1">
              <a:lnSpc>
                <a:spcPct val="80000"/>
              </a:lnSpc>
            </a:pPr>
            <a:r>
              <a:rPr lang="en-US" sz="2000" smtClean="0"/>
              <a:t>Fatigue</a:t>
            </a:r>
          </a:p>
          <a:p>
            <a:pPr lvl="1">
              <a:lnSpc>
                <a:spcPct val="80000"/>
              </a:lnSpc>
            </a:pPr>
            <a:r>
              <a:rPr lang="en-US" sz="2000" smtClean="0"/>
              <a:t>Possibly eye damage</a:t>
            </a:r>
          </a:p>
          <a:p>
            <a:pPr lvl="1">
              <a:lnSpc>
                <a:spcPct val="80000"/>
              </a:lnSpc>
            </a:pPr>
            <a:r>
              <a:rPr lang="en-US" sz="2000" smtClean="0"/>
              <a:t>Good quality UV blocking sunglasses </a:t>
            </a:r>
          </a:p>
          <a:p>
            <a:pPr lvl="1">
              <a:lnSpc>
                <a:spcPct val="80000"/>
              </a:lnSpc>
            </a:pPr>
            <a:endParaRPr lang="en-US" sz="2000" smtClean="0"/>
          </a:p>
          <a:p>
            <a:pPr>
              <a:lnSpc>
                <a:spcPct val="80000"/>
              </a:lnSpc>
            </a:pPr>
            <a:r>
              <a:rPr lang="en-US" sz="2000" smtClean="0"/>
              <a:t>“Snow blindness"  </a:t>
            </a:r>
          </a:p>
          <a:p>
            <a:pPr lvl="1">
              <a:lnSpc>
                <a:spcPct val="80000"/>
              </a:lnSpc>
            </a:pPr>
            <a:r>
              <a:rPr lang="en-US" sz="2000" smtClean="0"/>
              <a:t>Prolonged periods of exposure where there is snow/sand can cause the retina to be burned </a:t>
            </a:r>
          </a:p>
        </p:txBody>
      </p:sp>
      <p:sp>
        <p:nvSpPr>
          <p:cNvPr id="1102859" name="Rectangle 11"/>
          <p:cNvSpPr>
            <a:spLocks noGrp="1" noChangeArrowheads="1"/>
          </p:cNvSpPr>
          <p:nvPr>
            <p:ph type="body" sz="half" idx="2"/>
          </p:nvPr>
        </p:nvSpPr>
        <p:spPr/>
        <p:txBody>
          <a:bodyPr/>
          <a:lstStyle/>
          <a:p>
            <a:pPr>
              <a:lnSpc>
                <a:spcPct val="80000"/>
              </a:lnSpc>
            </a:pPr>
            <a:r>
              <a:rPr lang="en-US" sz="2000" smtClean="0"/>
              <a:t>Sunglasses that offer the following are frequently recommended:</a:t>
            </a:r>
          </a:p>
          <a:p>
            <a:pPr lvl="1">
              <a:lnSpc>
                <a:spcPct val="80000"/>
              </a:lnSpc>
            </a:pPr>
            <a:r>
              <a:rPr lang="en-US" sz="2000" smtClean="0"/>
              <a:t>99-100% UV absorption </a:t>
            </a:r>
          </a:p>
          <a:p>
            <a:pPr lvl="1">
              <a:lnSpc>
                <a:spcPct val="80000"/>
              </a:lnSpc>
            </a:pPr>
            <a:r>
              <a:rPr lang="en-US" sz="2000" smtClean="0"/>
              <a:t>Polycarbonate or CR-39 lens (lighter, more comfortable than glass) </a:t>
            </a:r>
          </a:p>
          <a:p>
            <a:pPr lvl="1">
              <a:lnSpc>
                <a:spcPct val="80000"/>
              </a:lnSpc>
            </a:pPr>
            <a:r>
              <a:rPr lang="en-US" sz="2000" smtClean="0"/>
              <a:t>5-10% visible light transmittance </a:t>
            </a:r>
          </a:p>
          <a:p>
            <a:pPr lvl="1">
              <a:lnSpc>
                <a:spcPct val="80000"/>
              </a:lnSpc>
            </a:pPr>
            <a:r>
              <a:rPr lang="en-US" sz="2000" smtClean="0"/>
              <a:t>Large lenses that fit close to the face </a:t>
            </a:r>
          </a:p>
          <a:p>
            <a:pPr lvl="1">
              <a:lnSpc>
                <a:spcPct val="80000"/>
              </a:lnSpc>
            </a:pPr>
            <a:r>
              <a:rPr lang="en-US" sz="2000" smtClean="0"/>
              <a:t>Wraparound or side-shielded to prevent incidental light exposure </a:t>
            </a:r>
          </a:p>
          <a:p>
            <a:pPr>
              <a:lnSpc>
                <a:spcPct val="80000"/>
              </a:lnSpc>
            </a:pPr>
            <a:endParaRPr lang="en-US" sz="2000" smtClean="0"/>
          </a:p>
        </p:txBody>
      </p:sp>
    </p:spTree>
    <p:extLst>
      <p:ext uri="{BB962C8B-B14F-4D97-AF65-F5344CB8AC3E}">
        <p14:creationId xmlns:p14="http://schemas.microsoft.com/office/powerpoint/2010/main" val="373475748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2858">
                                            <p:txEl>
                                              <p:pRg st="0" end="0"/>
                                            </p:txEl>
                                          </p:spTgt>
                                        </p:tgtEl>
                                        <p:attrNameLst>
                                          <p:attrName>style.visibility</p:attrName>
                                        </p:attrNameLst>
                                      </p:cBhvr>
                                      <p:to>
                                        <p:strVal val="visible"/>
                                      </p:to>
                                    </p:set>
                                    <p:anim calcmode="lin" valueType="num">
                                      <p:cBhvr additive="base">
                                        <p:cTn id="7" dur="500" fill="hold"/>
                                        <p:tgtEl>
                                          <p:spTgt spid="11028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285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02858">
                                            <p:txEl>
                                              <p:pRg st="1" end="1"/>
                                            </p:txEl>
                                          </p:spTgt>
                                        </p:tgtEl>
                                        <p:attrNameLst>
                                          <p:attrName>style.visibility</p:attrName>
                                        </p:attrNameLst>
                                      </p:cBhvr>
                                      <p:to>
                                        <p:strVal val="visible"/>
                                      </p:to>
                                    </p:set>
                                    <p:anim calcmode="lin" valueType="num">
                                      <p:cBhvr additive="base">
                                        <p:cTn id="11" dur="500" fill="hold"/>
                                        <p:tgtEl>
                                          <p:spTgt spid="110285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285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02858">
                                            <p:txEl>
                                              <p:pRg st="2" end="2"/>
                                            </p:txEl>
                                          </p:spTgt>
                                        </p:tgtEl>
                                        <p:attrNameLst>
                                          <p:attrName>style.visibility</p:attrName>
                                        </p:attrNameLst>
                                      </p:cBhvr>
                                      <p:to>
                                        <p:strVal val="visible"/>
                                      </p:to>
                                    </p:set>
                                    <p:anim calcmode="lin" valueType="num">
                                      <p:cBhvr additive="base">
                                        <p:cTn id="15" dur="500" fill="hold"/>
                                        <p:tgtEl>
                                          <p:spTgt spid="110285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0285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02858">
                                            <p:txEl>
                                              <p:pRg st="3" end="3"/>
                                            </p:txEl>
                                          </p:spTgt>
                                        </p:tgtEl>
                                        <p:attrNameLst>
                                          <p:attrName>style.visibility</p:attrName>
                                        </p:attrNameLst>
                                      </p:cBhvr>
                                      <p:to>
                                        <p:strVal val="visible"/>
                                      </p:to>
                                    </p:set>
                                    <p:anim calcmode="lin" valueType="num">
                                      <p:cBhvr additive="base">
                                        <p:cTn id="19" dur="500" fill="hold"/>
                                        <p:tgtEl>
                                          <p:spTgt spid="110285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2858">
                                            <p:txEl>
                                              <p:pRg st="3" end="3"/>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102858">
                                            <p:txEl>
                                              <p:pRg st="5" end="5"/>
                                            </p:txEl>
                                          </p:spTgt>
                                        </p:tgtEl>
                                        <p:attrNameLst>
                                          <p:attrName>style.visibility</p:attrName>
                                        </p:attrNameLst>
                                      </p:cBhvr>
                                      <p:to>
                                        <p:strVal val="visible"/>
                                      </p:to>
                                    </p:set>
                                    <p:anim calcmode="lin" valueType="num">
                                      <p:cBhvr additive="base">
                                        <p:cTn id="24" dur="500" fill="hold"/>
                                        <p:tgtEl>
                                          <p:spTgt spid="1102858">
                                            <p:txEl>
                                              <p:pRg st="5" end="5"/>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02858">
                                            <p:txEl>
                                              <p:pRg st="5" end="5"/>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102858">
                                            <p:txEl>
                                              <p:pRg st="6" end="6"/>
                                            </p:txEl>
                                          </p:spTgt>
                                        </p:tgtEl>
                                        <p:attrNameLst>
                                          <p:attrName>style.visibility</p:attrName>
                                        </p:attrNameLst>
                                      </p:cBhvr>
                                      <p:to>
                                        <p:strVal val="visible"/>
                                      </p:to>
                                    </p:set>
                                    <p:anim calcmode="lin" valueType="num">
                                      <p:cBhvr additive="base">
                                        <p:cTn id="28" dur="500" fill="hold"/>
                                        <p:tgtEl>
                                          <p:spTgt spid="1102858">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02858">
                                            <p:txEl>
                                              <p:pRg st="6" end="6"/>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1102859">
                                            <p:txEl>
                                              <p:pRg st="0" end="0"/>
                                            </p:txEl>
                                          </p:spTgt>
                                        </p:tgtEl>
                                        <p:attrNameLst>
                                          <p:attrName>style.visibility</p:attrName>
                                        </p:attrNameLst>
                                      </p:cBhvr>
                                      <p:to>
                                        <p:strVal val="visible"/>
                                      </p:to>
                                    </p:set>
                                    <p:anim calcmode="lin" valueType="num">
                                      <p:cBhvr additive="base">
                                        <p:cTn id="33" dur="500" fill="hold"/>
                                        <p:tgtEl>
                                          <p:spTgt spid="110285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0285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102859">
                                            <p:txEl>
                                              <p:pRg st="1" end="1"/>
                                            </p:txEl>
                                          </p:spTgt>
                                        </p:tgtEl>
                                        <p:attrNameLst>
                                          <p:attrName>style.visibility</p:attrName>
                                        </p:attrNameLst>
                                      </p:cBhvr>
                                      <p:to>
                                        <p:strVal val="visible"/>
                                      </p:to>
                                    </p:set>
                                    <p:anim calcmode="lin" valueType="num">
                                      <p:cBhvr additive="base">
                                        <p:cTn id="37" dur="500" fill="hold"/>
                                        <p:tgtEl>
                                          <p:spTgt spid="1102859">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02859">
                                            <p:txEl>
                                              <p:pRg st="1" end="1"/>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02859">
                                            <p:txEl>
                                              <p:pRg st="2" end="2"/>
                                            </p:txEl>
                                          </p:spTgt>
                                        </p:tgtEl>
                                        <p:attrNameLst>
                                          <p:attrName>style.visibility</p:attrName>
                                        </p:attrNameLst>
                                      </p:cBhvr>
                                      <p:to>
                                        <p:strVal val="visible"/>
                                      </p:to>
                                    </p:set>
                                    <p:anim calcmode="lin" valueType="num">
                                      <p:cBhvr additive="base">
                                        <p:cTn id="41" dur="500" fill="hold"/>
                                        <p:tgtEl>
                                          <p:spTgt spid="1102859">
                                            <p:txEl>
                                              <p:pRg st="2" end="2"/>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02859">
                                            <p:txEl>
                                              <p:pRg st="2" end="2"/>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102859">
                                            <p:txEl>
                                              <p:pRg st="3" end="3"/>
                                            </p:txEl>
                                          </p:spTgt>
                                        </p:tgtEl>
                                        <p:attrNameLst>
                                          <p:attrName>style.visibility</p:attrName>
                                        </p:attrNameLst>
                                      </p:cBhvr>
                                      <p:to>
                                        <p:strVal val="visible"/>
                                      </p:to>
                                    </p:set>
                                    <p:anim calcmode="lin" valueType="num">
                                      <p:cBhvr additive="base">
                                        <p:cTn id="45" dur="500" fill="hold"/>
                                        <p:tgtEl>
                                          <p:spTgt spid="1102859">
                                            <p:txEl>
                                              <p:pRg st="3" end="3"/>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102859">
                                            <p:txEl>
                                              <p:pRg st="3" end="3"/>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102859">
                                            <p:txEl>
                                              <p:pRg st="4" end="4"/>
                                            </p:txEl>
                                          </p:spTgt>
                                        </p:tgtEl>
                                        <p:attrNameLst>
                                          <p:attrName>style.visibility</p:attrName>
                                        </p:attrNameLst>
                                      </p:cBhvr>
                                      <p:to>
                                        <p:strVal val="visible"/>
                                      </p:to>
                                    </p:set>
                                    <p:anim calcmode="lin" valueType="num">
                                      <p:cBhvr additive="base">
                                        <p:cTn id="49" dur="500" fill="hold"/>
                                        <p:tgtEl>
                                          <p:spTgt spid="1102859">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02859">
                                            <p:txEl>
                                              <p:pRg st="4" end="4"/>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102859">
                                            <p:txEl>
                                              <p:pRg st="5" end="5"/>
                                            </p:txEl>
                                          </p:spTgt>
                                        </p:tgtEl>
                                        <p:attrNameLst>
                                          <p:attrName>style.visibility</p:attrName>
                                        </p:attrNameLst>
                                      </p:cBhvr>
                                      <p:to>
                                        <p:strVal val="visible"/>
                                      </p:to>
                                    </p:set>
                                    <p:anim calcmode="lin" valueType="num">
                                      <p:cBhvr additive="base">
                                        <p:cTn id="53" dur="500" fill="hold"/>
                                        <p:tgtEl>
                                          <p:spTgt spid="1102859">
                                            <p:txEl>
                                              <p:pRg st="5" end="5"/>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1028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8" grpId="0" build="p"/>
      <p:bldP spid="110285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6"/>
          <p:cNvSpPr>
            <a:spLocks noGrp="1" noChangeArrowheads="1"/>
          </p:cNvSpPr>
          <p:nvPr>
            <p:ph type="title"/>
          </p:nvPr>
        </p:nvSpPr>
        <p:spPr/>
        <p:txBody>
          <a:bodyPr>
            <a:normAutofit/>
          </a:bodyPr>
          <a:lstStyle/>
          <a:p>
            <a:r>
              <a:rPr lang="en-US" sz="2800" b="1" dirty="0" smtClean="0">
                <a:solidFill>
                  <a:srgbClr val="0070C0"/>
                </a:solidFill>
              </a:rPr>
              <a:t>Sample Personal Survival &amp; Comfort Needs Checklist</a:t>
            </a:r>
            <a:r>
              <a:rPr lang="en-US" sz="4800" b="1" dirty="0" smtClean="0">
                <a:solidFill>
                  <a:srgbClr val="0070C0"/>
                </a:solidFill>
              </a:rPr>
              <a:t> </a:t>
            </a:r>
          </a:p>
        </p:txBody>
      </p:sp>
      <p:sp>
        <p:nvSpPr>
          <p:cNvPr id="1105927" name="Rectangle 7"/>
          <p:cNvSpPr>
            <a:spLocks noGrp="1" noChangeArrowheads="1"/>
          </p:cNvSpPr>
          <p:nvPr>
            <p:ph type="body" sz="half" idx="1"/>
          </p:nvPr>
        </p:nvSpPr>
        <p:spPr/>
        <p:txBody>
          <a:bodyPr/>
          <a:lstStyle/>
          <a:p>
            <a:pPr>
              <a:lnSpc>
                <a:spcPct val="90000"/>
              </a:lnSpc>
            </a:pPr>
            <a:r>
              <a:rPr lang="en-US" sz="1800" smtClean="0"/>
              <a:t>Suitable size backpack or duffel bag for clothing and personal gear </a:t>
            </a:r>
          </a:p>
          <a:p>
            <a:pPr>
              <a:lnSpc>
                <a:spcPct val="90000"/>
              </a:lnSpc>
            </a:pPr>
            <a:r>
              <a:rPr lang="en-US" sz="1800" smtClean="0"/>
              <a:t>Plastic storage tub for food, cooking gear </a:t>
            </a:r>
          </a:p>
          <a:p>
            <a:pPr>
              <a:lnSpc>
                <a:spcPct val="90000"/>
              </a:lnSpc>
            </a:pPr>
            <a:r>
              <a:rPr lang="en-US" sz="1800" smtClean="0"/>
              <a:t>Toilet kit -- soap, comb, deodorant, shampoo, toothbrush, toothpaste </a:t>
            </a:r>
          </a:p>
          <a:p>
            <a:pPr>
              <a:lnSpc>
                <a:spcPct val="90000"/>
              </a:lnSpc>
            </a:pPr>
            <a:r>
              <a:rPr lang="en-US" sz="1800" smtClean="0"/>
              <a:t>Toilet paper in zipper-lock freezer bag </a:t>
            </a:r>
          </a:p>
          <a:p>
            <a:pPr>
              <a:lnSpc>
                <a:spcPct val="90000"/>
              </a:lnSpc>
            </a:pPr>
            <a:r>
              <a:rPr lang="en-US" sz="1800" smtClean="0"/>
              <a:t>Small towel and washcloth </a:t>
            </a:r>
          </a:p>
          <a:p>
            <a:pPr>
              <a:lnSpc>
                <a:spcPct val="90000"/>
              </a:lnSpc>
            </a:pPr>
            <a:r>
              <a:rPr lang="en-US" sz="1800" smtClean="0"/>
              <a:t>Lip balm </a:t>
            </a:r>
          </a:p>
          <a:p>
            <a:pPr>
              <a:lnSpc>
                <a:spcPct val="90000"/>
              </a:lnSpc>
            </a:pPr>
            <a:r>
              <a:rPr lang="en-US" sz="1800" smtClean="0"/>
              <a:t>Facial tissues </a:t>
            </a:r>
          </a:p>
        </p:txBody>
      </p:sp>
      <p:sp>
        <p:nvSpPr>
          <p:cNvPr id="1105928" name="Rectangle 8"/>
          <p:cNvSpPr>
            <a:spLocks noGrp="1" noChangeArrowheads="1"/>
          </p:cNvSpPr>
          <p:nvPr>
            <p:ph type="body" sz="half" idx="2"/>
          </p:nvPr>
        </p:nvSpPr>
        <p:spPr/>
        <p:txBody>
          <a:bodyPr/>
          <a:lstStyle/>
          <a:p>
            <a:pPr>
              <a:lnSpc>
                <a:spcPct val="90000"/>
              </a:lnSpc>
            </a:pPr>
            <a:r>
              <a:rPr lang="en-US" sz="1800" smtClean="0"/>
              <a:t>Sunscreen </a:t>
            </a:r>
          </a:p>
          <a:p>
            <a:pPr>
              <a:lnSpc>
                <a:spcPct val="90000"/>
              </a:lnSpc>
            </a:pPr>
            <a:r>
              <a:rPr lang="en-US" sz="1800" smtClean="0"/>
              <a:t>Insect repellent </a:t>
            </a:r>
          </a:p>
          <a:p>
            <a:pPr>
              <a:lnSpc>
                <a:spcPct val="90000"/>
              </a:lnSpc>
            </a:pPr>
            <a:r>
              <a:rPr lang="en-US" sz="1800" smtClean="0"/>
              <a:t>Prescription medications (1 week supply) </a:t>
            </a:r>
          </a:p>
          <a:p>
            <a:pPr>
              <a:lnSpc>
                <a:spcPct val="90000"/>
              </a:lnSpc>
            </a:pPr>
            <a:r>
              <a:rPr lang="en-US" sz="1800" smtClean="0"/>
              <a:t>Copies of medication and eyeglass/contact lens prescriptions </a:t>
            </a:r>
          </a:p>
          <a:p>
            <a:pPr>
              <a:lnSpc>
                <a:spcPct val="90000"/>
              </a:lnSpc>
            </a:pPr>
            <a:r>
              <a:rPr lang="en-US" sz="1800" smtClean="0"/>
              <a:t>Spare eyeglasses or contact lenses and supplies </a:t>
            </a:r>
          </a:p>
          <a:p>
            <a:pPr>
              <a:lnSpc>
                <a:spcPct val="90000"/>
              </a:lnSpc>
            </a:pPr>
            <a:r>
              <a:rPr lang="en-US" sz="1800" smtClean="0"/>
              <a:t>Hand lotion for dry skin </a:t>
            </a:r>
          </a:p>
          <a:p>
            <a:pPr>
              <a:lnSpc>
                <a:spcPct val="90000"/>
              </a:lnSpc>
            </a:pPr>
            <a:r>
              <a:rPr lang="en-US" sz="1800" smtClean="0"/>
              <a:t>Small first aid kit </a:t>
            </a:r>
          </a:p>
          <a:p>
            <a:pPr>
              <a:lnSpc>
                <a:spcPct val="90000"/>
              </a:lnSpc>
            </a:pPr>
            <a:r>
              <a:rPr lang="en-US" sz="1800" smtClean="0"/>
              <a:t>Non-prescription medications, including painkiller, antacids, anti-diarrheal, etc. </a:t>
            </a:r>
          </a:p>
        </p:txBody>
      </p:sp>
    </p:spTree>
    <p:extLst>
      <p:ext uri="{BB962C8B-B14F-4D97-AF65-F5344CB8AC3E}">
        <p14:creationId xmlns:p14="http://schemas.microsoft.com/office/powerpoint/2010/main" val="305441469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5927">
                                            <p:txEl>
                                              <p:pRg st="0" end="0"/>
                                            </p:txEl>
                                          </p:spTgt>
                                        </p:tgtEl>
                                        <p:attrNameLst>
                                          <p:attrName>style.visibility</p:attrName>
                                        </p:attrNameLst>
                                      </p:cBhvr>
                                      <p:to>
                                        <p:strVal val="visible"/>
                                      </p:to>
                                    </p:set>
                                    <p:anim calcmode="lin" valueType="num">
                                      <p:cBhvr additive="base">
                                        <p:cTn id="7" dur="500" fill="hold"/>
                                        <p:tgtEl>
                                          <p:spTgt spid="11059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2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5927">
                                            <p:txEl>
                                              <p:pRg st="1" end="1"/>
                                            </p:txEl>
                                          </p:spTgt>
                                        </p:tgtEl>
                                        <p:attrNameLst>
                                          <p:attrName>style.visibility</p:attrName>
                                        </p:attrNameLst>
                                      </p:cBhvr>
                                      <p:to>
                                        <p:strVal val="visible"/>
                                      </p:to>
                                    </p:set>
                                    <p:anim calcmode="lin" valueType="num">
                                      <p:cBhvr additive="base">
                                        <p:cTn id="12" dur="500" fill="hold"/>
                                        <p:tgtEl>
                                          <p:spTgt spid="110592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2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05927">
                                            <p:txEl>
                                              <p:pRg st="2" end="2"/>
                                            </p:txEl>
                                          </p:spTgt>
                                        </p:tgtEl>
                                        <p:attrNameLst>
                                          <p:attrName>style.visibility</p:attrName>
                                        </p:attrNameLst>
                                      </p:cBhvr>
                                      <p:to>
                                        <p:strVal val="visible"/>
                                      </p:to>
                                    </p:set>
                                    <p:anim calcmode="lin" valueType="num">
                                      <p:cBhvr additive="base">
                                        <p:cTn id="17" dur="500" fill="hold"/>
                                        <p:tgtEl>
                                          <p:spTgt spid="11059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0592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05927">
                                            <p:txEl>
                                              <p:pRg st="3" end="3"/>
                                            </p:txEl>
                                          </p:spTgt>
                                        </p:tgtEl>
                                        <p:attrNameLst>
                                          <p:attrName>style.visibility</p:attrName>
                                        </p:attrNameLst>
                                      </p:cBhvr>
                                      <p:to>
                                        <p:strVal val="visible"/>
                                      </p:to>
                                    </p:set>
                                    <p:anim calcmode="lin" valueType="num">
                                      <p:cBhvr additive="base">
                                        <p:cTn id="22" dur="500" fill="hold"/>
                                        <p:tgtEl>
                                          <p:spTgt spid="110592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05927">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05927">
                                            <p:txEl>
                                              <p:pRg st="4" end="4"/>
                                            </p:txEl>
                                          </p:spTgt>
                                        </p:tgtEl>
                                        <p:attrNameLst>
                                          <p:attrName>style.visibility</p:attrName>
                                        </p:attrNameLst>
                                      </p:cBhvr>
                                      <p:to>
                                        <p:strVal val="visible"/>
                                      </p:to>
                                    </p:set>
                                    <p:anim calcmode="lin" valueType="num">
                                      <p:cBhvr additive="base">
                                        <p:cTn id="27" dur="500" fill="hold"/>
                                        <p:tgtEl>
                                          <p:spTgt spid="110592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05927">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105927">
                                            <p:txEl>
                                              <p:pRg st="5" end="5"/>
                                            </p:txEl>
                                          </p:spTgt>
                                        </p:tgtEl>
                                        <p:attrNameLst>
                                          <p:attrName>style.visibility</p:attrName>
                                        </p:attrNameLst>
                                      </p:cBhvr>
                                      <p:to>
                                        <p:strVal val="visible"/>
                                      </p:to>
                                    </p:set>
                                    <p:anim calcmode="lin" valueType="num">
                                      <p:cBhvr additive="base">
                                        <p:cTn id="32" dur="500" fill="hold"/>
                                        <p:tgtEl>
                                          <p:spTgt spid="110592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05927">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105927">
                                            <p:txEl>
                                              <p:pRg st="6" end="6"/>
                                            </p:txEl>
                                          </p:spTgt>
                                        </p:tgtEl>
                                        <p:attrNameLst>
                                          <p:attrName>style.visibility</p:attrName>
                                        </p:attrNameLst>
                                      </p:cBhvr>
                                      <p:to>
                                        <p:strVal val="visible"/>
                                      </p:to>
                                    </p:set>
                                    <p:anim calcmode="lin" valueType="num">
                                      <p:cBhvr additive="base">
                                        <p:cTn id="37" dur="500" fill="hold"/>
                                        <p:tgtEl>
                                          <p:spTgt spid="110592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27">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105928">
                                            <p:txEl>
                                              <p:pRg st="0" end="0"/>
                                            </p:txEl>
                                          </p:spTgt>
                                        </p:tgtEl>
                                        <p:attrNameLst>
                                          <p:attrName>style.visibility</p:attrName>
                                        </p:attrNameLst>
                                      </p:cBhvr>
                                      <p:to>
                                        <p:strVal val="visible"/>
                                      </p:to>
                                    </p:set>
                                    <p:anim calcmode="lin" valueType="num">
                                      <p:cBhvr additive="base">
                                        <p:cTn id="42" dur="500" fill="hold"/>
                                        <p:tgtEl>
                                          <p:spTgt spid="1105928">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105928">
                                            <p:txEl>
                                              <p:pRg st="0" end="0"/>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105928">
                                            <p:txEl>
                                              <p:pRg st="1" end="1"/>
                                            </p:txEl>
                                          </p:spTgt>
                                        </p:tgtEl>
                                        <p:attrNameLst>
                                          <p:attrName>style.visibility</p:attrName>
                                        </p:attrNameLst>
                                      </p:cBhvr>
                                      <p:to>
                                        <p:strVal val="visible"/>
                                      </p:to>
                                    </p:set>
                                    <p:anim calcmode="lin" valueType="num">
                                      <p:cBhvr additive="base">
                                        <p:cTn id="47" dur="500" fill="hold"/>
                                        <p:tgtEl>
                                          <p:spTgt spid="1105928">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05928">
                                            <p:txEl>
                                              <p:pRg st="1" end="1"/>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105928">
                                            <p:txEl>
                                              <p:pRg st="2" end="2"/>
                                            </p:txEl>
                                          </p:spTgt>
                                        </p:tgtEl>
                                        <p:attrNameLst>
                                          <p:attrName>style.visibility</p:attrName>
                                        </p:attrNameLst>
                                      </p:cBhvr>
                                      <p:to>
                                        <p:strVal val="visible"/>
                                      </p:to>
                                    </p:set>
                                    <p:anim calcmode="lin" valueType="num">
                                      <p:cBhvr additive="base">
                                        <p:cTn id="52" dur="500" fill="hold"/>
                                        <p:tgtEl>
                                          <p:spTgt spid="1105928">
                                            <p:txEl>
                                              <p:pRg st="2" end="2"/>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105928">
                                            <p:txEl>
                                              <p:pRg st="2" end="2"/>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105928">
                                            <p:txEl>
                                              <p:pRg st="3" end="3"/>
                                            </p:txEl>
                                          </p:spTgt>
                                        </p:tgtEl>
                                        <p:attrNameLst>
                                          <p:attrName>style.visibility</p:attrName>
                                        </p:attrNameLst>
                                      </p:cBhvr>
                                      <p:to>
                                        <p:strVal val="visible"/>
                                      </p:to>
                                    </p:set>
                                    <p:anim calcmode="lin" valueType="num">
                                      <p:cBhvr additive="base">
                                        <p:cTn id="57" dur="500" fill="hold"/>
                                        <p:tgtEl>
                                          <p:spTgt spid="1105928">
                                            <p:txEl>
                                              <p:pRg st="3" end="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105928">
                                            <p:txEl>
                                              <p:pRg st="3" end="3"/>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1105928">
                                            <p:txEl>
                                              <p:pRg st="4" end="4"/>
                                            </p:txEl>
                                          </p:spTgt>
                                        </p:tgtEl>
                                        <p:attrNameLst>
                                          <p:attrName>style.visibility</p:attrName>
                                        </p:attrNameLst>
                                      </p:cBhvr>
                                      <p:to>
                                        <p:strVal val="visible"/>
                                      </p:to>
                                    </p:set>
                                    <p:anim calcmode="lin" valueType="num">
                                      <p:cBhvr additive="base">
                                        <p:cTn id="62" dur="500" fill="hold"/>
                                        <p:tgtEl>
                                          <p:spTgt spid="1105928">
                                            <p:txEl>
                                              <p:pRg st="4" end="4"/>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105928">
                                            <p:txEl>
                                              <p:pRg st="4" end="4"/>
                                            </p:txEl>
                                          </p:spTgt>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1105928">
                                            <p:txEl>
                                              <p:pRg st="5" end="5"/>
                                            </p:txEl>
                                          </p:spTgt>
                                        </p:tgtEl>
                                        <p:attrNameLst>
                                          <p:attrName>style.visibility</p:attrName>
                                        </p:attrNameLst>
                                      </p:cBhvr>
                                      <p:to>
                                        <p:strVal val="visible"/>
                                      </p:to>
                                    </p:set>
                                    <p:anim calcmode="lin" valueType="num">
                                      <p:cBhvr additive="base">
                                        <p:cTn id="67" dur="500" fill="hold"/>
                                        <p:tgtEl>
                                          <p:spTgt spid="1105928">
                                            <p:txEl>
                                              <p:pRg st="5" end="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05928">
                                            <p:txEl>
                                              <p:pRg st="5" end="5"/>
                                            </p:txEl>
                                          </p:spTgt>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1105928">
                                            <p:txEl>
                                              <p:pRg st="6" end="6"/>
                                            </p:txEl>
                                          </p:spTgt>
                                        </p:tgtEl>
                                        <p:attrNameLst>
                                          <p:attrName>style.visibility</p:attrName>
                                        </p:attrNameLst>
                                      </p:cBhvr>
                                      <p:to>
                                        <p:strVal val="visible"/>
                                      </p:to>
                                    </p:set>
                                    <p:anim calcmode="lin" valueType="num">
                                      <p:cBhvr additive="base">
                                        <p:cTn id="72" dur="500" fill="hold"/>
                                        <p:tgtEl>
                                          <p:spTgt spid="1105928">
                                            <p:txEl>
                                              <p:pRg st="6" end="6"/>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105928">
                                            <p:txEl>
                                              <p:pRg st="6" end="6"/>
                                            </p:txEl>
                                          </p:spTgt>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1105928">
                                            <p:txEl>
                                              <p:pRg st="7" end="7"/>
                                            </p:txEl>
                                          </p:spTgt>
                                        </p:tgtEl>
                                        <p:attrNameLst>
                                          <p:attrName>style.visibility</p:attrName>
                                        </p:attrNameLst>
                                      </p:cBhvr>
                                      <p:to>
                                        <p:strVal val="visible"/>
                                      </p:to>
                                    </p:set>
                                    <p:anim calcmode="lin" valueType="num">
                                      <p:cBhvr additive="base">
                                        <p:cTn id="77" dur="500" fill="hold"/>
                                        <p:tgtEl>
                                          <p:spTgt spid="1105928">
                                            <p:txEl>
                                              <p:pRg st="7" end="7"/>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10592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7" grpId="0" build="p"/>
      <p:bldP spid="1105928"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9"/>
          <p:cNvSpPr>
            <a:spLocks noGrp="1" noChangeArrowheads="1"/>
          </p:cNvSpPr>
          <p:nvPr>
            <p:ph type="title"/>
          </p:nvPr>
        </p:nvSpPr>
        <p:spPr/>
        <p:txBody>
          <a:bodyPr>
            <a:normAutofit/>
          </a:bodyPr>
          <a:lstStyle/>
          <a:p>
            <a:r>
              <a:rPr lang="en-US" sz="2800" b="1" dirty="0" smtClean="0">
                <a:solidFill>
                  <a:srgbClr val="0070C0"/>
                </a:solidFill>
              </a:rPr>
              <a:t>Sample Personal Survival &amp; Comfort Needs Checklist</a:t>
            </a:r>
          </a:p>
        </p:txBody>
      </p:sp>
      <p:sp>
        <p:nvSpPr>
          <p:cNvPr id="1107978" name="Rectangle 10"/>
          <p:cNvSpPr>
            <a:spLocks noGrp="1" noChangeArrowheads="1"/>
          </p:cNvSpPr>
          <p:nvPr>
            <p:ph type="body" sz="half" idx="1"/>
          </p:nvPr>
        </p:nvSpPr>
        <p:spPr/>
        <p:txBody>
          <a:bodyPr/>
          <a:lstStyle/>
          <a:p>
            <a:pPr>
              <a:lnSpc>
                <a:spcPct val="90000"/>
              </a:lnSpc>
            </a:pPr>
            <a:r>
              <a:rPr lang="en-US" sz="1800" smtClean="0"/>
              <a:t>Extra basic clothing -- shirts, socks, underwear </a:t>
            </a:r>
          </a:p>
          <a:p>
            <a:pPr>
              <a:lnSpc>
                <a:spcPct val="90000"/>
              </a:lnSpc>
            </a:pPr>
            <a:r>
              <a:rPr lang="en-US" sz="1800" smtClean="0"/>
              <a:t>Gloves, for protection or warmth </a:t>
            </a:r>
          </a:p>
          <a:p>
            <a:pPr>
              <a:lnSpc>
                <a:spcPct val="90000"/>
              </a:lnSpc>
            </a:pPr>
            <a:r>
              <a:rPr lang="en-US" sz="1800" smtClean="0"/>
              <a:t>Pocket flashlight </a:t>
            </a:r>
          </a:p>
          <a:p>
            <a:pPr>
              <a:lnSpc>
                <a:spcPct val="90000"/>
              </a:lnSpc>
            </a:pPr>
            <a:r>
              <a:rPr lang="en-US" sz="1800" smtClean="0"/>
              <a:t>Folding pocket knife </a:t>
            </a:r>
          </a:p>
          <a:p>
            <a:pPr>
              <a:lnSpc>
                <a:spcPct val="90000"/>
              </a:lnSpc>
            </a:pPr>
            <a:r>
              <a:rPr lang="en-US" sz="1800" smtClean="0"/>
              <a:t>Sleeping bag, closed-cell foam pad or air mattress, pillow </a:t>
            </a:r>
          </a:p>
          <a:p>
            <a:pPr>
              <a:lnSpc>
                <a:spcPct val="90000"/>
              </a:lnSpc>
            </a:pPr>
            <a:r>
              <a:rPr lang="en-US" sz="1800" smtClean="0"/>
              <a:t>Ear plugs (soft foam type in sealed package) </a:t>
            </a:r>
          </a:p>
          <a:p>
            <a:pPr>
              <a:lnSpc>
                <a:spcPct val="90000"/>
              </a:lnSpc>
            </a:pPr>
            <a:r>
              <a:rPr lang="en-US" sz="1800" smtClean="0"/>
              <a:t>Black eye mask </a:t>
            </a:r>
          </a:p>
          <a:p>
            <a:pPr>
              <a:lnSpc>
                <a:spcPct val="90000"/>
              </a:lnSpc>
            </a:pPr>
            <a:r>
              <a:rPr lang="en-US" sz="1800" smtClean="0"/>
              <a:t>Outer clothing for season and conditions (rain gear, parka, hat, face mask, etc) </a:t>
            </a:r>
          </a:p>
          <a:p>
            <a:pPr>
              <a:lnSpc>
                <a:spcPct val="90000"/>
              </a:lnSpc>
            </a:pPr>
            <a:r>
              <a:rPr lang="en-US" sz="1800" smtClean="0"/>
              <a:t>Hard hat</a:t>
            </a:r>
          </a:p>
        </p:txBody>
      </p:sp>
      <p:sp>
        <p:nvSpPr>
          <p:cNvPr id="1107979" name="Rectangle 11"/>
          <p:cNvSpPr>
            <a:spLocks noGrp="1" noChangeArrowheads="1"/>
          </p:cNvSpPr>
          <p:nvPr>
            <p:ph type="body" sz="half" idx="2"/>
          </p:nvPr>
        </p:nvSpPr>
        <p:spPr/>
        <p:txBody>
          <a:bodyPr/>
          <a:lstStyle/>
          <a:p>
            <a:pPr>
              <a:lnSpc>
                <a:spcPct val="90000"/>
              </a:lnSpc>
            </a:pPr>
            <a:r>
              <a:rPr lang="en-US" sz="1800" smtClean="0"/>
              <a:t>Reflective vest, hat </a:t>
            </a:r>
          </a:p>
          <a:p>
            <a:pPr>
              <a:lnSpc>
                <a:spcPct val="90000"/>
              </a:lnSpc>
            </a:pPr>
            <a:r>
              <a:rPr lang="en-US" sz="1800" smtClean="0"/>
              <a:t>Travel alarm clock </a:t>
            </a:r>
          </a:p>
          <a:p>
            <a:pPr>
              <a:lnSpc>
                <a:spcPct val="90000"/>
              </a:lnSpc>
            </a:pPr>
            <a:r>
              <a:rPr lang="en-US" sz="1800" smtClean="0"/>
              <a:t>Chemical light sticks </a:t>
            </a:r>
          </a:p>
          <a:p>
            <a:pPr>
              <a:lnSpc>
                <a:spcPct val="90000"/>
              </a:lnSpc>
            </a:pPr>
            <a:r>
              <a:rPr lang="en-US" sz="1800" smtClean="0"/>
              <a:t>Police or signal whistle </a:t>
            </a:r>
          </a:p>
          <a:p>
            <a:pPr>
              <a:lnSpc>
                <a:spcPct val="90000"/>
              </a:lnSpc>
            </a:pPr>
            <a:r>
              <a:rPr lang="en-US" sz="1800" smtClean="0"/>
              <a:t>Dust masks </a:t>
            </a:r>
          </a:p>
          <a:p>
            <a:pPr>
              <a:lnSpc>
                <a:spcPct val="90000"/>
              </a:lnSpc>
            </a:pPr>
            <a:r>
              <a:rPr lang="en-US" sz="1800" smtClean="0"/>
              <a:t>Phone/email/address list for family, friends, neighbors, physician, pharmacy </a:t>
            </a:r>
          </a:p>
          <a:p>
            <a:pPr>
              <a:lnSpc>
                <a:spcPct val="90000"/>
              </a:lnSpc>
            </a:pPr>
            <a:r>
              <a:rPr lang="en-US" sz="1800" smtClean="0"/>
              <a:t>Emergency contact/medical information card in your wallet </a:t>
            </a:r>
          </a:p>
          <a:p>
            <a:pPr>
              <a:lnSpc>
                <a:spcPct val="90000"/>
              </a:lnSpc>
            </a:pPr>
            <a:r>
              <a:rPr lang="en-US" sz="1800" smtClean="0"/>
              <a:t>Spare car and house keys </a:t>
            </a:r>
          </a:p>
          <a:p>
            <a:pPr>
              <a:lnSpc>
                <a:spcPct val="90000"/>
              </a:lnSpc>
            </a:pPr>
            <a:r>
              <a:rPr lang="en-US" sz="1800" smtClean="0"/>
              <a:t>High energy or high protein snacks </a:t>
            </a:r>
          </a:p>
          <a:p>
            <a:pPr>
              <a:lnSpc>
                <a:spcPct val="90000"/>
              </a:lnSpc>
            </a:pPr>
            <a:r>
              <a:rPr lang="en-US" sz="1800" smtClean="0"/>
              <a:t>Food -- Freeze-dried or MREs </a:t>
            </a:r>
          </a:p>
        </p:txBody>
      </p:sp>
    </p:spTree>
    <p:extLst>
      <p:ext uri="{BB962C8B-B14F-4D97-AF65-F5344CB8AC3E}">
        <p14:creationId xmlns:p14="http://schemas.microsoft.com/office/powerpoint/2010/main" val="2732996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7978">
                                            <p:txEl>
                                              <p:pRg st="0" end="0"/>
                                            </p:txEl>
                                          </p:spTgt>
                                        </p:tgtEl>
                                        <p:attrNameLst>
                                          <p:attrName>style.visibility</p:attrName>
                                        </p:attrNameLst>
                                      </p:cBhvr>
                                      <p:to>
                                        <p:strVal val="visible"/>
                                      </p:to>
                                    </p:set>
                                    <p:anim calcmode="lin" valueType="num">
                                      <p:cBhvr additive="base">
                                        <p:cTn id="7" dur="500" fill="hold"/>
                                        <p:tgtEl>
                                          <p:spTgt spid="11079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797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7978">
                                            <p:txEl>
                                              <p:pRg st="1" end="1"/>
                                            </p:txEl>
                                          </p:spTgt>
                                        </p:tgtEl>
                                        <p:attrNameLst>
                                          <p:attrName>style.visibility</p:attrName>
                                        </p:attrNameLst>
                                      </p:cBhvr>
                                      <p:to>
                                        <p:strVal val="visible"/>
                                      </p:to>
                                    </p:set>
                                    <p:anim calcmode="lin" valueType="num">
                                      <p:cBhvr additive="base">
                                        <p:cTn id="12" dur="500" fill="hold"/>
                                        <p:tgtEl>
                                          <p:spTgt spid="110797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7978">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07978">
                                            <p:txEl>
                                              <p:pRg st="2" end="2"/>
                                            </p:txEl>
                                          </p:spTgt>
                                        </p:tgtEl>
                                        <p:attrNameLst>
                                          <p:attrName>style.visibility</p:attrName>
                                        </p:attrNameLst>
                                      </p:cBhvr>
                                      <p:to>
                                        <p:strVal val="visible"/>
                                      </p:to>
                                    </p:set>
                                    <p:anim calcmode="lin" valueType="num">
                                      <p:cBhvr additive="base">
                                        <p:cTn id="17" dur="500" fill="hold"/>
                                        <p:tgtEl>
                                          <p:spTgt spid="110797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07978">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07978">
                                            <p:txEl>
                                              <p:pRg st="3" end="3"/>
                                            </p:txEl>
                                          </p:spTgt>
                                        </p:tgtEl>
                                        <p:attrNameLst>
                                          <p:attrName>style.visibility</p:attrName>
                                        </p:attrNameLst>
                                      </p:cBhvr>
                                      <p:to>
                                        <p:strVal val="visible"/>
                                      </p:to>
                                    </p:set>
                                    <p:anim calcmode="lin" valueType="num">
                                      <p:cBhvr additive="base">
                                        <p:cTn id="22" dur="500" fill="hold"/>
                                        <p:tgtEl>
                                          <p:spTgt spid="110797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07978">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07978">
                                            <p:txEl>
                                              <p:pRg st="4" end="4"/>
                                            </p:txEl>
                                          </p:spTgt>
                                        </p:tgtEl>
                                        <p:attrNameLst>
                                          <p:attrName>style.visibility</p:attrName>
                                        </p:attrNameLst>
                                      </p:cBhvr>
                                      <p:to>
                                        <p:strVal val="visible"/>
                                      </p:to>
                                    </p:set>
                                    <p:anim calcmode="lin" valueType="num">
                                      <p:cBhvr additive="base">
                                        <p:cTn id="27" dur="500" fill="hold"/>
                                        <p:tgtEl>
                                          <p:spTgt spid="110797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07978">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107978">
                                            <p:txEl>
                                              <p:pRg st="5" end="5"/>
                                            </p:txEl>
                                          </p:spTgt>
                                        </p:tgtEl>
                                        <p:attrNameLst>
                                          <p:attrName>style.visibility</p:attrName>
                                        </p:attrNameLst>
                                      </p:cBhvr>
                                      <p:to>
                                        <p:strVal val="visible"/>
                                      </p:to>
                                    </p:set>
                                    <p:anim calcmode="lin" valueType="num">
                                      <p:cBhvr additive="base">
                                        <p:cTn id="32" dur="500" fill="hold"/>
                                        <p:tgtEl>
                                          <p:spTgt spid="1107978">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07978">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107978">
                                            <p:txEl>
                                              <p:pRg st="6" end="6"/>
                                            </p:txEl>
                                          </p:spTgt>
                                        </p:tgtEl>
                                        <p:attrNameLst>
                                          <p:attrName>style.visibility</p:attrName>
                                        </p:attrNameLst>
                                      </p:cBhvr>
                                      <p:to>
                                        <p:strVal val="visible"/>
                                      </p:to>
                                    </p:set>
                                    <p:anim calcmode="lin" valueType="num">
                                      <p:cBhvr additive="base">
                                        <p:cTn id="37" dur="500" fill="hold"/>
                                        <p:tgtEl>
                                          <p:spTgt spid="110797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7978">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107978">
                                            <p:txEl>
                                              <p:pRg st="7" end="7"/>
                                            </p:txEl>
                                          </p:spTgt>
                                        </p:tgtEl>
                                        <p:attrNameLst>
                                          <p:attrName>style.visibility</p:attrName>
                                        </p:attrNameLst>
                                      </p:cBhvr>
                                      <p:to>
                                        <p:strVal val="visible"/>
                                      </p:to>
                                    </p:set>
                                    <p:anim calcmode="lin" valueType="num">
                                      <p:cBhvr additive="base">
                                        <p:cTn id="42" dur="500" fill="hold"/>
                                        <p:tgtEl>
                                          <p:spTgt spid="1107978">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07978">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107978">
                                            <p:txEl>
                                              <p:pRg st="8" end="8"/>
                                            </p:txEl>
                                          </p:spTgt>
                                        </p:tgtEl>
                                        <p:attrNameLst>
                                          <p:attrName>style.visibility</p:attrName>
                                        </p:attrNameLst>
                                      </p:cBhvr>
                                      <p:to>
                                        <p:strVal val="visible"/>
                                      </p:to>
                                    </p:set>
                                    <p:anim calcmode="lin" valueType="num">
                                      <p:cBhvr additive="base">
                                        <p:cTn id="47" dur="500" fill="hold"/>
                                        <p:tgtEl>
                                          <p:spTgt spid="1107978">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07978">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107979">
                                            <p:txEl>
                                              <p:pRg st="0" end="0"/>
                                            </p:txEl>
                                          </p:spTgt>
                                        </p:tgtEl>
                                        <p:attrNameLst>
                                          <p:attrName>style.visibility</p:attrName>
                                        </p:attrNameLst>
                                      </p:cBhvr>
                                      <p:to>
                                        <p:strVal val="visible"/>
                                      </p:to>
                                    </p:set>
                                    <p:anim calcmode="lin" valueType="num">
                                      <p:cBhvr additive="base">
                                        <p:cTn id="52" dur="500" fill="hold"/>
                                        <p:tgtEl>
                                          <p:spTgt spid="1107979">
                                            <p:txEl>
                                              <p:pRg st="0" end="0"/>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107979">
                                            <p:txEl>
                                              <p:pRg st="0" end="0"/>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107979">
                                            <p:txEl>
                                              <p:pRg st="1" end="1"/>
                                            </p:txEl>
                                          </p:spTgt>
                                        </p:tgtEl>
                                        <p:attrNameLst>
                                          <p:attrName>style.visibility</p:attrName>
                                        </p:attrNameLst>
                                      </p:cBhvr>
                                      <p:to>
                                        <p:strVal val="visible"/>
                                      </p:to>
                                    </p:set>
                                    <p:anim calcmode="lin" valueType="num">
                                      <p:cBhvr additive="base">
                                        <p:cTn id="57" dur="500" fill="hold"/>
                                        <p:tgtEl>
                                          <p:spTgt spid="1107979">
                                            <p:txEl>
                                              <p:pRg st="1" end="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107979">
                                            <p:txEl>
                                              <p:pRg st="1" end="1"/>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1107979">
                                            <p:txEl>
                                              <p:pRg st="2" end="2"/>
                                            </p:txEl>
                                          </p:spTgt>
                                        </p:tgtEl>
                                        <p:attrNameLst>
                                          <p:attrName>style.visibility</p:attrName>
                                        </p:attrNameLst>
                                      </p:cBhvr>
                                      <p:to>
                                        <p:strVal val="visible"/>
                                      </p:to>
                                    </p:set>
                                    <p:anim calcmode="lin" valueType="num">
                                      <p:cBhvr additive="base">
                                        <p:cTn id="62" dur="500" fill="hold"/>
                                        <p:tgtEl>
                                          <p:spTgt spid="1107979">
                                            <p:txEl>
                                              <p:pRg st="2" end="2"/>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107979">
                                            <p:txEl>
                                              <p:pRg st="2" end="2"/>
                                            </p:txEl>
                                          </p:spTgt>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1107979">
                                            <p:txEl>
                                              <p:pRg st="3" end="3"/>
                                            </p:txEl>
                                          </p:spTgt>
                                        </p:tgtEl>
                                        <p:attrNameLst>
                                          <p:attrName>style.visibility</p:attrName>
                                        </p:attrNameLst>
                                      </p:cBhvr>
                                      <p:to>
                                        <p:strVal val="visible"/>
                                      </p:to>
                                    </p:set>
                                    <p:anim calcmode="lin" valueType="num">
                                      <p:cBhvr additive="base">
                                        <p:cTn id="67" dur="500" fill="hold"/>
                                        <p:tgtEl>
                                          <p:spTgt spid="1107979">
                                            <p:txEl>
                                              <p:pRg st="3" end="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07979">
                                            <p:txEl>
                                              <p:pRg st="3" end="3"/>
                                            </p:txEl>
                                          </p:spTgt>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1107979">
                                            <p:txEl>
                                              <p:pRg st="4" end="4"/>
                                            </p:txEl>
                                          </p:spTgt>
                                        </p:tgtEl>
                                        <p:attrNameLst>
                                          <p:attrName>style.visibility</p:attrName>
                                        </p:attrNameLst>
                                      </p:cBhvr>
                                      <p:to>
                                        <p:strVal val="visible"/>
                                      </p:to>
                                    </p:set>
                                    <p:anim calcmode="lin" valueType="num">
                                      <p:cBhvr additive="base">
                                        <p:cTn id="72" dur="500" fill="hold"/>
                                        <p:tgtEl>
                                          <p:spTgt spid="1107979">
                                            <p:txEl>
                                              <p:pRg st="4" end="4"/>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107979">
                                            <p:txEl>
                                              <p:pRg st="4" end="4"/>
                                            </p:txEl>
                                          </p:spTgt>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1107979">
                                            <p:txEl>
                                              <p:pRg st="5" end="5"/>
                                            </p:txEl>
                                          </p:spTgt>
                                        </p:tgtEl>
                                        <p:attrNameLst>
                                          <p:attrName>style.visibility</p:attrName>
                                        </p:attrNameLst>
                                      </p:cBhvr>
                                      <p:to>
                                        <p:strVal val="visible"/>
                                      </p:to>
                                    </p:set>
                                    <p:anim calcmode="lin" valueType="num">
                                      <p:cBhvr additive="base">
                                        <p:cTn id="77" dur="500" fill="hold"/>
                                        <p:tgtEl>
                                          <p:spTgt spid="1107979">
                                            <p:txEl>
                                              <p:pRg st="5" end="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107979">
                                            <p:txEl>
                                              <p:pRg st="5" end="5"/>
                                            </p:txEl>
                                          </p:spTgt>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2" fill="hold" grpId="0" nodeType="afterEffect">
                                  <p:stCondLst>
                                    <p:cond delay="0"/>
                                  </p:stCondLst>
                                  <p:childTnLst>
                                    <p:set>
                                      <p:cBhvr>
                                        <p:cTn id="81" dur="1" fill="hold">
                                          <p:stCondLst>
                                            <p:cond delay="0"/>
                                          </p:stCondLst>
                                        </p:cTn>
                                        <p:tgtEl>
                                          <p:spTgt spid="1107979">
                                            <p:txEl>
                                              <p:pRg st="6" end="6"/>
                                            </p:txEl>
                                          </p:spTgt>
                                        </p:tgtEl>
                                        <p:attrNameLst>
                                          <p:attrName>style.visibility</p:attrName>
                                        </p:attrNameLst>
                                      </p:cBhvr>
                                      <p:to>
                                        <p:strVal val="visible"/>
                                      </p:to>
                                    </p:set>
                                    <p:anim calcmode="lin" valueType="num">
                                      <p:cBhvr additive="base">
                                        <p:cTn id="82" dur="500" fill="hold"/>
                                        <p:tgtEl>
                                          <p:spTgt spid="1107979">
                                            <p:txEl>
                                              <p:pRg st="6" end="6"/>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1107979">
                                            <p:txEl>
                                              <p:pRg st="6" end="6"/>
                                            </p:txEl>
                                          </p:spTgt>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2" fill="hold" grpId="0" nodeType="afterEffect">
                                  <p:stCondLst>
                                    <p:cond delay="0"/>
                                  </p:stCondLst>
                                  <p:childTnLst>
                                    <p:set>
                                      <p:cBhvr>
                                        <p:cTn id="86" dur="1" fill="hold">
                                          <p:stCondLst>
                                            <p:cond delay="0"/>
                                          </p:stCondLst>
                                        </p:cTn>
                                        <p:tgtEl>
                                          <p:spTgt spid="1107979">
                                            <p:txEl>
                                              <p:pRg st="7" end="7"/>
                                            </p:txEl>
                                          </p:spTgt>
                                        </p:tgtEl>
                                        <p:attrNameLst>
                                          <p:attrName>style.visibility</p:attrName>
                                        </p:attrNameLst>
                                      </p:cBhvr>
                                      <p:to>
                                        <p:strVal val="visible"/>
                                      </p:to>
                                    </p:set>
                                    <p:anim calcmode="lin" valueType="num">
                                      <p:cBhvr additive="base">
                                        <p:cTn id="87" dur="500" fill="hold"/>
                                        <p:tgtEl>
                                          <p:spTgt spid="1107979">
                                            <p:txEl>
                                              <p:pRg st="7" end="7"/>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107979">
                                            <p:txEl>
                                              <p:pRg st="7" end="7"/>
                                            </p:txEl>
                                          </p:spTgt>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2" fill="hold" grpId="0" nodeType="afterEffect">
                                  <p:stCondLst>
                                    <p:cond delay="0"/>
                                  </p:stCondLst>
                                  <p:childTnLst>
                                    <p:set>
                                      <p:cBhvr>
                                        <p:cTn id="91" dur="1" fill="hold">
                                          <p:stCondLst>
                                            <p:cond delay="0"/>
                                          </p:stCondLst>
                                        </p:cTn>
                                        <p:tgtEl>
                                          <p:spTgt spid="1107979">
                                            <p:txEl>
                                              <p:pRg st="8" end="8"/>
                                            </p:txEl>
                                          </p:spTgt>
                                        </p:tgtEl>
                                        <p:attrNameLst>
                                          <p:attrName>style.visibility</p:attrName>
                                        </p:attrNameLst>
                                      </p:cBhvr>
                                      <p:to>
                                        <p:strVal val="visible"/>
                                      </p:to>
                                    </p:set>
                                    <p:anim calcmode="lin" valueType="num">
                                      <p:cBhvr additive="base">
                                        <p:cTn id="92" dur="500" fill="hold"/>
                                        <p:tgtEl>
                                          <p:spTgt spid="1107979">
                                            <p:txEl>
                                              <p:pRg st="8" end="8"/>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1107979">
                                            <p:txEl>
                                              <p:pRg st="8" end="8"/>
                                            </p:txEl>
                                          </p:spTgt>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9000"/>
                            </p:stCondLst>
                            <p:childTnLst>
                              <p:par>
                                <p:cTn id="95" presetID="2" presetClass="entr" presetSubtype="2" fill="hold" grpId="0" nodeType="afterEffect">
                                  <p:stCondLst>
                                    <p:cond delay="0"/>
                                  </p:stCondLst>
                                  <p:childTnLst>
                                    <p:set>
                                      <p:cBhvr>
                                        <p:cTn id="96" dur="1" fill="hold">
                                          <p:stCondLst>
                                            <p:cond delay="0"/>
                                          </p:stCondLst>
                                        </p:cTn>
                                        <p:tgtEl>
                                          <p:spTgt spid="1107979">
                                            <p:txEl>
                                              <p:pRg st="9" end="9"/>
                                            </p:txEl>
                                          </p:spTgt>
                                        </p:tgtEl>
                                        <p:attrNameLst>
                                          <p:attrName>style.visibility</p:attrName>
                                        </p:attrNameLst>
                                      </p:cBhvr>
                                      <p:to>
                                        <p:strVal val="visible"/>
                                      </p:to>
                                    </p:set>
                                    <p:anim calcmode="lin" valueType="num">
                                      <p:cBhvr additive="base">
                                        <p:cTn id="97" dur="500" fill="hold"/>
                                        <p:tgtEl>
                                          <p:spTgt spid="1107979">
                                            <p:txEl>
                                              <p:pRg st="9" end="9"/>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079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8" grpId="0" build="p"/>
      <p:bldP spid="11079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a:bodyPr>
          <a:lstStyle/>
          <a:p>
            <a:pPr algn="ctr"/>
            <a:r>
              <a:rPr lang="en-US" sz="4000" b="1" dirty="0" smtClean="0">
                <a:solidFill>
                  <a:srgbClr val="0070C0"/>
                </a:solidFill>
              </a:rPr>
              <a:t>Topic 22 – Safety and Survival</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
          <p:cNvSpPr>
            <a:spLocks noGrp="1" noChangeArrowheads="1"/>
          </p:cNvSpPr>
          <p:nvPr>
            <p:ph type="title"/>
          </p:nvPr>
        </p:nvSpPr>
        <p:spPr/>
        <p:txBody>
          <a:bodyPr>
            <a:normAutofit/>
          </a:bodyPr>
          <a:lstStyle/>
          <a:p>
            <a:r>
              <a:rPr lang="en-US" sz="2800" b="1" dirty="0" smtClean="0">
                <a:solidFill>
                  <a:srgbClr val="0070C0"/>
                </a:solidFill>
              </a:rPr>
              <a:t>Sample Personal Survival &amp; Comfort Needs Checklist</a:t>
            </a:r>
          </a:p>
        </p:txBody>
      </p:sp>
      <p:sp>
        <p:nvSpPr>
          <p:cNvPr id="105475" name="Rectangle 11"/>
          <p:cNvSpPr>
            <a:spLocks noGrp="1" noChangeArrowheads="1"/>
          </p:cNvSpPr>
          <p:nvPr>
            <p:ph type="body" sz="half" idx="1"/>
          </p:nvPr>
        </p:nvSpPr>
        <p:spPr/>
        <p:txBody>
          <a:bodyPr/>
          <a:lstStyle/>
          <a:p>
            <a:r>
              <a:rPr lang="en-US" sz="2000" smtClean="0"/>
              <a:t>Coffee, tea, drink mixes </a:t>
            </a:r>
          </a:p>
          <a:p>
            <a:r>
              <a:rPr lang="en-US" sz="2000" smtClean="0"/>
              <a:t>Plate or bowl, knife, fork and spoon, insulated mug </a:t>
            </a:r>
          </a:p>
          <a:p>
            <a:r>
              <a:rPr lang="en-US" sz="2000" smtClean="0"/>
              <a:t>Camp stove, small pot, fuel and matches </a:t>
            </a:r>
          </a:p>
          <a:p>
            <a:r>
              <a:rPr lang="en-US" sz="2000" smtClean="0"/>
              <a:t>Battery or other lantern </a:t>
            </a:r>
          </a:p>
          <a:p>
            <a:r>
              <a:rPr lang="en-US" sz="2000" smtClean="0"/>
              <a:t>Water, in heavy plastic jugs </a:t>
            </a:r>
          </a:p>
          <a:p>
            <a:r>
              <a:rPr lang="en-US" sz="2000" smtClean="0"/>
              <a:t>Water purification filter or tablets </a:t>
            </a:r>
          </a:p>
          <a:p>
            <a:r>
              <a:rPr lang="en-US" sz="2000" smtClean="0"/>
              <a:t>Magnetic compass, maps </a:t>
            </a:r>
          </a:p>
          <a:p>
            <a:r>
              <a:rPr lang="en-US" sz="2000" smtClean="0"/>
              <a:t>Duct tape, parachute cord </a:t>
            </a:r>
          </a:p>
        </p:txBody>
      </p:sp>
      <p:pic>
        <p:nvPicPr>
          <p:cNvPr id="1110024" name="Picture 8" descr="FreezerB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28800"/>
            <a:ext cx="1981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025" name="Text Box 9"/>
          <p:cNvSpPr txBox="1">
            <a:spLocks noChangeArrowheads="1"/>
          </p:cNvSpPr>
          <p:nvPr/>
        </p:nvSpPr>
        <p:spPr bwMode="auto">
          <a:xfrm>
            <a:off x="4648200" y="3886200"/>
            <a:ext cx="39560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solidFill>
                  <a:srgbClr val="FF3300"/>
                </a:solidFill>
              </a:rPr>
              <a:t>Consider packing individual items </a:t>
            </a:r>
          </a:p>
          <a:p>
            <a:pPr algn="ctr"/>
            <a:r>
              <a:rPr lang="en-US">
                <a:solidFill>
                  <a:srgbClr val="FF3300"/>
                </a:solidFill>
              </a:rPr>
              <a:t>or kits in zipper-lock freezer bags </a:t>
            </a:r>
          </a:p>
          <a:p>
            <a:pPr algn="ctr"/>
            <a:r>
              <a:rPr lang="en-US">
                <a:solidFill>
                  <a:srgbClr val="FF3300"/>
                </a:solidFill>
              </a:rPr>
              <a:t>to keep the contents dry, clean, </a:t>
            </a:r>
          </a:p>
          <a:p>
            <a:pPr algn="ctr"/>
            <a:r>
              <a:rPr lang="en-US">
                <a:solidFill>
                  <a:srgbClr val="FF3300"/>
                </a:solidFill>
              </a:rPr>
              <a:t>and neat </a:t>
            </a:r>
          </a:p>
        </p:txBody>
      </p:sp>
    </p:spTree>
    <p:extLst>
      <p:ext uri="{BB962C8B-B14F-4D97-AF65-F5344CB8AC3E}">
        <p14:creationId xmlns:p14="http://schemas.microsoft.com/office/powerpoint/2010/main" val="38656133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110024"/>
                                        </p:tgtEl>
                                        <p:attrNameLst>
                                          <p:attrName>style.visibility</p:attrName>
                                        </p:attrNameLst>
                                      </p:cBhvr>
                                      <p:to>
                                        <p:strVal val="visible"/>
                                      </p:to>
                                    </p:set>
                                    <p:anim calcmode="lin" valueType="num">
                                      <p:cBhvr additive="base">
                                        <p:cTn id="7" dur="500" fill="hold"/>
                                        <p:tgtEl>
                                          <p:spTgt spid="1110024"/>
                                        </p:tgtEl>
                                        <p:attrNameLst>
                                          <p:attrName>ppt_x</p:attrName>
                                        </p:attrNameLst>
                                      </p:cBhvr>
                                      <p:tavLst>
                                        <p:tav tm="0">
                                          <p:val>
                                            <p:strVal val="1+#ppt_w/2"/>
                                          </p:val>
                                        </p:tav>
                                        <p:tav tm="100000">
                                          <p:val>
                                            <p:strVal val="#ppt_x"/>
                                          </p:val>
                                        </p:tav>
                                      </p:tavLst>
                                    </p:anim>
                                    <p:anim calcmode="lin" valueType="num">
                                      <p:cBhvr additive="base">
                                        <p:cTn id="8" dur="500" fill="hold"/>
                                        <p:tgtEl>
                                          <p:spTgt spid="11100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110025"/>
                                        </p:tgtEl>
                                        <p:attrNameLst>
                                          <p:attrName>style.visibility</p:attrName>
                                        </p:attrNameLst>
                                      </p:cBhvr>
                                      <p:to>
                                        <p:strVal val="visible"/>
                                      </p:to>
                                    </p:set>
                                    <p:anim calcmode="lin" valueType="num">
                                      <p:cBhvr additive="base">
                                        <p:cTn id="11" dur="500" fill="hold"/>
                                        <p:tgtEl>
                                          <p:spTgt spid="1110025"/>
                                        </p:tgtEl>
                                        <p:attrNameLst>
                                          <p:attrName>ppt_x</p:attrName>
                                        </p:attrNameLst>
                                      </p:cBhvr>
                                      <p:tavLst>
                                        <p:tav tm="0">
                                          <p:val>
                                            <p:strVal val="1+#ppt_w/2"/>
                                          </p:val>
                                        </p:tav>
                                        <p:tav tm="100000">
                                          <p:val>
                                            <p:strVal val="#ppt_x"/>
                                          </p:val>
                                        </p:tav>
                                      </p:tavLst>
                                    </p:anim>
                                    <p:anim calcmode="lin" valueType="num">
                                      <p:cBhvr additive="base">
                                        <p:cTn id="12" dur="500" fill="hold"/>
                                        <p:tgtEl>
                                          <p:spTgt spid="1110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143000" y="1447800"/>
            <a:ext cx="7086600" cy="3898900"/>
            <a:chOff x="720" y="912"/>
            <a:chExt cx="4464" cy="2456"/>
          </a:xfrm>
        </p:grpSpPr>
        <p:pic>
          <p:nvPicPr>
            <p:cNvPr id="67587" name="Picture 4" descr="MCj0391412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0" y="1680"/>
              <a:ext cx="1471" cy="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6" descr="MCj0280200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48" y="1632"/>
              <a:ext cx="2736" cy="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 Box 7"/>
            <p:cNvSpPr txBox="1">
              <a:spLocks noChangeArrowheads="1"/>
            </p:cNvSpPr>
            <p:nvPr/>
          </p:nvSpPr>
          <p:spPr bwMode="auto">
            <a:xfrm>
              <a:off x="816" y="912"/>
              <a:ext cx="4239"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4800" i="1">
                  <a:solidFill>
                    <a:srgbClr val="000099"/>
                  </a:solidFill>
                </a:rPr>
                <a:t>Home and Family First</a:t>
              </a:r>
            </a:p>
          </p:txBody>
        </p:sp>
      </p:grpSp>
    </p:spTree>
    <p:extLst>
      <p:ext uri="{BB962C8B-B14F-4D97-AF65-F5344CB8AC3E}">
        <p14:creationId xmlns:p14="http://schemas.microsoft.com/office/powerpoint/2010/main" val="7879657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Topic 22 Question</a:t>
            </a:r>
          </a:p>
        </p:txBody>
      </p:sp>
      <p:sp>
        <p:nvSpPr>
          <p:cNvPr id="1114115" name="Rectangle 3"/>
          <p:cNvSpPr>
            <a:spLocks noGrp="1" noChangeArrowheads="1"/>
          </p:cNvSpPr>
          <p:nvPr>
            <p:ph type="body" idx="1"/>
          </p:nvPr>
        </p:nvSpPr>
        <p:spPr/>
        <p:txBody>
          <a:bodyPr>
            <a:normAutofit/>
          </a:bodyPr>
          <a:lstStyle/>
          <a:p>
            <a:pPr marL="495300" indent="-495300">
              <a:lnSpc>
                <a:spcPct val="90000"/>
              </a:lnSpc>
              <a:buFont typeface="Wingdings" pitchFamily="2" charset="2"/>
              <a:buAutoNum type="arabicPeriod"/>
            </a:pPr>
            <a:r>
              <a:rPr lang="en-US" b="1" dirty="0" smtClean="0"/>
              <a:t>Which of the following statements concerning water purification is FALSE?</a:t>
            </a:r>
          </a:p>
          <a:p>
            <a:pPr marL="952500" lvl="1" indent="-495300">
              <a:lnSpc>
                <a:spcPct val="90000"/>
              </a:lnSpc>
              <a:buFont typeface="Wingdings" pitchFamily="2" charset="2"/>
              <a:buAutoNum type="alphaUcPeriod"/>
            </a:pPr>
            <a:r>
              <a:rPr lang="en-US" dirty="0" smtClean="0"/>
              <a:t>Boiling water for a full 5 minutes will kill most harmful bacteria</a:t>
            </a:r>
          </a:p>
          <a:p>
            <a:pPr marL="952500" lvl="1" indent="-495300">
              <a:lnSpc>
                <a:spcPct val="90000"/>
              </a:lnSpc>
              <a:buFont typeface="Wingdings" pitchFamily="2" charset="2"/>
              <a:buAutoNum type="alphaUcPeriod"/>
            </a:pPr>
            <a:r>
              <a:rPr lang="en-US" dirty="0" smtClean="0"/>
              <a:t>Boiling water to purify it can leave it with a flat taste</a:t>
            </a:r>
          </a:p>
          <a:p>
            <a:pPr marL="952500" lvl="1" indent="-495300">
              <a:lnSpc>
                <a:spcPct val="90000"/>
              </a:lnSpc>
              <a:buFont typeface="Wingdings" pitchFamily="2" charset="2"/>
              <a:buAutoNum type="alphaUcPeriod"/>
            </a:pPr>
            <a:r>
              <a:rPr lang="en-US" dirty="0" smtClean="0"/>
              <a:t>Filters may or may not remove harmful bacteria</a:t>
            </a:r>
          </a:p>
          <a:p>
            <a:pPr marL="952500" lvl="1" indent="-495300">
              <a:lnSpc>
                <a:spcPct val="90000"/>
              </a:lnSpc>
              <a:buFont typeface="Wingdings" pitchFamily="2" charset="2"/>
              <a:buAutoNum type="alphaUcPeriod"/>
            </a:pPr>
            <a:r>
              <a:rPr lang="en-US" dirty="0" smtClean="0"/>
              <a:t>Purification tablets will remove bacteria and particulate matter (dirt)</a:t>
            </a:r>
          </a:p>
        </p:txBody>
      </p:sp>
    </p:spTree>
    <p:extLst>
      <p:ext uri="{BB962C8B-B14F-4D97-AF65-F5344CB8AC3E}">
        <p14:creationId xmlns:p14="http://schemas.microsoft.com/office/powerpoint/2010/main" val="25796671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14115">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411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Topic 22 Question</a:t>
            </a:r>
          </a:p>
        </p:txBody>
      </p:sp>
      <p:sp>
        <p:nvSpPr>
          <p:cNvPr id="1115139" name="Rectangle 3"/>
          <p:cNvSpPr>
            <a:spLocks noGrp="1" noChangeArrowheads="1"/>
          </p:cNvSpPr>
          <p:nvPr>
            <p:ph type="body" idx="1"/>
          </p:nvPr>
        </p:nvSpPr>
        <p:spPr>
          <a:xfrm>
            <a:off x="609600" y="1600200"/>
            <a:ext cx="7848600" cy="3733800"/>
          </a:xfrm>
        </p:spPr>
        <p:txBody>
          <a:bodyPr>
            <a:normAutofit fontScale="92500" lnSpcReduction="10000"/>
          </a:bodyPr>
          <a:lstStyle/>
          <a:p>
            <a:pPr marL="495300" indent="-495300">
              <a:buFont typeface="Wingdings" pitchFamily="2" charset="2"/>
              <a:buAutoNum type="arabicPeriod" startAt="2"/>
            </a:pPr>
            <a:r>
              <a:rPr lang="en-US" sz="3500" b="1" dirty="0" smtClean="0"/>
              <a:t>Which of the following is TRUE about using unscented household chlorine bleach to purify water?</a:t>
            </a:r>
          </a:p>
          <a:p>
            <a:pPr marL="952500" lvl="1" indent="-495300">
              <a:buFont typeface="Wingdings" pitchFamily="2" charset="2"/>
              <a:buAutoNum type="alphaUcPeriod"/>
            </a:pPr>
            <a:r>
              <a:rPr lang="en-US" sz="2200" dirty="0" smtClean="0"/>
              <a:t>It is best to use 8 tablespoons of chlorine bleach per gallon of water</a:t>
            </a:r>
          </a:p>
          <a:p>
            <a:pPr marL="952500" lvl="1" indent="-495300">
              <a:buFont typeface="Wingdings" pitchFamily="2" charset="2"/>
              <a:buAutoNum type="alphaUcPeriod"/>
            </a:pPr>
            <a:r>
              <a:rPr lang="en-US" sz="2200" dirty="0" smtClean="0"/>
              <a:t>Adding the proper amount of chlorine bleach to water will improve the taste</a:t>
            </a:r>
          </a:p>
          <a:p>
            <a:pPr marL="952500" lvl="1" indent="-495300">
              <a:buFont typeface="Wingdings" pitchFamily="2" charset="2"/>
              <a:buAutoNum type="alphaUcPeriod"/>
            </a:pPr>
            <a:r>
              <a:rPr lang="en-US" sz="2200" dirty="0" smtClean="0"/>
              <a:t>After adding bleach, water must sit for 3 hours before drinking</a:t>
            </a:r>
          </a:p>
          <a:p>
            <a:pPr marL="952500" lvl="1" indent="-495300">
              <a:buFont typeface="Wingdings" pitchFamily="2" charset="2"/>
              <a:buAutoNum type="alphaUcPeriod"/>
            </a:pPr>
            <a:r>
              <a:rPr lang="en-US" sz="2200" dirty="0" smtClean="0"/>
              <a:t>It is best to use 1/8 teaspoon of plain chlorine bleach per gallon of water </a:t>
            </a:r>
          </a:p>
        </p:txBody>
      </p:sp>
    </p:spTree>
    <p:extLst>
      <p:ext uri="{BB962C8B-B14F-4D97-AF65-F5344CB8AC3E}">
        <p14:creationId xmlns:p14="http://schemas.microsoft.com/office/powerpoint/2010/main" val="29948132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15139">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513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Topic 22 Question</a:t>
            </a:r>
          </a:p>
        </p:txBody>
      </p:sp>
      <p:sp>
        <p:nvSpPr>
          <p:cNvPr id="1116163"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3"/>
            </a:pPr>
            <a:r>
              <a:rPr lang="en-US" b="1" dirty="0" smtClean="0"/>
              <a:t>Which of the following is TRUE about the personal gear you bring to a long-term incident?</a:t>
            </a:r>
          </a:p>
          <a:p>
            <a:pPr marL="952500" lvl="1" indent="-495300">
              <a:lnSpc>
                <a:spcPct val="90000"/>
              </a:lnSpc>
              <a:buFont typeface="Wingdings" pitchFamily="2" charset="2"/>
              <a:buAutoNum type="alphaUcPeriod"/>
            </a:pPr>
            <a:r>
              <a:rPr lang="en-US" dirty="0" smtClean="0"/>
              <a:t>Include several pairs of warm cotton socks</a:t>
            </a:r>
          </a:p>
          <a:p>
            <a:pPr marL="952500" lvl="1" indent="-495300">
              <a:lnSpc>
                <a:spcPct val="90000"/>
              </a:lnSpc>
              <a:buFont typeface="Wingdings" pitchFamily="2" charset="2"/>
              <a:buAutoNum type="alphaUcPeriod"/>
            </a:pPr>
            <a:r>
              <a:rPr lang="en-US" dirty="0" smtClean="0"/>
              <a:t>Lightweight summer clothing is all you will ever need</a:t>
            </a:r>
          </a:p>
          <a:p>
            <a:pPr marL="952500" lvl="1" indent="-495300">
              <a:lnSpc>
                <a:spcPct val="90000"/>
              </a:lnSpc>
              <a:buFont typeface="Wingdings" pitchFamily="2" charset="2"/>
              <a:buAutoNum type="alphaUcPeriod"/>
            </a:pPr>
            <a:r>
              <a:rPr lang="en-US" dirty="0" smtClean="0"/>
              <a:t>Keep spare eyeglasses or safety glasses/ goggles in a hard-shell, felt-lined storage case</a:t>
            </a:r>
          </a:p>
          <a:p>
            <a:pPr marL="952500" lvl="1" indent="-495300">
              <a:lnSpc>
                <a:spcPct val="90000"/>
              </a:lnSpc>
              <a:buFont typeface="Wingdings" pitchFamily="2" charset="2"/>
              <a:buAutoNum type="alphaUcPeriod"/>
            </a:pPr>
            <a:r>
              <a:rPr lang="en-US" dirty="0" smtClean="0"/>
              <a:t>As a volunteer communicator, you will need to bring specialized protective clothing</a:t>
            </a:r>
          </a:p>
        </p:txBody>
      </p:sp>
    </p:spTree>
    <p:extLst>
      <p:ext uri="{BB962C8B-B14F-4D97-AF65-F5344CB8AC3E}">
        <p14:creationId xmlns:p14="http://schemas.microsoft.com/office/powerpoint/2010/main" val="26627000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16163">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616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smtClean="0"/>
              <a:t>Topic 22 Question</a:t>
            </a:r>
          </a:p>
        </p:txBody>
      </p:sp>
      <p:sp>
        <p:nvSpPr>
          <p:cNvPr id="1117187"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4"/>
            </a:pPr>
            <a:r>
              <a:rPr lang="en-US" b="1" dirty="0" smtClean="0"/>
              <a:t>Many disaster assignments are in unsafe places. Which of the following is TRUE about such locations?</a:t>
            </a:r>
          </a:p>
          <a:p>
            <a:pPr marL="952500" lvl="1" indent="-495300">
              <a:lnSpc>
                <a:spcPct val="90000"/>
              </a:lnSpc>
              <a:buFont typeface="Wingdings" pitchFamily="2" charset="2"/>
              <a:buAutoNum type="alphaUcPeriod"/>
            </a:pPr>
            <a:r>
              <a:rPr lang="en-US" sz="2400" dirty="0" smtClean="0"/>
              <a:t>Always plan an escape route from buildings and hazardous areas</a:t>
            </a:r>
          </a:p>
          <a:p>
            <a:pPr marL="952500" lvl="1" indent="-495300">
              <a:lnSpc>
                <a:spcPct val="90000"/>
              </a:lnSpc>
              <a:buFont typeface="Wingdings" pitchFamily="2" charset="2"/>
              <a:buAutoNum type="alphaUcPeriod"/>
            </a:pPr>
            <a:r>
              <a:rPr lang="en-US" sz="2400" dirty="0" smtClean="0"/>
              <a:t>Always plan more than one escape route from buildings and hazardous area</a:t>
            </a:r>
          </a:p>
          <a:p>
            <a:pPr marL="952500" lvl="1" indent="-495300">
              <a:lnSpc>
                <a:spcPct val="90000"/>
              </a:lnSpc>
              <a:buFont typeface="Wingdings" pitchFamily="2" charset="2"/>
              <a:buAutoNum type="alphaUcPeriod"/>
            </a:pPr>
            <a:r>
              <a:rPr lang="en-US" sz="2400" dirty="0" smtClean="0"/>
              <a:t>The only dangers that you need be concerned with in any location are fire, flood, and falling debris</a:t>
            </a:r>
          </a:p>
          <a:p>
            <a:pPr marL="952500" lvl="1" indent="-495300">
              <a:lnSpc>
                <a:spcPct val="90000"/>
              </a:lnSpc>
              <a:buFont typeface="Wingdings" pitchFamily="2" charset="2"/>
              <a:buAutoNum type="alphaUcPeriod"/>
            </a:pPr>
            <a:r>
              <a:rPr lang="en-US" sz="2400" dirty="0" smtClean="0"/>
              <a:t>Dams, bridges and buildings can generally be thought of as "safe zones" </a:t>
            </a:r>
          </a:p>
        </p:txBody>
      </p:sp>
    </p:spTree>
    <p:extLst>
      <p:ext uri="{BB962C8B-B14F-4D97-AF65-F5344CB8AC3E}">
        <p14:creationId xmlns:p14="http://schemas.microsoft.com/office/powerpoint/2010/main" val="35195987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17187">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718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r>
              <a:rPr lang="en-US" b="1" dirty="0" smtClean="0">
                <a:solidFill>
                  <a:srgbClr val="0070C0"/>
                </a:solidFill>
              </a:rPr>
              <a:t>Home and Family First</a:t>
            </a:r>
          </a:p>
        </p:txBody>
      </p:sp>
      <p:sp>
        <p:nvSpPr>
          <p:cNvPr id="68611" name="Rectangle 5"/>
          <p:cNvSpPr>
            <a:spLocks noGrp="1" noChangeArrowheads="1"/>
          </p:cNvSpPr>
          <p:nvPr>
            <p:ph type="body" idx="1"/>
          </p:nvPr>
        </p:nvSpPr>
        <p:spPr/>
        <p:txBody>
          <a:bodyPr>
            <a:normAutofit fontScale="92500" lnSpcReduction="10000"/>
          </a:bodyPr>
          <a:lstStyle/>
          <a:p>
            <a:r>
              <a:rPr lang="en-US" smtClean="0"/>
              <a:t>Before leaving on an assignment, make all necessary arrangements for the security, safety, and general well being of your home and family.</a:t>
            </a:r>
          </a:p>
          <a:p>
            <a:endParaRPr lang="en-US" smtClean="0"/>
          </a:p>
          <a:p>
            <a:r>
              <a:rPr lang="en-US" smtClean="0"/>
              <a:t>Family members, and perhaps friends or neighbors, should know:</a:t>
            </a:r>
          </a:p>
          <a:p>
            <a:pPr lvl="1"/>
            <a:r>
              <a:rPr lang="en-US" smtClean="0"/>
              <a:t>Where you are going </a:t>
            </a:r>
          </a:p>
          <a:p>
            <a:pPr lvl="1"/>
            <a:r>
              <a:rPr lang="en-US" smtClean="0"/>
              <a:t>When you plan to return</a:t>
            </a:r>
          </a:p>
          <a:p>
            <a:pPr lvl="1"/>
            <a:r>
              <a:rPr lang="en-US" smtClean="0"/>
              <a:t>How to get a message to you in an emergency</a:t>
            </a:r>
          </a:p>
        </p:txBody>
      </p:sp>
    </p:spTree>
    <p:extLst>
      <p:ext uri="{BB962C8B-B14F-4D97-AF65-F5344CB8AC3E}">
        <p14:creationId xmlns:p14="http://schemas.microsoft.com/office/powerpoint/2010/main" val="429102062"/>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smtClean="0"/>
              <a:t>Topic 22 Question</a:t>
            </a:r>
          </a:p>
        </p:txBody>
      </p:sp>
      <p:sp>
        <p:nvSpPr>
          <p:cNvPr id="1118211" name="Rectangle 3"/>
          <p:cNvSpPr>
            <a:spLocks noGrp="1" noChangeArrowheads="1"/>
          </p:cNvSpPr>
          <p:nvPr>
            <p:ph type="body" idx="1"/>
          </p:nvPr>
        </p:nvSpPr>
        <p:spPr>
          <a:xfrm>
            <a:off x="609600" y="1371600"/>
            <a:ext cx="7848600" cy="4114800"/>
          </a:xfrm>
        </p:spPr>
        <p:txBody>
          <a:bodyPr/>
          <a:lstStyle/>
          <a:p>
            <a:pPr marL="419100" indent="-419100">
              <a:lnSpc>
                <a:spcPct val="90000"/>
              </a:lnSpc>
              <a:buFont typeface="Wingdings" pitchFamily="2" charset="2"/>
              <a:buAutoNum type="arabicPeriod" startAt="5"/>
            </a:pPr>
            <a:r>
              <a:rPr lang="en-US" b="1" dirty="0" smtClean="0"/>
              <a:t>Which of the following statements about safety and survival is TRUE?</a:t>
            </a:r>
          </a:p>
          <a:p>
            <a:pPr marL="876300" lvl="1" indent="-419100">
              <a:lnSpc>
                <a:spcPct val="90000"/>
              </a:lnSpc>
              <a:buFont typeface="Wingdings" pitchFamily="2" charset="2"/>
              <a:buAutoNum type="alphaUcPeriod"/>
            </a:pPr>
            <a:r>
              <a:rPr lang="en-US" sz="2400" dirty="0" smtClean="0"/>
              <a:t>The mission takes priority over everything else</a:t>
            </a:r>
          </a:p>
          <a:p>
            <a:pPr marL="876300" lvl="1" indent="-419100">
              <a:lnSpc>
                <a:spcPct val="90000"/>
              </a:lnSpc>
              <a:buFont typeface="Wingdings" pitchFamily="2" charset="2"/>
              <a:buAutoNum type="alphaUcPeriod"/>
            </a:pPr>
            <a:r>
              <a:rPr lang="en-US" sz="2400" dirty="0" smtClean="0"/>
              <a:t>A person requires at least four gallons of water per day just for drinking</a:t>
            </a:r>
          </a:p>
          <a:p>
            <a:pPr marL="876300" lvl="1" indent="-419100">
              <a:lnSpc>
                <a:spcPct val="90000"/>
              </a:lnSpc>
              <a:buFont typeface="Wingdings" pitchFamily="2" charset="2"/>
              <a:buAutoNum type="alphaUcPeriod"/>
            </a:pPr>
            <a:r>
              <a:rPr lang="en-US" sz="2400" dirty="0" smtClean="0"/>
              <a:t>If caffeine keeps you awake, stop drinking caffeinated beverages at least ten minutes before going to bed</a:t>
            </a:r>
          </a:p>
          <a:p>
            <a:pPr marL="876300" lvl="1" indent="-419100">
              <a:lnSpc>
                <a:spcPct val="90000"/>
              </a:lnSpc>
              <a:buFont typeface="Wingdings" pitchFamily="2" charset="2"/>
              <a:buAutoNum type="alphaUcPeriod"/>
            </a:pPr>
            <a:r>
              <a:rPr lang="en-US" sz="2400" dirty="0" smtClean="0"/>
              <a:t>Your personal safety and well-being are a higher priority than the mission</a:t>
            </a:r>
            <a:br>
              <a:rPr lang="en-US" sz="2400" dirty="0" smtClean="0"/>
            </a:br>
            <a:endParaRPr lang="en-US" sz="2400" dirty="0" smtClean="0"/>
          </a:p>
        </p:txBody>
      </p:sp>
    </p:spTree>
    <p:extLst>
      <p:ext uri="{BB962C8B-B14F-4D97-AF65-F5344CB8AC3E}">
        <p14:creationId xmlns:p14="http://schemas.microsoft.com/office/powerpoint/2010/main" val="30070843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1821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821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a:t>
            </a:r>
            <a:r>
              <a:rPr lang="en-US" sz="4400" smtClean="0"/>
              <a:t>Topic 23?</a:t>
            </a:r>
            <a:endParaRPr lang="en-US" sz="4400" dirty="0" smtClean="0"/>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r>
              <a:rPr lang="en-US" b="1" dirty="0" smtClean="0">
                <a:solidFill>
                  <a:srgbClr val="0070C0"/>
                </a:solidFill>
              </a:rPr>
              <a:t>Home and Family First</a:t>
            </a:r>
          </a:p>
        </p:txBody>
      </p:sp>
      <p:sp>
        <p:nvSpPr>
          <p:cNvPr id="69635" name="Rectangle 5"/>
          <p:cNvSpPr>
            <a:spLocks noGrp="1" noChangeArrowheads="1"/>
          </p:cNvSpPr>
          <p:nvPr>
            <p:ph type="body" idx="1"/>
          </p:nvPr>
        </p:nvSpPr>
        <p:spPr>
          <a:xfrm>
            <a:off x="609600" y="1371600"/>
            <a:ext cx="7848600" cy="4114800"/>
          </a:xfrm>
        </p:spPr>
        <p:txBody>
          <a:bodyPr/>
          <a:lstStyle/>
          <a:p>
            <a:r>
              <a:rPr lang="en-US" sz="2200" smtClean="0"/>
              <a:t>If you live in the disaster area or in the potential path of a storm </a:t>
            </a:r>
          </a:p>
          <a:p>
            <a:pPr lvl="1"/>
            <a:r>
              <a:rPr lang="en-US" sz="2200" smtClean="0"/>
              <a:t>Consider moving your family to a safe location before beginning your volunteer duties</a:t>
            </a:r>
          </a:p>
          <a:p>
            <a:pPr lvl="1"/>
            <a:endParaRPr lang="en-US" sz="2200" smtClean="0"/>
          </a:p>
          <a:p>
            <a:r>
              <a:rPr lang="en-US" sz="2200" smtClean="0"/>
              <a:t>Take whatever steps you can to protect your own property from damage or looting</a:t>
            </a:r>
          </a:p>
          <a:p>
            <a:endParaRPr lang="en-US" sz="2200" smtClean="0"/>
          </a:p>
          <a:p>
            <a:r>
              <a:rPr lang="en-US" sz="2200" smtClean="0"/>
              <a:t>Let a neighbor or even local police know where you are going, when you plan to return, and how to reach you or your family members in an emergency </a:t>
            </a:r>
          </a:p>
        </p:txBody>
      </p:sp>
    </p:spTree>
    <p:extLst>
      <p:ext uri="{BB962C8B-B14F-4D97-AF65-F5344CB8AC3E}">
        <p14:creationId xmlns:p14="http://schemas.microsoft.com/office/powerpoint/2010/main" val="490492837"/>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title"/>
          </p:nvPr>
        </p:nvSpPr>
        <p:spPr/>
        <p:txBody>
          <a:bodyPr/>
          <a:lstStyle/>
          <a:p>
            <a:r>
              <a:rPr lang="en-US" b="1" dirty="0" smtClean="0">
                <a:solidFill>
                  <a:srgbClr val="0070C0"/>
                </a:solidFill>
              </a:rPr>
              <a:t>Create Home &amp; Family Checklist </a:t>
            </a:r>
          </a:p>
        </p:txBody>
      </p:sp>
      <p:sp>
        <p:nvSpPr>
          <p:cNvPr id="70659" name="Rectangle 7"/>
          <p:cNvSpPr>
            <a:spLocks noGrp="1" noChangeArrowheads="1"/>
          </p:cNvSpPr>
          <p:nvPr>
            <p:ph type="body" idx="1"/>
          </p:nvPr>
        </p:nvSpPr>
        <p:spPr/>
        <p:txBody>
          <a:bodyPr/>
          <a:lstStyle/>
          <a:p>
            <a:r>
              <a:rPr lang="en-US" sz="2200" b="1" smtClean="0"/>
              <a:t>House</a:t>
            </a:r>
          </a:p>
          <a:p>
            <a:pPr lvl="1"/>
            <a:r>
              <a:rPr lang="en-US" sz="2200" smtClean="0"/>
              <a:t>Board up windows if you are in a storm's path </a:t>
            </a:r>
          </a:p>
          <a:p>
            <a:pPr lvl="1"/>
            <a:r>
              <a:rPr lang="en-US" sz="2200" smtClean="0"/>
              <a:t>Put lawn furniture and loose objects indoors if high winds are likely </a:t>
            </a:r>
          </a:p>
          <a:p>
            <a:pPr lvl="1"/>
            <a:r>
              <a:rPr lang="en-US" sz="2200" smtClean="0"/>
              <a:t>Move valuables to upper levels if flooding is possible </a:t>
            </a:r>
          </a:p>
          <a:p>
            <a:pPr lvl="1"/>
            <a:r>
              <a:rPr lang="en-US" sz="2200" smtClean="0"/>
              <a:t>Heating fuel tanks should be filled </a:t>
            </a:r>
          </a:p>
          <a:p>
            <a:pPr lvl="1"/>
            <a:r>
              <a:rPr lang="en-US" sz="2200" smtClean="0"/>
              <a:t>Drain pipes if below freezing temperatures and power loss are possible </a:t>
            </a:r>
          </a:p>
          <a:p>
            <a:pPr lvl="1"/>
            <a:r>
              <a:rPr lang="en-US" sz="2200" smtClean="0"/>
              <a:t>Shut off power and gas if practical and if structural damage is possible </a:t>
            </a:r>
          </a:p>
        </p:txBody>
      </p:sp>
    </p:spTree>
    <p:extLst>
      <p:ext uri="{BB962C8B-B14F-4D97-AF65-F5344CB8AC3E}">
        <p14:creationId xmlns:p14="http://schemas.microsoft.com/office/powerpoint/2010/main" val="239128024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b="1" dirty="0" smtClean="0">
                <a:solidFill>
                  <a:srgbClr val="0070C0"/>
                </a:solidFill>
              </a:rPr>
              <a:t>Create Home &amp; Family Checklist</a:t>
            </a:r>
          </a:p>
        </p:txBody>
      </p:sp>
      <p:sp>
        <p:nvSpPr>
          <p:cNvPr id="71683" name="Rectangle 5"/>
          <p:cNvSpPr>
            <a:spLocks noGrp="1" noChangeArrowheads="1"/>
          </p:cNvSpPr>
          <p:nvPr>
            <p:ph type="body" idx="1"/>
          </p:nvPr>
        </p:nvSpPr>
        <p:spPr/>
        <p:txBody>
          <a:bodyPr/>
          <a:lstStyle/>
          <a:p>
            <a:pPr>
              <a:lnSpc>
                <a:spcPct val="80000"/>
              </a:lnSpc>
            </a:pPr>
            <a:r>
              <a:rPr lang="en-US" sz="2400" b="1" smtClean="0"/>
              <a:t>Family</a:t>
            </a:r>
          </a:p>
          <a:p>
            <a:pPr lvl="1">
              <a:lnSpc>
                <a:spcPct val="80000"/>
              </a:lnSpc>
            </a:pPr>
            <a:r>
              <a:rPr lang="en-US" sz="2400" smtClean="0"/>
              <a:t>Safe place to stay if needed, preferably with friends or relatives </a:t>
            </a:r>
          </a:p>
          <a:p>
            <a:pPr lvl="1">
              <a:lnSpc>
                <a:spcPct val="80000"/>
              </a:lnSpc>
            </a:pPr>
            <a:r>
              <a:rPr lang="en-US" sz="2400" smtClean="0"/>
              <a:t>Reliable transportation, with fuel tank filled </a:t>
            </a:r>
          </a:p>
          <a:p>
            <a:pPr lvl="1">
              <a:lnSpc>
                <a:spcPct val="80000"/>
              </a:lnSpc>
            </a:pPr>
            <a:r>
              <a:rPr lang="en-US" sz="2400" smtClean="0"/>
              <a:t>Adequate cash money for regular needs and emergencies (not ATM or credit cards) </a:t>
            </a:r>
          </a:p>
          <a:p>
            <a:pPr lvl="1">
              <a:lnSpc>
                <a:spcPct val="80000"/>
              </a:lnSpc>
            </a:pPr>
            <a:r>
              <a:rPr lang="en-US" sz="2400" smtClean="0"/>
              <a:t>House, auto, life, and health insurance information to take along if evacuated </a:t>
            </a:r>
          </a:p>
          <a:p>
            <a:pPr lvl="1">
              <a:lnSpc>
                <a:spcPct val="80000"/>
              </a:lnSpc>
            </a:pPr>
            <a:r>
              <a:rPr lang="en-US" sz="2400" smtClean="0"/>
              <a:t>Access to important legal documents such as wills, property deeds, etc. </a:t>
            </a:r>
          </a:p>
          <a:p>
            <a:pPr lvl="1">
              <a:lnSpc>
                <a:spcPct val="80000"/>
              </a:lnSpc>
            </a:pPr>
            <a:r>
              <a:rPr lang="en-US" sz="2400" smtClean="0"/>
              <a:t>Emergency food and water supply. </a:t>
            </a:r>
          </a:p>
          <a:p>
            <a:pPr lvl="1">
              <a:lnSpc>
                <a:spcPct val="80000"/>
              </a:lnSpc>
            </a:pPr>
            <a:r>
              <a:rPr lang="en-US" sz="2400" smtClean="0"/>
              <a:t>AM/FM radio and extra batteries </a:t>
            </a:r>
          </a:p>
        </p:txBody>
      </p:sp>
    </p:spTree>
    <p:extLst>
      <p:ext uri="{BB962C8B-B14F-4D97-AF65-F5344CB8AC3E}">
        <p14:creationId xmlns:p14="http://schemas.microsoft.com/office/powerpoint/2010/main" val="368789595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3282</Words>
  <Application>Microsoft Office PowerPoint</Application>
  <PresentationFormat>On-screen Show (4:3)</PresentationFormat>
  <Paragraphs>437</Paragraphs>
  <Slides>61</Slides>
  <Notes>6</Notes>
  <HiddenSlides>14</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Training</vt:lpstr>
      <vt:lpstr>Training Volunteers</vt:lpstr>
      <vt:lpstr>Reminder</vt:lpstr>
      <vt:lpstr>Session Five Topic</vt:lpstr>
      <vt:lpstr>Topic 22 – Safety and Survival</vt:lpstr>
      <vt:lpstr>PowerPoint Presentation</vt:lpstr>
      <vt:lpstr>Home and Family First</vt:lpstr>
      <vt:lpstr>Home and Family First</vt:lpstr>
      <vt:lpstr>Create Home &amp; Family Checklist </vt:lpstr>
      <vt:lpstr>Create Home &amp; Family Checklist</vt:lpstr>
      <vt:lpstr>Create Home &amp; Family Checklist</vt:lpstr>
      <vt:lpstr>Vehicle &amp; Family Safety Checklist</vt:lpstr>
      <vt:lpstr>Should you leave at all? </vt:lpstr>
      <vt:lpstr>You First -- The Mission Second </vt:lpstr>
      <vt:lpstr>Safety - Everyone’s Responsibility</vt:lpstr>
      <vt:lpstr>General Safety Checklist</vt:lpstr>
      <vt:lpstr>Food </vt:lpstr>
      <vt:lpstr>Water </vt:lpstr>
      <vt:lpstr>Water Filters</vt:lpstr>
      <vt:lpstr>Water Filters</vt:lpstr>
      <vt:lpstr>Water Purification Tablets</vt:lpstr>
      <vt:lpstr>Water Purification with Bleach</vt:lpstr>
      <vt:lpstr>Water Purification Last Resort</vt:lpstr>
      <vt:lpstr>Using a Solar Still to Get Water </vt:lpstr>
      <vt:lpstr>Sleep </vt:lpstr>
      <vt:lpstr>Personal Hygiene </vt:lpstr>
      <vt:lpstr>Safety in an Unsafe Situation </vt:lpstr>
      <vt:lpstr>Clothing</vt:lpstr>
      <vt:lpstr>Personal Safety Checklist</vt:lpstr>
      <vt:lpstr>Avoid Dangerous Areas</vt:lpstr>
      <vt:lpstr>If You Are Trapped or Isolated…</vt:lpstr>
      <vt:lpstr>Shelter </vt:lpstr>
      <vt:lpstr>Tents</vt:lpstr>
      <vt:lpstr>Medical Considerations </vt:lpstr>
      <vt:lpstr>Medical Considerations</vt:lpstr>
      <vt:lpstr>Medical Considerations</vt:lpstr>
      <vt:lpstr>Protect Your Eyes and Sight </vt:lpstr>
      <vt:lpstr>Protect Your Eyes and Sight </vt:lpstr>
      <vt:lpstr>Sample Personal Survival &amp; Comfort Needs Checklist </vt:lpstr>
      <vt:lpstr>Sample Personal Survival &amp; Comfort Needs Checklist</vt:lpstr>
      <vt:lpstr>Sample Personal Survival &amp; Comfort Needs Checklist</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22 Question</vt:lpstr>
      <vt:lpstr>Topic 22 Question</vt:lpstr>
      <vt:lpstr>Topic 22 Question</vt:lpstr>
      <vt:lpstr>Topic 22 Question</vt:lpstr>
      <vt:lpstr>Topic 22 Question</vt:lpstr>
      <vt:lpstr>Any Questions Before Starting Topic 23?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2012-03-04T20:23:31Z</dcterms:modified>
</cp:coreProperties>
</file>