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6"/>
  </p:notesMasterIdLst>
  <p:handoutMasterIdLst>
    <p:handoutMasterId r:id="rId67"/>
  </p:handoutMasterIdLst>
  <p:sldIdLst>
    <p:sldId id="384" r:id="rId2"/>
    <p:sldId id="261" r:id="rId3"/>
    <p:sldId id="289" r:id="rId4"/>
    <p:sldId id="693" r:id="rId5"/>
    <p:sldId id="941" r:id="rId6"/>
    <p:sldId id="942" r:id="rId7"/>
    <p:sldId id="943" r:id="rId8"/>
    <p:sldId id="944" r:id="rId9"/>
    <p:sldId id="945" r:id="rId10"/>
    <p:sldId id="946" r:id="rId11"/>
    <p:sldId id="947" r:id="rId12"/>
    <p:sldId id="948" r:id="rId13"/>
    <p:sldId id="949" r:id="rId14"/>
    <p:sldId id="950" r:id="rId15"/>
    <p:sldId id="951" r:id="rId16"/>
    <p:sldId id="952" r:id="rId17"/>
    <p:sldId id="953" r:id="rId18"/>
    <p:sldId id="954" r:id="rId19"/>
    <p:sldId id="955" r:id="rId20"/>
    <p:sldId id="957" r:id="rId21"/>
    <p:sldId id="962" r:id="rId22"/>
    <p:sldId id="963" r:id="rId23"/>
    <p:sldId id="964" r:id="rId24"/>
    <p:sldId id="859" r:id="rId25"/>
    <p:sldId id="860" r:id="rId26"/>
    <p:sldId id="861" r:id="rId27"/>
    <p:sldId id="862" r:id="rId28"/>
    <p:sldId id="863" r:id="rId29"/>
    <p:sldId id="864" r:id="rId30"/>
    <p:sldId id="865" r:id="rId31"/>
    <p:sldId id="866" r:id="rId32"/>
    <p:sldId id="867" r:id="rId33"/>
    <p:sldId id="868" r:id="rId34"/>
    <p:sldId id="869" r:id="rId35"/>
    <p:sldId id="870" r:id="rId36"/>
    <p:sldId id="871" r:id="rId37"/>
    <p:sldId id="872" r:id="rId38"/>
    <p:sldId id="873" r:id="rId39"/>
    <p:sldId id="968" r:id="rId40"/>
    <p:sldId id="969" r:id="rId41"/>
    <p:sldId id="970" r:id="rId42"/>
    <p:sldId id="971" r:id="rId43"/>
    <p:sldId id="972" r:id="rId44"/>
    <p:sldId id="973" r:id="rId45"/>
    <p:sldId id="974" r:id="rId46"/>
    <p:sldId id="975" r:id="rId47"/>
    <p:sldId id="976" r:id="rId48"/>
    <p:sldId id="977" r:id="rId49"/>
    <p:sldId id="978" r:id="rId50"/>
    <p:sldId id="979" r:id="rId51"/>
    <p:sldId id="980" r:id="rId52"/>
    <p:sldId id="981" r:id="rId53"/>
    <p:sldId id="982" r:id="rId54"/>
    <p:sldId id="983" r:id="rId55"/>
    <p:sldId id="984" r:id="rId56"/>
    <p:sldId id="985" r:id="rId57"/>
    <p:sldId id="986" r:id="rId58"/>
    <p:sldId id="987" r:id="rId59"/>
    <p:sldId id="988" r:id="rId60"/>
    <p:sldId id="989" r:id="rId61"/>
    <p:sldId id="990" r:id="rId62"/>
    <p:sldId id="991" r:id="rId63"/>
    <p:sldId id="992" r:id="rId64"/>
    <p:sldId id="89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941"/>
            <p14:sldId id="942"/>
            <p14:sldId id="943"/>
            <p14:sldId id="944"/>
            <p14:sldId id="945"/>
            <p14:sldId id="946"/>
            <p14:sldId id="947"/>
            <p14:sldId id="948"/>
            <p14:sldId id="949"/>
            <p14:sldId id="950"/>
            <p14:sldId id="951"/>
            <p14:sldId id="952"/>
            <p14:sldId id="953"/>
            <p14:sldId id="954"/>
            <p14:sldId id="955"/>
            <p14:sldId id="957"/>
            <p14:sldId id="962"/>
            <p14:sldId id="963"/>
            <p14:sldId id="964"/>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987"/>
            <p14:sldId id="988"/>
            <p14:sldId id="989"/>
            <p14:sldId id="990"/>
            <p14:sldId id="991"/>
            <p14:sldId id="992"/>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cc.gov/"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5424562D-805B-4287-9554-87AA684C8DC6}" type="slidenum">
              <a:rPr lang="en-US" smtClean="0"/>
              <a:pPr/>
              <a:t>8</a:t>
            </a:fld>
            <a:endParaRPr lang="en-US"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one case, the judge ruled that by modifying his radio in advance, the Amateur had committed "pre-meditated" interference, a serious charge. If you are in a position to save someone's life or property, be sure you are ready to defend your actions -- and possibly lose -- before pressing the mic button.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44AC74AF-FDA6-4D9A-A3A3-0F6840397A62}" type="slidenum">
              <a:rPr lang="en-US" smtClean="0"/>
              <a:pPr/>
              <a:t>9</a:t>
            </a:fld>
            <a:endParaRPr lang="en-US"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you plan to use other radio frequencies discussed in this unit, it is better to purchase the proper radio. However, if the need arises and your ham radio is all you have, the FCC will probably not prosecute you for using it - if the use falls within their strict rules for emergencies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B6847F7A-337D-40A2-8CC7-3F6819069F63}" type="slidenum">
              <a:rPr lang="en-US" smtClean="0"/>
              <a:pPr/>
              <a:t>11</a:t>
            </a:fld>
            <a:endParaRPr lang="en-US"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many remote areas with little or no telephone service, families rely on CB radios for basic day-to-day communications. Many rural police and sheriff's organizations still monitor CB traffic. In a number of states, highway patrol officers install CB units in their patrol cars with the blessing of their agencies. However, may departments that used to monitor channel 9 have given up the practice. REACT groups in the area may still be monitoring.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3794C7C0-757F-4DD0-9BDD-970DC64253EE}" type="slidenum">
              <a:rPr lang="en-US" smtClean="0"/>
              <a:pPr/>
              <a:t>14</a:t>
            </a:fld>
            <a:endParaRPr lang="en-US"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Unfortunately, the general public has not paid much attention to this "standard" and channel 1 is just as full of chatter as the others. </a:t>
            </a:r>
          </a:p>
          <a:p>
            <a:endParaRPr lang="en-US" smtClean="0"/>
          </a:p>
          <a:p>
            <a:r>
              <a:rPr lang="en-US" smtClean="0"/>
              <a:t>It is important to note that the channel numbers on each radio are not always interchangeable between older radios with fewer than 14 channels. The chart below shows the frequency relationships for many 2 and 14 channel radios. Single channel radios are usually on channel 1, which corresponds to channel 1 in the 14-channel units. </a:t>
            </a:r>
            <a:endParaRPr lang="en-US" b="1" smtClean="0"/>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A75E597B-BBA4-4680-9908-E1E9D43BB11D}" type="slidenum">
              <a:rPr lang="en-US" smtClean="0"/>
              <a:pPr/>
              <a:t>16</a:t>
            </a:fld>
            <a:endParaRPr lang="en-US"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Operating a GMRS station will require a low-cost system license from the FCC. You can apply using FCC Form 574, or apply online. FCC online licensing information can be obtained at </a:t>
            </a:r>
            <a:r>
              <a:rPr lang="en-US" smtClean="0">
                <a:hlinkClick r:id="rId3"/>
              </a:rPr>
              <a:t>www.fcc.gov</a:t>
            </a:r>
            <a:r>
              <a:rPr lang="en-US" smtClean="0"/>
              <a:t>. System licenses are currently granted only to individuals. A system includes any and all radios operated by family members, and may include fixed, mobile, and repeater equipment. Use under the license is restricted to members of the licensee’s immediate family. Licenses to entities other than individuals are no longer issued, but non-individual entities licensed before July 31st, 1987 may continue to renew their licenses, and may not increase or modify their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64</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4902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Five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Grp="1" noChangeArrowheads="1"/>
          </p:cNvSpPr>
          <p:nvPr>
            <p:ph type="title"/>
          </p:nvPr>
        </p:nvSpPr>
        <p:spPr/>
        <p:txBody>
          <a:bodyPr/>
          <a:lstStyle/>
          <a:p>
            <a:r>
              <a:rPr lang="en-US" b="1" dirty="0" smtClean="0">
                <a:solidFill>
                  <a:srgbClr val="0070C0"/>
                </a:solidFill>
              </a:rPr>
              <a:t>Citizens' Band (CB) Radio </a:t>
            </a:r>
          </a:p>
        </p:txBody>
      </p:sp>
      <p:sp>
        <p:nvSpPr>
          <p:cNvPr id="118787" name="Rectangle 5"/>
          <p:cNvSpPr>
            <a:spLocks noGrp="1" noChangeArrowheads="1"/>
          </p:cNvSpPr>
          <p:nvPr>
            <p:ph type="body" idx="1"/>
          </p:nvPr>
        </p:nvSpPr>
        <p:spPr>
          <a:xfrm>
            <a:off x="609600" y="1600200"/>
            <a:ext cx="7848600" cy="3733800"/>
          </a:xfrm>
        </p:spPr>
        <p:txBody>
          <a:bodyPr/>
          <a:lstStyle/>
          <a:p>
            <a:pPr>
              <a:lnSpc>
                <a:spcPct val="90000"/>
              </a:lnSpc>
            </a:pPr>
            <a:r>
              <a:rPr lang="en-US" sz="2200" smtClean="0"/>
              <a:t>No licensing is required, and tactical or self-assigned identifiers are acceptable </a:t>
            </a:r>
          </a:p>
          <a:p>
            <a:pPr>
              <a:lnSpc>
                <a:spcPct val="90000"/>
              </a:lnSpc>
            </a:pPr>
            <a:endParaRPr lang="en-US" sz="2200" smtClean="0"/>
          </a:p>
          <a:p>
            <a:pPr lvl="1">
              <a:lnSpc>
                <a:spcPct val="90000"/>
              </a:lnSpc>
            </a:pPr>
            <a:r>
              <a:rPr lang="en-US" sz="2200" smtClean="0"/>
              <a:t>A recommended method promoted by the FCC is the letter "K,” followed by the user's first and last initials, followed by your zip code</a:t>
            </a:r>
          </a:p>
          <a:p>
            <a:pPr lvl="2">
              <a:lnSpc>
                <a:spcPct val="90000"/>
              </a:lnSpc>
            </a:pPr>
            <a:r>
              <a:rPr lang="en-US" sz="2200" smtClean="0"/>
              <a:t>“KBD98112” </a:t>
            </a:r>
          </a:p>
          <a:p>
            <a:pPr lvl="2">
              <a:lnSpc>
                <a:spcPct val="90000"/>
              </a:lnSpc>
            </a:pPr>
            <a:endParaRPr lang="en-US" sz="2200" smtClean="0"/>
          </a:p>
          <a:p>
            <a:pPr lvl="1">
              <a:lnSpc>
                <a:spcPct val="90000"/>
              </a:lnSpc>
            </a:pPr>
            <a:r>
              <a:rPr lang="en-US" sz="2200" smtClean="0"/>
              <a:t>If you had a valid Class D License before the mid 1980s, you may continue to use your old CB call sign </a:t>
            </a:r>
          </a:p>
        </p:txBody>
      </p:sp>
      <p:sp>
        <p:nvSpPr>
          <p:cNvPr id="1131526" name="Text Box 6"/>
          <p:cNvSpPr txBox="1">
            <a:spLocks noChangeArrowheads="1"/>
          </p:cNvSpPr>
          <p:nvPr/>
        </p:nvSpPr>
        <p:spPr bwMode="auto">
          <a:xfrm>
            <a:off x="1752600" y="5410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spcBef>
                <a:spcPct val="50000"/>
              </a:spcBef>
            </a:pPr>
            <a:r>
              <a:rPr lang="en-US" sz="2400">
                <a:solidFill>
                  <a:srgbClr val="FF3300"/>
                </a:solidFill>
              </a:rPr>
              <a:t>DO NOT USE YOUR AMATEUR CALL SIGN</a:t>
            </a:r>
          </a:p>
        </p:txBody>
      </p:sp>
    </p:spTree>
    <p:extLst>
      <p:ext uri="{BB962C8B-B14F-4D97-AF65-F5344CB8AC3E}">
        <p14:creationId xmlns:p14="http://schemas.microsoft.com/office/powerpoint/2010/main" val="18455963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31526"/>
                                        </p:tgtEl>
                                        <p:attrNameLst>
                                          <p:attrName>style.visibility</p:attrName>
                                        </p:attrNameLst>
                                      </p:cBhvr>
                                      <p:to>
                                        <p:strVal val="visible"/>
                                      </p:to>
                                    </p:set>
                                    <p:anim calcmode="lin" valueType="num">
                                      <p:cBhvr>
                                        <p:cTn id="7" dur="1000" fill="hold"/>
                                        <p:tgtEl>
                                          <p:spTgt spid="1131526"/>
                                        </p:tgtEl>
                                        <p:attrNameLst>
                                          <p:attrName>ppt_w</p:attrName>
                                        </p:attrNameLst>
                                      </p:cBhvr>
                                      <p:tavLst>
                                        <p:tav tm="0">
                                          <p:val>
                                            <p:strVal val="#ppt_w*0.70"/>
                                          </p:val>
                                        </p:tav>
                                        <p:tav tm="100000">
                                          <p:val>
                                            <p:strVal val="#ppt_w"/>
                                          </p:val>
                                        </p:tav>
                                      </p:tavLst>
                                    </p:anim>
                                    <p:anim calcmode="lin" valueType="num">
                                      <p:cBhvr>
                                        <p:cTn id="8" dur="1000" fill="hold"/>
                                        <p:tgtEl>
                                          <p:spTgt spid="1131526"/>
                                        </p:tgtEl>
                                        <p:attrNameLst>
                                          <p:attrName>ppt_h</p:attrName>
                                        </p:attrNameLst>
                                      </p:cBhvr>
                                      <p:tavLst>
                                        <p:tav tm="0">
                                          <p:val>
                                            <p:strVal val="#ppt_h"/>
                                          </p:val>
                                        </p:tav>
                                        <p:tav tm="100000">
                                          <p:val>
                                            <p:strVal val="#ppt_h"/>
                                          </p:val>
                                        </p:tav>
                                      </p:tavLst>
                                    </p:anim>
                                    <p:animEffect transition="in" filter="fade">
                                      <p:cBhvr>
                                        <p:cTn id="9" dur="1000"/>
                                        <p:tgtEl>
                                          <p:spTgt spid="113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2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9"/>
          <p:cNvSpPr>
            <a:spLocks noGrp="1" noChangeArrowheads="1"/>
          </p:cNvSpPr>
          <p:nvPr>
            <p:ph type="title"/>
          </p:nvPr>
        </p:nvSpPr>
        <p:spPr/>
        <p:txBody>
          <a:bodyPr/>
          <a:lstStyle/>
          <a:p>
            <a:r>
              <a:rPr lang="en-US" b="1" dirty="0" smtClean="0">
                <a:solidFill>
                  <a:srgbClr val="0070C0"/>
                </a:solidFill>
              </a:rPr>
              <a:t>CB Technical Information</a:t>
            </a:r>
          </a:p>
        </p:txBody>
      </p:sp>
      <p:sp>
        <p:nvSpPr>
          <p:cNvPr id="1132554" name="Rectangle 10"/>
          <p:cNvSpPr>
            <a:spLocks noGrp="1" noChangeArrowheads="1"/>
          </p:cNvSpPr>
          <p:nvPr>
            <p:ph type="body" sz="half" idx="1"/>
          </p:nvPr>
        </p:nvSpPr>
        <p:spPr/>
        <p:txBody>
          <a:bodyPr/>
          <a:lstStyle/>
          <a:p>
            <a:pPr>
              <a:lnSpc>
                <a:spcPct val="80000"/>
              </a:lnSpc>
            </a:pPr>
            <a:r>
              <a:rPr lang="en-US" sz="1800" smtClean="0"/>
              <a:t>11-meter band </a:t>
            </a:r>
          </a:p>
          <a:p>
            <a:pPr>
              <a:lnSpc>
                <a:spcPct val="80000"/>
              </a:lnSpc>
            </a:pPr>
            <a:endParaRPr lang="en-US" sz="1800" smtClean="0"/>
          </a:p>
          <a:p>
            <a:pPr>
              <a:lnSpc>
                <a:spcPct val="80000"/>
              </a:lnSpc>
            </a:pPr>
            <a:r>
              <a:rPr lang="en-US" sz="1800" smtClean="0"/>
              <a:t>40 designated channels from 26.965 to 27.405 MHz</a:t>
            </a:r>
          </a:p>
          <a:p>
            <a:pPr>
              <a:lnSpc>
                <a:spcPct val="80000"/>
              </a:lnSpc>
            </a:pPr>
            <a:endParaRPr lang="en-US" sz="1800" smtClean="0"/>
          </a:p>
          <a:p>
            <a:pPr>
              <a:lnSpc>
                <a:spcPct val="80000"/>
              </a:lnSpc>
            </a:pPr>
            <a:r>
              <a:rPr lang="en-US" sz="1800" smtClean="0"/>
              <a:t>Maximum output power of four watts</a:t>
            </a:r>
          </a:p>
          <a:p>
            <a:pPr>
              <a:lnSpc>
                <a:spcPct val="80000"/>
              </a:lnSpc>
            </a:pPr>
            <a:endParaRPr lang="en-US" sz="1800" smtClean="0"/>
          </a:p>
          <a:p>
            <a:pPr>
              <a:lnSpc>
                <a:spcPct val="80000"/>
              </a:lnSpc>
            </a:pPr>
            <a:r>
              <a:rPr lang="en-US" sz="1800" smtClean="0"/>
              <a:t>Amplitude modulation (AM)</a:t>
            </a:r>
          </a:p>
          <a:p>
            <a:pPr>
              <a:lnSpc>
                <a:spcPct val="80000"/>
              </a:lnSpc>
            </a:pPr>
            <a:endParaRPr lang="en-US" sz="1800" smtClean="0"/>
          </a:p>
          <a:p>
            <a:pPr>
              <a:lnSpc>
                <a:spcPct val="80000"/>
              </a:lnSpc>
            </a:pPr>
            <a:r>
              <a:rPr lang="en-US" sz="1800" smtClean="0"/>
              <a:t>Single side band (SSB) </a:t>
            </a:r>
          </a:p>
          <a:p>
            <a:pPr>
              <a:lnSpc>
                <a:spcPct val="80000"/>
              </a:lnSpc>
            </a:pPr>
            <a:endParaRPr lang="en-US" sz="1800" smtClean="0"/>
          </a:p>
          <a:p>
            <a:pPr>
              <a:lnSpc>
                <a:spcPct val="80000"/>
              </a:lnSpc>
            </a:pPr>
            <a:r>
              <a:rPr lang="en-US" sz="1800" smtClean="0"/>
              <a:t>FCC rules permit communication to a maximum of 250 km (155.3 miles) </a:t>
            </a:r>
          </a:p>
        </p:txBody>
      </p:sp>
      <p:sp>
        <p:nvSpPr>
          <p:cNvPr id="1132555" name="Rectangle 11"/>
          <p:cNvSpPr>
            <a:spLocks noGrp="1" noChangeArrowheads="1"/>
          </p:cNvSpPr>
          <p:nvPr>
            <p:ph type="body" sz="half" idx="2"/>
          </p:nvPr>
        </p:nvSpPr>
        <p:spPr/>
        <p:txBody>
          <a:bodyPr/>
          <a:lstStyle/>
          <a:p>
            <a:pPr>
              <a:lnSpc>
                <a:spcPct val="80000"/>
              </a:lnSpc>
            </a:pPr>
            <a:r>
              <a:rPr lang="en-US" sz="1800" smtClean="0"/>
              <a:t>Effective range averages between two and eight miles (mobile-mobile)</a:t>
            </a:r>
          </a:p>
          <a:p>
            <a:pPr lvl="1">
              <a:lnSpc>
                <a:spcPct val="80000"/>
              </a:lnSpc>
            </a:pPr>
            <a:r>
              <a:rPr lang="en-US" sz="1800" smtClean="0"/>
              <a:t>Depending on antennas, terrain and propagation up to 25 miles (base-mobile)</a:t>
            </a:r>
          </a:p>
          <a:p>
            <a:pPr lvl="1">
              <a:lnSpc>
                <a:spcPct val="80000"/>
              </a:lnSpc>
            </a:pPr>
            <a:endParaRPr lang="en-US" sz="1800" smtClean="0"/>
          </a:p>
          <a:p>
            <a:pPr>
              <a:lnSpc>
                <a:spcPct val="80000"/>
              </a:lnSpc>
            </a:pPr>
            <a:r>
              <a:rPr lang="en-US" sz="1800" smtClean="0"/>
              <a:t>SSB can significantly increase range</a:t>
            </a:r>
          </a:p>
          <a:p>
            <a:pPr>
              <a:lnSpc>
                <a:spcPct val="80000"/>
              </a:lnSpc>
            </a:pPr>
            <a:endParaRPr lang="en-US" sz="1800" smtClean="0"/>
          </a:p>
          <a:p>
            <a:pPr>
              <a:lnSpc>
                <a:spcPct val="80000"/>
              </a:lnSpc>
            </a:pPr>
            <a:r>
              <a:rPr lang="en-US" sz="1800" smtClean="0"/>
              <a:t>Channel 9 is reserved for emergency and motorist assistance traffic only </a:t>
            </a:r>
          </a:p>
        </p:txBody>
      </p:sp>
    </p:spTree>
    <p:extLst>
      <p:ext uri="{BB962C8B-B14F-4D97-AF65-F5344CB8AC3E}">
        <p14:creationId xmlns:p14="http://schemas.microsoft.com/office/powerpoint/2010/main" val="21574663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132554">
                                            <p:txEl>
                                              <p:pRg st="0" end="0"/>
                                            </p:txEl>
                                          </p:spTgt>
                                        </p:tgtEl>
                                        <p:attrNameLst>
                                          <p:attrName>style.visibility</p:attrName>
                                        </p:attrNameLst>
                                      </p:cBhvr>
                                      <p:to>
                                        <p:strVal val="visible"/>
                                      </p:to>
                                    </p:set>
                                    <p:anim calcmode="lin" valueType="num">
                                      <p:cBhvr additive="base">
                                        <p:cTn id="7" dur="500" fill="hold"/>
                                        <p:tgtEl>
                                          <p:spTgt spid="11325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255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1132554">
                                            <p:txEl>
                                              <p:pRg st="2" end="2"/>
                                            </p:txEl>
                                          </p:spTgt>
                                        </p:tgtEl>
                                        <p:attrNameLst>
                                          <p:attrName>style.visibility</p:attrName>
                                        </p:attrNameLst>
                                      </p:cBhvr>
                                      <p:to>
                                        <p:strVal val="visible"/>
                                      </p:to>
                                    </p:set>
                                    <p:anim calcmode="lin" valueType="num">
                                      <p:cBhvr additive="base">
                                        <p:cTn id="12" dur="500" fill="hold"/>
                                        <p:tgtEl>
                                          <p:spTgt spid="1132554">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32554">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1132554">
                                            <p:txEl>
                                              <p:pRg st="4" end="4"/>
                                            </p:txEl>
                                          </p:spTgt>
                                        </p:tgtEl>
                                        <p:attrNameLst>
                                          <p:attrName>style.visibility</p:attrName>
                                        </p:attrNameLst>
                                      </p:cBhvr>
                                      <p:to>
                                        <p:strVal val="visible"/>
                                      </p:to>
                                    </p:set>
                                    <p:anim calcmode="lin" valueType="num">
                                      <p:cBhvr additive="base">
                                        <p:cTn id="17" dur="500" fill="hold"/>
                                        <p:tgtEl>
                                          <p:spTgt spid="1132554">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32554">
                                            <p:txEl>
                                              <p:pRg st="4" end="4"/>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1132554">
                                            <p:txEl>
                                              <p:pRg st="6" end="6"/>
                                            </p:txEl>
                                          </p:spTgt>
                                        </p:tgtEl>
                                        <p:attrNameLst>
                                          <p:attrName>style.visibility</p:attrName>
                                        </p:attrNameLst>
                                      </p:cBhvr>
                                      <p:to>
                                        <p:strVal val="visible"/>
                                      </p:to>
                                    </p:set>
                                    <p:anim calcmode="lin" valueType="num">
                                      <p:cBhvr additive="base">
                                        <p:cTn id="22" dur="500" fill="hold"/>
                                        <p:tgtEl>
                                          <p:spTgt spid="1132554">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32554">
                                            <p:txEl>
                                              <p:pRg st="6" end="6"/>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12" fill="hold" grpId="0" nodeType="afterEffect">
                                  <p:stCondLst>
                                    <p:cond delay="0"/>
                                  </p:stCondLst>
                                  <p:childTnLst>
                                    <p:set>
                                      <p:cBhvr>
                                        <p:cTn id="26" dur="1" fill="hold">
                                          <p:stCondLst>
                                            <p:cond delay="0"/>
                                          </p:stCondLst>
                                        </p:cTn>
                                        <p:tgtEl>
                                          <p:spTgt spid="1132554">
                                            <p:txEl>
                                              <p:pRg st="8" end="8"/>
                                            </p:txEl>
                                          </p:spTgt>
                                        </p:tgtEl>
                                        <p:attrNameLst>
                                          <p:attrName>style.visibility</p:attrName>
                                        </p:attrNameLst>
                                      </p:cBhvr>
                                      <p:to>
                                        <p:strVal val="visible"/>
                                      </p:to>
                                    </p:set>
                                    <p:anim calcmode="lin" valueType="num">
                                      <p:cBhvr additive="base">
                                        <p:cTn id="27" dur="500" fill="hold"/>
                                        <p:tgtEl>
                                          <p:spTgt spid="1132554">
                                            <p:txEl>
                                              <p:p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32554">
                                            <p:txEl>
                                              <p:pRg st="8" end="8"/>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12" fill="hold" grpId="0" nodeType="afterEffect">
                                  <p:stCondLst>
                                    <p:cond delay="0"/>
                                  </p:stCondLst>
                                  <p:childTnLst>
                                    <p:set>
                                      <p:cBhvr>
                                        <p:cTn id="31" dur="1" fill="hold">
                                          <p:stCondLst>
                                            <p:cond delay="0"/>
                                          </p:stCondLst>
                                        </p:cTn>
                                        <p:tgtEl>
                                          <p:spTgt spid="1132554">
                                            <p:txEl>
                                              <p:pRg st="10" end="10"/>
                                            </p:txEl>
                                          </p:spTgt>
                                        </p:tgtEl>
                                        <p:attrNameLst>
                                          <p:attrName>style.visibility</p:attrName>
                                        </p:attrNameLst>
                                      </p:cBhvr>
                                      <p:to>
                                        <p:strVal val="visible"/>
                                      </p:to>
                                    </p:set>
                                    <p:anim calcmode="lin" valueType="num">
                                      <p:cBhvr additive="base">
                                        <p:cTn id="32" dur="500" fill="hold"/>
                                        <p:tgtEl>
                                          <p:spTgt spid="1132554">
                                            <p:txEl>
                                              <p:pRg st="10" end="1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32554">
                                            <p:txEl>
                                              <p:pRg st="10" end="10"/>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6" fill="hold" grpId="0" nodeType="afterEffect">
                                  <p:stCondLst>
                                    <p:cond delay="0"/>
                                  </p:stCondLst>
                                  <p:childTnLst>
                                    <p:set>
                                      <p:cBhvr>
                                        <p:cTn id="36" dur="1" fill="hold">
                                          <p:stCondLst>
                                            <p:cond delay="0"/>
                                          </p:stCondLst>
                                        </p:cTn>
                                        <p:tgtEl>
                                          <p:spTgt spid="1132555">
                                            <p:txEl>
                                              <p:pRg st="0" end="0"/>
                                            </p:txEl>
                                          </p:spTgt>
                                        </p:tgtEl>
                                        <p:attrNameLst>
                                          <p:attrName>style.visibility</p:attrName>
                                        </p:attrNameLst>
                                      </p:cBhvr>
                                      <p:to>
                                        <p:strVal val="visible"/>
                                      </p:to>
                                    </p:set>
                                    <p:anim calcmode="lin" valueType="num">
                                      <p:cBhvr additive="base">
                                        <p:cTn id="37" dur="500" fill="hold"/>
                                        <p:tgtEl>
                                          <p:spTgt spid="1132555">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32555">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132555">
                                            <p:txEl>
                                              <p:pRg st="1" end="1"/>
                                            </p:txEl>
                                          </p:spTgt>
                                        </p:tgtEl>
                                        <p:attrNameLst>
                                          <p:attrName>style.visibility</p:attrName>
                                        </p:attrNameLst>
                                      </p:cBhvr>
                                      <p:to>
                                        <p:strVal val="visible"/>
                                      </p:to>
                                    </p:set>
                                    <p:anim calcmode="lin" valueType="num">
                                      <p:cBhvr additive="base">
                                        <p:cTn id="41" dur="500" fill="hold"/>
                                        <p:tgtEl>
                                          <p:spTgt spid="1132555">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32555">
                                            <p:txEl>
                                              <p:pRg st="1" end="1"/>
                                            </p:txEl>
                                          </p:spTgt>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3500"/>
                            </p:stCondLst>
                            <p:childTnLst>
                              <p:par>
                                <p:cTn id="44" presetID="2" presetClass="entr" presetSubtype="6" fill="hold" grpId="0" nodeType="afterEffect">
                                  <p:stCondLst>
                                    <p:cond delay="0"/>
                                  </p:stCondLst>
                                  <p:childTnLst>
                                    <p:set>
                                      <p:cBhvr>
                                        <p:cTn id="45" dur="1" fill="hold">
                                          <p:stCondLst>
                                            <p:cond delay="0"/>
                                          </p:stCondLst>
                                        </p:cTn>
                                        <p:tgtEl>
                                          <p:spTgt spid="1132555">
                                            <p:txEl>
                                              <p:pRg st="3" end="3"/>
                                            </p:txEl>
                                          </p:spTgt>
                                        </p:tgtEl>
                                        <p:attrNameLst>
                                          <p:attrName>style.visibility</p:attrName>
                                        </p:attrNameLst>
                                      </p:cBhvr>
                                      <p:to>
                                        <p:strVal val="visible"/>
                                      </p:to>
                                    </p:set>
                                    <p:anim calcmode="lin" valueType="num">
                                      <p:cBhvr additive="base">
                                        <p:cTn id="46" dur="500" fill="hold"/>
                                        <p:tgtEl>
                                          <p:spTgt spid="1132555">
                                            <p:txEl>
                                              <p:pRg st="3" end="3"/>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132555">
                                            <p:txEl>
                                              <p:pRg st="3" end="3"/>
                                            </p:txEl>
                                          </p:spTgt>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4000"/>
                            </p:stCondLst>
                            <p:childTnLst>
                              <p:par>
                                <p:cTn id="49" presetID="2" presetClass="entr" presetSubtype="6" fill="hold" grpId="0" nodeType="afterEffect">
                                  <p:stCondLst>
                                    <p:cond delay="0"/>
                                  </p:stCondLst>
                                  <p:childTnLst>
                                    <p:set>
                                      <p:cBhvr>
                                        <p:cTn id="50" dur="1" fill="hold">
                                          <p:stCondLst>
                                            <p:cond delay="0"/>
                                          </p:stCondLst>
                                        </p:cTn>
                                        <p:tgtEl>
                                          <p:spTgt spid="1132555">
                                            <p:txEl>
                                              <p:pRg st="5" end="5"/>
                                            </p:txEl>
                                          </p:spTgt>
                                        </p:tgtEl>
                                        <p:attrNameLst>
                                          <p:attrName>style.visibility</p:attrName>
                                        </p:attrNameLst>
                                      </p:cBhvr>
                                      <p:to>
                                        <p:strVal val="visible"/>
                                      </p:to>
                                    </p:set>
                                    <p:anim calcmode="lin" valueType="num">
                                      <p:cBhvr additive="base">
                                        <p:cTn id="51" dur="500" fill="hold"/>
                                        <p:tgtEl>
                                          <p:spTgt spid="1132555">
                                            <p:txEl>
                                              <p:pRg st="5" end="5"/>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1325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54" grpId="0" build="p"/>
      <p:bldP spid="113255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13"/>
          <p:cNvSpPr>
            <a:spLocks noGrp="1" noChangeArrowheads="1"/>
          </p:cNvSpPr>
          <p:nvPr>
            <p:ph type="title"/>
          </p:nvPr>
        </p:nvSpPr>
        <p:spPr/>
        <p:txBody>
          <a:bodyPr/>
          <a:lstStyle/>
          <a:p>
            <a:r>
              <a:rPr lang="en-US" b="1" dirty="0" smtClean="0">
                <a:solidFill>
                  <a:srgbClr val="0070C0"/>
                </a:solidFill>
              </a:rPr>
              <a:t>Multi-Use Radio Service (MURS) </a:t>
            </a:r>
          </a:p>
        </p:txBody>
      </p:sp>
      <p:sp>
        <p:nvSpPr>
          <p:cNvPr id="1135630" name="Rectangle 14"/>
          <p:cNvSpPr>
            <a:spLocks noGrp="1" noChangeArrowheads="1"/>
          </p:cNvSpPr>
          <p:nvPr>
            <p:ph type="body" sz="half" idx="1"/>
          </p:nvPr>
        </p:nvSpPr>
        <p:spPr/>
        <p:txBody>
          <a:bodyPr/>
          <a:lstStyle/>
          <a:p>
            <a:pPr>
              <a:lnSpc>
                <a:spcPct val="80000"/>
              </a:lnSpc>
            </a:pPr>
            <a:r>
              <a:rPr lang="en-US" sz="1800" smtClean="0"/>
              <a:t>Personal and business operation</a:t>
            </a:r>
          </a:p>
          <a:p>
            <a:pPr>
              <a:lnSpc>
                <a:spcPct val="80000"/>
              </a:lnSpc>
            </a:pPr>
            <a:endParaRPr lang="en-US" sz="1800" smtClean="0"/>
          </a:p>
          <a:p>
            <a:pPr>
              <a:lnSpc>
                <a:spcPct val="80000"/>
              </a:lnSpc>
            </a:pPr>
            <a:r>
              <a:rPr lang="en-US" sz="1800" smtClean="0"/>
              <a:t>Primarily intended for portable operation </a:t>
            </a:r>
          </a:p>
          <a:p>
            <a:pPr>
              <a:lnSpc>
                <a:spcPct val="80000"/>
              </a:lnSpc>
            </a:pPr>
            <a:endParaRPr lang="en-US" sz="1800" smtClean="0"/>
          </a:p>
          <a:p>
            <a:pPr>
              <a:lnSpc>
                <a:spcPct val="80000"/>
              </a:lnSpc>
            </a:pPr>
            <a:r>
              <a:rPr lang="en-US" sz="1800" smtClean="0"/>
              <a:t>Maximum power of two watts</a:t>
            </a:r>
          </a:p>
          <a:p>
            <a:pPr>
              <a:lnSpc>
                <a:spcPct val="80000"/>
              </a:lnSpc>
            </a:pPr>
            <a:endParaRPr lang="en-US" sz="1800" smtClean="0"/>
          </a:p>
          <a:p>
            <a:pPr>
              <a:lnSpc>
                <a:spcPct val="80000"/>
              </a:lnSpc>
            </a:pPr>
            <a:r>
              <a:rPr lang="en-US" sz="1800" smtClean="0"/>
              <a:t>MURS frequencies: </a:t>
            </a:r>
          </a:p>
          <a:p>
            <a:pPr lvl="1">
              <a:lnSpc>
                <a:spcPct val="80000"/>
              </a:lnSpc>
            </a:pPr>
            <a:r>
              <a:rPr lang="en-US" sz="1800" smtClean="0"/>
              <a:t>151.820 </a:t>
            </a:r>
          </a:p>
          <a:p>
            <a:pPr lvl="1">
              <a:lnSpc>
                <a:spcPct val="80000"/>
              </a:lnSpc>
            </a:pPr>
            <a:r>
              <a:rPr lang="en-US" sz="1800" smtClean="0"/>
              <a:t>151.880 </a:t>
            </a:r>
          </a:p>
          <a:p>
            <a:pPr lvl="1">
              <a:lnSpc>
                <a:spcPct val="80000"/>
              </a:lnSpc>
            </a:pPr>
            <a:r>
              <a:rPr lang="en-US" sz="1800" smtClean="0"/>
              <a:t>151.940</a:t>
            </a:r>
          </a:p>
          <a:p>
            <a:pPr lvl="1">
              <a:lnSpc>
                <a:spcPct val="80000"/>
              </a:lnSpc>
            </a:pPr>
            <a:r>
              <a:rPr lang="en-US" sz="1800" smtClean="0"/>
              <a:t>154.570</a:t>
            </a:r>
          </a:p>
          <a:p>
            <a:pPr lvl="1">
              <a:lnSpc>
                <a:spcPct val="80000"/>
              </a:lnSpc>
            </a:pPr>
            <a:r>
              <a:rPr lang="en-US" sz="1800" smtClean="0"/>
              <a:t>154.600  </a:t>
            </a:r>
          </a:p>
        </p:txBody>
      </p:sp>
      <p:sp>
        <p:nvSpPr>
          <p:cNvPr id="1135631" name="Rectangle 15"/>
          <p:cNvSpPr>
            <a:spLocks noGrp="1" noChangeArrowheads="1"/>
          </p:cNvSpPr>
          <p:nvPr>
            <p:ph type="body" sz="half" idx="2"/>
          </p:nvPr>
        </p:nvSpPr>
        <p:spPr/>
        <p:txBody>
          <a:bodyPr/>
          <a:lstStyle/>
          <a:p>
            <a:pPr>
              <a:lnSpc>
                <a:spcPct val="80000"/>
              </a:lnSpc>
            </a:pPr>
            <a:r>
              <a:rPr lang="en-US" sz="1800" smtClean="0"/>
              <a:t>Bandwidth on the first three frequencies is limited to 11.25 kHz, and 20 kHz for the last two</a:t>
            </a:r>
          </a:p>
          <a:p>
            <a:pPr>
              <a:lnSpc>
                <a:spcPct val="80000"/>
              </a:lnSpc>
            </a:pPr>
            <a:endParaRPr lang="en-US" sz="1800" smtClean="0"/>
          </a:p>
          <a:p>
            <a:pPr>
              <a:lnSpc>
                <a:spcPct val="80000"/>
              </a:lnSpc>
            </a:pPr>
            <a:r>
              <a:rPr lang="en-US" sz="1800" smtClean="0"/>
              <a:t>Frequency stability must be at least 5 ppm</a:t>
            </a:r>
          </a:p>
          <a:p>
            <a:pPr>
              <a:lnSpc>
                <a:spcPct val="80000"/>
              </a:lnSpc>
            </a:pPr>
            <a:endParaRPr lang="en-US" sz="1800" smtClean="0"/>
          </a:p>
          <a:p>
            <a:pPr>
              <a:lnSpc>
                <a:spcPct val="80000"/>
              </a:lnSpc>
            </a:pPr>
            <a:r>
              <a:rPr lang="en-US" sz="1800" smtClean="0"/>
              <a:t>Antenna height is limited to 60 feet above ground</a:t>
            </a:r>
          </a:p>
          <a:p>
            <a:pPr>
              <a:lnSpc>
                <a:spcPct val="80000"/>
              </a:lnSpc>
            </a:pPr>
            <a:endParaRPr lang="en-US" sz="1800" smtClean="0"/>
          </a:p>
          <a:p>
            <a:pPr>
              <a:lnSpc>
                <a:spcPct val="80000"/>
              </a:lnSpc>
            </a:pPr>
            <a:r>
              <a:rPr lang="en-US" sz="1800" smtClean="0"/>
              <a:t>No licenses are issued for this service   </a:t>
            </a:r>
          </a:p>
        </p:txBody>
      </p:sp>
      <p:pic>
        <p:nvPicPr>
          <p:cNvPr id="1135622" name="Picture 6" descr="murs25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267200"/>
            <a:ext cx="15716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5856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5630">
                                            <p:txEl>
                                              <p:pRg st="0" end="0"/>
                                            </p:txEl>
                                          </p:spTgt>
                                        </p:tgtEl>
                                        <p:attrNameLst>
                                          <p:attrName>style.visibility</p:attrName>
                                        </p:attrNameLst>
                                      </p:cBhvr>
                                      <p:to>
                                        <p:strVal val="visible"/>
                                      </p:to>
                                    </p:set>
                                    <p:anim calcmode="lin" valueType="num">
                                      <p:cBhvr additive="base">
                                        <p:cTn id="7" dur="500" fill="hold"/>
                                        <p:tgtEl>
                                          <p:spTgt spid="11356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563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35630">
                                            <p:txEl>
                                              <p:pRg st="2" end="2"/>
                                            </p:txEl>
                                          </p:spTgt>
                                        </p:tgtEl>
                                        <p:attrNameLst>
                                          <p:attrName>style.visibility</p:attrName>
                                        </p:attrNameLst>
                                      </p:cBhvr>
                                      <p:to>
                                        <p:strVal val="visible"/>
                                      </p:to>
                                    </p:set>
                                    <p:anim calcmode="lin" valueType="num">
                                      <p:cBhvr additive="base">
                                        <p:cTn id="12" dur="500" fill="hold"/>
                                        <p:tgtEl>
                                          <p:spTgt spid="1135630">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35630">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35630">
                                            <p:txEl>
                                              <p:pRg st="4" end="4"/>
                                            </p:txEl>
                                          </p:spTgt>
                                        </p:tgtEl>
                                        <p:attrNameLst>
                                          <p:attrName>style.visibility</p:attrName>
                                        </p:attrNameLst>
                                      </p:cBhvr>
                                      <p:to>
                                        <p:strVal val="visible"/>
                                      </p:to>
                                    </p:set>
                                    <p:anim calcmode="lin" valueType="num">
                                      <p:cBhvr additive="base">
                                        <p:cTn id="17" dur="500" fill="hold"/>
                                        <p:tgtEl>
                                          <p:spTgt spid="1135630">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35630">
                                            <p:txEl>
                                              <p:pRg st="4" end="4"/>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35630">
                                            <p:txEl>
                                              <p:pRg st="6" end="6"/>
                                            </p:txEl>
                                          </p:spTgt>
                                        </p:tgtEl>
                                        <p:attrNameLst>
                                          <p:attrName>style.visibility</p:attrName>
                                        </p:attrNameLst>
                                      </p:cBhvr>
                                      <p:to>
                                        <p:strVal val="visible"/>
                                      </p:to>
                                    </p:set>
                                    <p:anim calcmode="lin" valueType="num">
                                      <p:cBhvr additive="base">
                                        <p:cTn id="22" dur="500" fill="hold"/>
                                        <p:tgtEl>
                                          <p:spTgt spid="1135630">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35630">
                                            <p:txEl>
                                              <p:pRg st="6" end="6"/>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135630">
                                            <p:txEl>
                                              <p:pRg st="7" end="7"/>
                                            </p:txEl>
                                          </p:spTgt>
                                        </p:tgtEl>
                                        <p:attrNameLst>
                                          <p:attrName>style.visibility</p:attrName>
                                        </p:attrNameLst>
                                      </p:cBhvr>
                                      <p:to>
                                        <p:strVal val="visible"/>
                                      </p:to>
                                    </p:set>
                                    <p:anim calcmode="lin" valueType="num">
                                      <p:cBhvr additive="base">
                                        <p:cTn id="26" dur="500" fill="hold"/>
                                        <p:tgtEl>
                                          <p:spTgt spid="1135630">
                                            <p:txEl>
                                              <p:pRg st="7" end="7"/>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135630">
                                            <p:txEl>
                                              <p:pRg st="7" end="7"/>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135630">
                                            <p:txEl>
                                              <p:pRg st="8" end="8"/>
                                            </p:txEl>
                                          </p:spTgt>
                                        </p:tgtEl>
                                        <p:attrNameLst>
                                          <p:attrName>style.visibility</p:attrName>
                                        </p:attrNameLst>
                                      </p:cBhvr>
                                      <p:to>
                                        <p:strVal val="visible"/>
                                      </p:to>
                                    </p:set>
                                    <p:anim calcmode="lin" valueType="num">
                                      <p:cBhvr additive="base">
                                        <p:cTn id="30" dur="500" fill="hold"/>
                                        <p:tgtEl>
                                          <p:spTgt spid="1135630">
                                            <p:txEl>
                                              <p:pRg st="8" end="8"/>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35630">
                                            <p:txEl>
                                              <p:pRg st="8" end="8"/>
                                            </p:txEl>
                                          </p:spTgt>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135630">
                                            <p:txEl>
                                              <p:pRg st="9" end="9"/>
                                            </p:txEl>
                                          </p:spTgt>
                                        </p:tgtEl>
                                        <p:attrNameLst>
                                          <p:attrName>style.visibility</p:attrName>
                                        </p:attrNameLst>
                                      </p:cBhvr>
                                      <p:to>
                                        <p:strVal val="visible"/>
                                      </p:to>
                                    </p:set>
                                    <p:anim calcmode="lin" valueType="num">
                                      <p:cBhvr additive="base">
                                        <p:cTn id="34" dur="500" fill="hold"/>
                                        <p:tgtEl>
                                          <p:spTgt spid="1135630">
                                            <p:txEl>
                                              <p:pRg st="9" end="9"/>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135630">
                                            <p:txEl>
                                              <p:pRg st="9" end="9"/>
                                            </p:txEl>
                                          </p:spTgt>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135630">
                                            <p:txEl>
                                              <p:pRg st="10" end="10"/>
                                            </p:txEl>
                                          </p:spTgt>
                                        </p:tgtEl>
                                        <p:attrNameLst>
                                          <p:attrName>style.visibility</p:attrName>
                                        </p:attrNameLst>
                                      </p:cBhvr>
                                      <p:to>
                                        <p:strVal val="visible"/>
                                      </p:to>
                                    </p:set>
                                    <p:anim calcmode="lin" valueType="num">
                                      <p:cBhvr additive="base">
                                        <p:cTn id="38" dur="500" fill="hold"/>
                                        <p:tgtEl>
                                          <p:spTgt spid="1135630">
                                            <p:txEl>
                                              <p:pRg st="10" end="1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135630">
                                            <p:txEl>
                                              <p:pRg st="10" end="10"/>
                                            </p:txEl>
                                          </p:spTgt>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135630">
                                            <p:txEl>
                                              <p:pRg st="11" end="11"/>
                                            </p:txEl>
                                          </p:spTgt>
                                        </p:tgtEl>
                                        <p:attrNameLst>
                                          <p:attrName>style.visibility</p:attrName>
                                        </p:attrNameLst>
                                      </p:cBhvr>
                                      <p:to>
                                        <p:strVal val="visible"/>
                                      </p:to>
                                    </p:set>
                                    <p:anim calcmode="lin" valueType="num">
                                      <p:cBhvr additive="base">
                                        <p:cTn id="42" dur="500" fill="hold"/>
                                        <p:tgtEl>
                                          <p:spTgt spid="1135630">
                                            <p:txEl>
                                              <p:pRg st="11" end="1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135630">
                                            <p:txEl>
                                              <p:pRg st="11" end="11"/>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2000"/>
                            </p:stCondLst>
                            <p:childTnLst>
                              <p:par>
                                <p:cTn id="45" presetID="2" presetClass="entr" presetSubtype="4" fill="hold" nodeType="afterEffect">
                                  <p:stCondLst>
                                    <p:cond delay="0"/>
                                  </p:stCondLst>
                                  <p:childTnLst>
                                    <p:set>
                                      <p:cBhvr>
                                        <p:cTn id="46" dur="1" fill="hold">
                                          <p:stCondLst>
                                            <p:cond delay="0"/>
                                          </p:stCondLst>
                                        </p:cTn>
                                        <p:tgtEl>
                                          <p:spTgt spid="1135622"/>
                                        </p:tgtEl>
                                        <p:attrNameLst>
                                          <p:attrName>style.visibility</p:attrName>
                                        </p:attrNameLst>
                                      </p:cBhvr>
                                      <p:to>
                                        <p:strVal val="visible"/>
                                      </p:to>
                                    </p:set>
                                    <p:anim calcmode="lin" valueType="num">
                                      <p:cBhvr additive="base">
                                        <p:cTn id="47" dur="500" fill="hold"/>
                                        <p:tgtEl>
                                          <p:spTgt spid="1135622"/>
                                        </p:tgtEl>
                                        <p:attrNameLst>
                                          <p:attrName>ppt_x</p:attrName>
                                        </p:attrNameLst>
                                      </p:cBhvr>
                                      <p:tavLst>
                                        <p:tav tm="0">
                                          <p:val>
                                            <p:strVal val="#ppt_x"/>
                                          </p:val>
                                        </p:tav>
                                        <p:tav tm="100000">
                                          <p:val>
                                            <p:strVal val="#ppt_x"/>
                                          </p:val>
                                        </p:tav>
                                      </p:tavLst>
                                    </p:anim>
                                    <p:anim calcmode="lin" valueType="num">
                                      <p:cBhvr additive="base">
                                        <p:cTn id="48" dur="500" fill="hold"/>
                                        <p:tgtEl>
                                          <p:spTgt spid="113562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500"/>
                            </p:stCondLst>
                            <p:childTnLst>
                              <p:par>
                                <p:cTn id="50" presetID="2" presetClass="entr" presetSubtype="2" fill="hold" grpId="0" nodeType="afterEffect">
                                  <p:stCondLst>
                                    <p:cond delay="0"/>
                                  </p:stCondLst>
                                  <p:childTnLst>
                                    <p:set>
                                      <p:cBhvr>
                                        <p:cTn id="51" dur="1" fill="hold">
                                          <p:stCondLst>
                                            <p:cond delay="0"/>
                                          </p:stCondLst>
                                        </p:cTn>
                                        <p:tgtEl>
                                          <p:spTgt spid="1135631">
                                            <p:txEl>
                                              <p:pRg st="0" end="0"/>
                                            </p:txEl>
                                          </p:spTgt>
                                        </p:tgtEl>
                                        <p:attrNameLst>
                                          <p:attrName>style.visibility</p:attrName>
                                        </p:attrNameLst>
                                      </p:cBhvr>
                                      <p:to>
                                        <p:strVal val="visible"/>
                                      </p:to>
                                    </p:set>
                                    <p:anim calcmode="lin" valueType="num">
                                      <p:cBhvr additive="base">
                                        <p:cTn id="52" dur="500" fill="hold"/>
                                        <p:tgtEl>
                                          <p:spTgt spid="1135631">
                                            <p:txEl>
                                              <p:pRg st="0" end="0"/>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135631">
                                            <p:txEl>
                                              <p:pRg st="0" end="0"/>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3000"/>
                            </p:stCondLst>
                            <p:childTnLst>
                              <p:par>
                                <p:cTn id="55" presetID="2" presetClass="entr" presetSubtype="2" fill="hold" grpId="0" nodeType="afterEffect">
                                  <p:stCondLst>
                                    <p:cond delay="0"/>
                                  </p:stCondLst>
                                  <p:childTnLst>
                                    <p:set>
                                      <p:cBhvr>
                                        <p:cTn id="56" dur="1" fill="hold">
                                          <p:stCondLst>
                                            <p:cond delay="0"/>
                                          </p:stCondLst>
                                        </p:cTn>
                                        <p:tgtEl>
                                          <p:spTgt spid="1135631">
                                            <p:txEl>
                                              <p:pRg st="2" end="2"/>
                                            </p:txEl>
                                          </p:spTgt>
                                        </p:tgtEl>
                                        <p:attrNameLst>
                                          <p:attrName>style.visibility</p:attrName>
                                        </p:attrNameLst>
                                      </p:cBhvr>
                                      <p:to>
                                        <p:strVal val="visible"/>
                                      </p:to>
                                    </p:set>
                                    <p:anim calcmode="lin" valueType="num">
                                      <p:cBhvr additive="base">
                                        <p:cTn id="57" dur="500" fill="hold"/>
                                        <p:tgtEl>
                                          <p:spTgt spid="1135631">
                                            <p:txEl>
                                              <p:pRg st="2" end="2"/>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135631">
                                            <p:txEl>
                                              <p:pRg st="2" end="2"/>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3500"/>
                            </p:stCondLst>
                            <p:childTnLst>
                              <p:par>
                                <p:cTn id="60" presetID="2" presetClass="entr" presetSubtype="2" fill="hold" grpId="0" nodeType="afterEffect">
                                  <p:stCondLst>
                                    <p:cond delay="0"/>
                                  </p:stCondLst>
                                  <p:childTnLst>
                                    <p:set>
                                      <p:cBhvr>
                                        <p:cTn id="61" dur="1" fill="hold">
                                          <p:stCondLst>
                                            <p:cond delay="0"/>
                                          </p:stCondLst>
                                        </p:cTn>
                                        <p:tgtEl>
                                          <p:spTgt spid="1135631">
                                            <p:txEl>
                                              <p:pRg st="4" end="4"/>
                                            </p:txEl>
                                          </p:spTgt>
                                        </p:tgtEl>
                                        <p:attrNameLst>
                                          <p:attrName>style.visibility</p:attrName>
                                        </p:attrNameLst>
                                      </p:cBhvr>
                                      <p:to>
                                        <p:strVal val="visible"/>
                                      </p:to>
                                    </p:set>
                                    <p:anim calcmode="lin" valueType="num">
                                      <p:cBhvr additive="base">
                                        <p:cTn id="62" dur="500" fill="hold"/>
                                        <p:tgtEl>
                                          <p:spTgt spid="1135631">
                                            <p:txEl>
                                              <p:pRg st="4" end="4"/>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135631">
                                            <p:txEl>
                                              <p:pRg st="4" end="4"/>
                                            </p:txEl>
                                          </p:spTgt>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4000"/>
                            </p:stCondLst>
                            <p:childTnLst>
                              <p:par>
                                <p:cTn id="65" presetID="2" presetClass="entr" presetSubtype="2" fill="hold" grpId="0" nodeType="afterEffect">
                                  <p:stCondLst>
                                    <p:cond delay="0"/>
                                  </p:stCondLst>
                                  <p:childTnLst>
                                    <p:set>
                                      <p:cBhvr>
                                        <p:cTn id="66" dur="1" fill="hold">
                                          <p:stCondLst>
                                            <p:cond delay="0"/>
                                          </p:stCondLst>
                                        </p:cTn>
                                        <p:tgtEl>
                                          <p:spTgt spid="1135631">
                                            <p:txEl>
                                              <p:pRg st="6" end="6"/>
                                            </p:txEl>
                                          </p:spTgt>
                                        </p:tgtEl>
                                        <p:attrNameLst>
                                          <p:attrName>style.visibility</p:attrName>
                                        </p:attrNameLst>
                                      </p:cBhvr>
                                      <p:to>
                                        <p:strVal val="visible"/>
                                      </p:to>
                                    </p:set>
                                    <p:anim calcmode="lin" valueType="num">
                                      <p:cBhvr additive="base">
                                        <p:cTn id="67" dur="500" fill="hold"/>
                                        <p:tgtEl>
                                          <p:spTgt spid="1135631">
                                            <p:txEl>
                                              <p:pRg st="6" end="6"/>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356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30" grpId="0" build="p"/>
      <p:bldP spid="11356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8"/>
          <p:cNvSpPr>
            <a:spLocks noGrp="1" noChangeArrowheads="1"/>
          </p:cNvSpPr>
          <p:nvPr>
            <p:ph type="title"/>
          </p:nvPr>
        </p:nvSpPr>
        <p:spPr/>
        <p:txBody>
          <a:bodyPr/>
          <a:lstStyle/>
          <a:p>
            <a:r>
              <a:rPr lang="en-US" b="1" dirty="0" smtClean="0">
                <a:solidFill>
                  <a:srgbClr val="0070C0"/>
                </a:solidFill>
              </a:rPr>
              <a:t>Family Radio Service (FRS) </a:t>
            </a:r>
          </a:p>
        </p:txBody>
      </p:sp>
      <p:sp>
        <p:nvSpPr>
          <p:cNvPr id="121859" name="Rectangle 9"/>
          <p:cNvSpPr>
            <a:spLocks noGrp="1" noChangeArrowheads="1"/>
          </p:cNvSpPr>
          <p:nvPr>
            <p:ph type="body" idx="1"/>
          </p:nvPr>
        </p:nvSpPr>
        <p:spPr/>
        <p:txBody>
          <a:bodyPr/>
          <a:lstStyle/>
          <a:p>
            <a:r>
              <a:rPr lang="en-US" sz="2200" smtClean="0"/>
              <a:t>Designed for short-range personal communications</a:t>
            </a:r>
          </a:p>
          <a:p>
            <a:endParaRPr lang="en-US" sz="2200" smtClean="0"/>
          </a:p>
          <a:p>
            <a:r>
              <a:rPr lang="en-US" sz="2200" smtClean="0"/>
              <a:t>Good news </a:t>
            </a:r>
          </a:p>
          <a:p>
            <a:pPr lvl="1"/>
            <a:r>
              <a:rPr lang="en-US" sz="2200" smtClean="0"/>
              <a:t>Almost everyone owns one or more of these handy radios</a:t>
            </a:r>
          </a:p>
          <a:p>
            <a:pPr lvl="1"/>
            <a:endParaRPr lang="en-US" sz="2200" smtClean="0"/>
          </a:p>
          <a:p>
            <a:r>
              <a:rPr lang="en-US" sz="2200" smtClean="0"/>
              <a:t>Bad news</a:t>
            </a:r>
          </a:p>
          <a:p>
            <a:pPr lvl="1"/>
            <a:r>
              <a:rPr lang="en-US" sz="2200" smtClean="0"/>
              <a:t>Channels in some areas are crowded and undisciplined, making them less useful for emergency communications  </a:t>
            </a:r>
          </a:p>
        </p:txBody>
      </p:sp>
    </p:spTree>
    <p:extLst>
      <p:ext uri="{BB962C8B-B14F-4D97-AF65-F5344CB8AC3E}">
        <p14:creationId xmlns:p14="http://schemas.microsoft.com/office/powerpoint/2010/main" val="357403885"/>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10"/>
          <p:cNvSpPr>
            <a:spLocks noGrp="1" noChangeArrowheads="1"/>
          </p:cNvSpPr>
          <p:nvPr>
            <p:ph type="title"/>
          </p:nvPr>
        </p:nvSpPr>
        <p:spPr/>
        <p:txBody>
          <a:bodyPr/>
          <a:lstStyle/>
          <a:p>
            <a:r>
              <a:rPr lang="en-US" b="1" dirty="0" smtClean="0">
                <a:solidFill>
                  <a:srgbClr val="0070C0"/>
                </a:solidFill>
              </a:rPr>
              <a:t>FRS Technical Information</a:t>
            </a:r>
          </a:p>
        </p:txBody>
      </p:sp>
      <p:sp>
        <p:nvSpPr>
          <p:cNvPr id="1140747" name="Rectangle 11"/>
          <p:cNvSpPr>
            <a:spLocks noGrp="1" noChangeArrowheads="1"/>
          </p:cNvSpPr>
          <p:nvPr>
            <p:ph type="body" sz="half" idx="1"/>
          </p:nvPr>
        </p:nvSpPr>
        <p:spPr/>
        <p:txBody>
          <a:bodyPr/>
          <a:lstStyle/>
          <a:p>
            <a:pPr>
              <a:lnSpc>
                <a:spcPct val="90000"/>
              </a:lnSpc>
            </a:pPr>
            <a:r>
              <a:rPr lang="en-US" sz="1800" smtClean="0"/>
              <a:t>14 available UHF channels </a:t>
            </a:r>
          </a:p>
          <a:p>
            <a:pPr>
              <a:lnSpc>
                <a:spcPct val="90000"/>
              </a:lnSpc>
            </a:pPr>
            <a:endParaRPr lang="en-US" sz="1800" smtClean="0"/>
          </a:p>
          <a:p>
            <a:pPr>
              <a:lnSpc>
                <a:spcPct val="90000"/>
              </a:lnSpc>
            </a:pPr>
            <a:r>
              <a:rPr lang="en-US" sz="1800" smtClean="0"/>
              <a:t>8 different CTCSS codes to limit background chatter and noise </a:t>
            </a:r>
          </a:p>
          <a:p>
            <a:pPr>
              <a:lnSpc>
                <a:spcPct val="90000"/>
              </a:lnSpc>
            </a:pPr>
            <a:endParaRPr lang="en-US" sz="1800" smtClean="0"/>
          </a:p>
          <a:p>
            <a:pPr>
              <a:lnSpc>
                <a:spcPct val="90000"/>
              </a:lnSpc>
            </a:pPr>
            <a:r>
              <a:rPr lang="en-US" sz="1800" smtClean="0"/>
              <a:t>Output power is from 100 to 500 mw </a:t>
            </a:r>
          </a:p>
          <a:p>
            <a:pPr>
              <a:lnSpc>
                <a:spcPct val="90000"/>
              </a:lnSpc>
            </a:pPr>
            <a:endParaRPr lang="en-US" sz="1800" smtClean="0"/>
          </a:p>
          <a:p>
            <a:pPr>
              <a:lnSpc>
                <a:spcPct val="90000"/>
              </a:lnSpc>
            </a:pPr>
            <a:r>
              <a:rPr lang="en-US" sz="1800" smtClean="0"/>
              <a:t>REACT recommends the use of FRS channel 1 (462.5625 MHz) with no CTCSS tone as an emergency calling channel </a:t>
            </a:r>
          </a:p>
        </p:txBody>
      </p:sp>
      <p:sp>
        <p:nvSpPr>
          <p:cNvPr id="1140748" name="Rectangle 12"/>
          <p:cNvSpPr>
            <a:spLocks noGrp="1" noChangeArrowheads="1"/>
          </p:cNvSpPr>
          <p:nvPr>
            <p:ph type="body" sz="half" idx="2"/>
          </p:nvPr>
        </p:nvSpPr>
        <p:spPr/>
        <p:txBody>
          <a:bodyPr/>
          <a:lstStyle/>
          <a:p>
            <a:pPr>
              <a:lnSpc>
                <a:spcPct val="90000"/>
              </a:lnSpc>
            </a:pPr>
            <a:r>
              <a:rPr lang="en-US" sz="1800" smtClean="0"/>
              <a:t>First 7 FRS channels are shared with the General Mobile Radio Service (GMRS) </a:t>
            </a:r>
          </a:p>
          <a:p>
            <a:pPr lvl="1">
              <a:lnSpc>
                <a:spcPct val="90000"/>
              </a:lnSpc>
            </a:pPr>
            <a:r>
              <a:rPr lang="en-US" sz="1800" smtClean="0"/>
              <a:t>Chances of distress call being heard on either service is greatly increased on these seven common channels</a:t>
            </a:r>
          </a:p>
          <a:p>
            <a:pPr lvl="1">
              <a:lnSpc>
                <a:spcPct val="90000"/>
              </a:lnSpc>
            </a:pPr>
            <a:endParaRPr lang="en-US" sz="1800" smtClean="0"/>
          </a:p>
          <a:p>
            <a:pPr>
              <a:lnSpc>
                <a:spcPct val="90000"/>
              </a:lnSpc>
            </a:pPr>
            <a:r>
              <a:rPr lang="en-US" sz="1800" smtClean="0"/>
              <a:t>Many FRS radio are offered as combination FRS/GMRS radios with up to two watts output on the GMRS channels</a:t>
            </a:r>
          </a:p>
          <a:p>
            <a:pPr lvl="1">
              <a:lnSpc>
                <a:spcPct val="90000"/>
              </a:lnSpc>
            </a:pPr>
            <a:r>
              <a:rPr lang="en-US" sz="1800" smtClean="0"/>
              <a:t>License required  </a:t>
            </a:r>
          </a:p>
        </p:txBody>
      </p:sp>
    </p:spTree>
    <p:extLst>
      <p:ext uri="{BB962C8B-B14F-4D97-AF65-F5344CB8AC3E}">
        <p14:creationId xmlns:p14="http://schemas.microsoft.com/office/powerpoint/2010/main" val="235962120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40747">
                                            <p:txEl>
                                              <p:pRg st="0" end="0"/>
                                            </p:txEl>
                                          </p:spTgt>
                                        </p:tgtEl>
                                        <p:attrNameLst>
                                          <p:attrName>style.visibility</p:attrName>
                                        </p:attrNameLst>
                                      </p:cBhvr>
                                      <p:to>
                                        <p:strVal val="visible"/>
                                      </p:to>
                                    </p:set>
                                    <p:anim calcmode="lin" valueType="num">
                                      <p:cBhvr additive="base">
                                        <p:cTn id="7" dur="500" fill="hold"/>
                                        <p:tgtEl>
                                          <p:spTgt spid="1140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07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40747">
                                            <p:txEl>
                                              <p:pRg st="2" end="2"/>
                                            </p:txEl>
                                          </p:spTgt>
                                        </p:tgtEl>
                                        <p:attrNameLst>
                                          <p:attrName>style.visibility</p:attrName>
                                        </p:attrNameLst>
                                      </p:cBhvr>
                                      <p:to>
                                        <p:strVal val="visible"/>
                                      </p:to>
                                    </p:set>
                                    <p:anim calcmode="lin" valueType="num">
                                      <p:cBhvr additive="base">
                                        <p:cTn id="12" dur="500" fill="hold"/>
                                        <p:tgtEl>
                                          <p:spTgt spid="114074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40747">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40747">
                                            <p:txEl>
                                              <p:pRg st="4" end="4"/>
                                            </p:txEl>
                                          </p:spTgt>
                                        </p:tgtEl>
                                        <p:attrNameLst>
                                          <p:attrName>style.visibility</p:attrName>
                                        </p:attrNameLst>
                                      </p:cBhvr>
                                      <p:to>
                                        <p:strVal val="visible"/>
                                      </p:to>
                                    </p:set>
                                    <p:anim calcmode="lin" valueType="num">
                                      <p:cBhvr additive="base">
                                        <p:cTn id="17" dur="500" fill="hold"/>
                                        <p:tgtEl>
                                          <p:spTgt spid="11407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40747">
                                            <p:txEl>
                                              <p:pRg st="4" end="4"/>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40747">
                                            <p:txEl>
                                              <p:pRg st="6" end="6"/>
                                            </p:txEl>
                                          </p:spTgt>
                                        </p:tgtEl>
                                        <p:attrNameLst>
                                          <p:attrName>style.visibility</p:attrName>
                                        </p:attrNameLst>
                                      </p:cBhvr>
                                      <p:to>
                                        <p:strVal val="visible"/>
                                      </p:to>
                                    </p:set>
                                    <p:anim calcmode="lin" valueType="num">
                                      <p:cBhvr additive="base">
                                        <p:cTn id="22" dur="500" fill="hold"/>
                                        <p:tgtEl>
                                          <p:spTgt spid="114074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40747">
                                            <p:txEl>
                                              <p:pRg st="6" end="6"/>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140748">
                                            <p:txEl>
                                              <p:pRg st="0" end="0"/>
                                            </p:txEl>
                                          </p:spTgt>
                                        </p:tgtEl>
                                        <p:attrNameLst>
                                          <p:attrName>style.visibility</p:attrName>
                                        </p:attrNameLst>
                                      </p:cBhvr>
                                      <p:to>
                                        <p:strVal val="visible"/>
                                      </p:to>
                                    </p:set>
                                    <p:anim calcmode="lin" valueType="num">
                                      <p:cBhvr additive="base">
                                        <p:cTn id="27" dur="500" fill="hold"/>
                                        <p:tgtEl>
                                          <p:spTgt spid="114074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40748">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40748">
                                            <p:txEl>
                                              <p:pRg st="1" end="1"/>
                                            </p:txEl>
                                          </p:spTgt>
                                        </p:tgtEl>
                                        <p:attrNameLst>
                                          <p:attrName>style.visibility</p:attrName>
                                        </p:attrNameLst>
                                      </p:cBhvr>
                                      <p:to>
                                        <p:strVal val="visible"/>
                                      </p:to>
                                    </p:set>
                                    <p:anim calcmode="lin" valueType="num">
                                      <p:cBhvr additive="base">
                                        <p:cTn id="31" dur="500" fill="hold"/>
                                        <p:tgtEl>
                                          <p:spTgt spid="114074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0748">
                                            <p:txEl>
                                              <p:pRg st="1" end="1"/>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1140748">
                                            <p:txEl>
                                              <p:pRg st="3" end="3"/>
                                            </p:txEl>
                                          </p:spTgt>
                                        </p:tgtEl>
                                        <p:attrNameLst>
                                          <p:attrName>style.visibility</p:attrName>
                                        </p:attrNameLst>
                                      </p:cBhvr>
                                      <p:to>
                                        <p:strVal val="visible"/>
                                      </p:to>
                                    </p:set>
                                    <p:anim calcmode="lin" valueType="num">
                                      <p:cBhvr additive="base">
                                        <p:cTn id="36" dur="500" fill="hold"/>
                                        <p:tgtEl>
                                          <p:spTgt spid="1140748">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40748">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40748">
                                            <p:txEl>
                                              <p:pRg st="4" end="4"/>
                                            </p:txEl>
                                          </p:spTgt>
                                        </p:tgtEl>
                                        <p:attrNameLst>
                                          <p:attrName>style.visibility</p:attrName>
                                        </p:attrNameLst>
                                      </p:cBhvr>
                                      <p:to>
                                        <p:strVal val="visible"/>
                                      </p:to>
                                    </p:set>
                                    <p:anim calcmode="lin" valueType="num">
                                      <p:cBhvr additive="base">
                                        <p:cTn id="40" dur="500" fill="hold"/>
                                        <p:tgtEl>
                                          <p:spTgt spid="1140748">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407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7" grpId="0" build="p"/>
      <p:bldP spid="114074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6"/>
          <p:cNvSpPr>
            <a:spLocks noGrp="1" noChangeArrowheads="1"/>
          </p:cNvSpPr>
          <p:nvPr>
            <p:ph type="title"/>
          </p:nvPr>
        </p:nvSpPr>
        <p:spPr/>
        <p:txBody>
          <a:bodyPr>
            <a:normAutofit/>
          </a:bodyPr>
          <a:lstStyle/>
          <a:p>
            <a:r>
              <a:rPr lang="en-US" sz="3600" b="1" dirty="0" smtClean="0">
                <a:solidFill>
                  <a:srgbClr val="0070C0"/>
                </a:solidFill>
              </a:rPr>
              <a:t>General Mobile Radio Service (GMRS) </a:t>
            </a:r>
          </a:p>
        </p:txBody>
      </p:sp>
      <p:sp>
        <p:nvSpPr>
          <p:cNvPr id="1144839" name="Rectangle 7"/>
          <p:cNvSpPr>
            <a:spLocks noGrp="1" noChangeArrowheads="1"/>
          </p:cNvSpPr>
          <p:nvPr>
            <p:ph type="body" sz="half" idx="1"/>
          </p:nvPr>
        </p:nvSpPr>
        <p:spPr>
          <a:xfrm>
            <a:off x="609600" y="1600200"/>
            <a:ext cx="3276600" cy="4114800"/>
          </a:xfrm>
        </p:spPr>
        <p:txBody>
          <a:bodyPr/>
          <a:lstStyle/>
          <a:p>
            <a:pPr>
              <a:lnSpc>
                <a:spcPct val="90000"/>
              </a:lnSpc>
            </a:pPr>
            <a:r>
              <a:rPr lang="en-US" sz="1800" smtClean="0"/>
              <a:t>15 UHF frequencies between 462.5625 and 462.7250 MHz </a:t>
            </a:r>
          </a:p>
          <a:p>
            <a:pPr lvl="1">
              <a:lnSpc>
                <a:spcPct val="90000"/>
              </a:lnSpc>
            </a:pPr>
            <a:r>
              <a:rPr lang="en-US" sz="1800" smtClean="0"/>
              <a:t>Eight are paired with matching repeater inputs five MHz higher</a:t>
            </a:r>
          </a:p>
          <a:p>
            <a:pPr lvl="1">
              <a:lnSpc>
                <a:spcPct val="90000"/>
              </a:lnSpc>
            </a:pPr>
            <a:r>
              <a:rPr lang="en-US" sz="1800" smtClean="0"/>
              <a:t>7 “interstitial” channels are shared with FRS</a:t>
            </a:r>
          </a:p>
          <a:p>
            <a:pPr lvl="1">
              <a:lnSpc>
                <a:spcPct val="90000"/>
              </a:lnSpc>
            </a:pPr>
            <a:r>
              <a:rPr lang="en-US" sz="1800" smtClean="0"/>
              <a:t>Power is limited to 50 watts </a:t>
            </a:r>
          </a:p>
          <a:p>
            <a:pPr lvl="2">
              <a:lnSpc>
                <a:spcPct val="90000"/>
              </a:lnSpc>
            </a:pPr>
            <a:r>
              <a:rPr lang="en-US" sz="1800" smtClean="0"/>
              <a:t>Except on “interstitial” channels, 5 watts  </a:t>
            </a:r>
          </a:p>
        </p:txBody>
      </p:sp>
      <p:sp>
        <p:nvSpPr>
          <p:cNvPr id="1144840" name="Rectangle 8"/>
          <p:cNvSpPr>
            <a:spLocks noGrp="1" noChangeArrowheads="1"/>
          </p:cNvSpPr>
          <p:nvPr>
            <p:ph type="body" sz="half" idx="2"/>
          </p:nvPr>
        </p:nvSpPr>
        <p:spPr>
          <a:xfrm>
            <a:off x="4114800" y="1600200"/>
            <a:ext cx="4648200" cy="4114800"/>
          </a:xfrm>
        </p:spPr>
        <p:txBody>
          <a:bodyPr/>
          <a:lstStyle/>
          <a:p>
            <a:pPr>
              <a:lnSpc>
                <a:spcPct val="90000"/>
              </a:lnSpc>
            </a:pPr>
            <a:r>
              <a:rPr lang="en-US" sz="1800" smtClean="0"/>
              <a:t>There is no frequency coordination</a:t>
            </a:r>
          </a:p>
          <a:p>
            <a:pPr lvl="1">
              <a:lnSpc>
                <a:spcPct val="90000"/>
              </a:lnSpc>
            </a:pPr>
            <a:r>
              <a:rPr lang="en-US" sz="1800" smtClean="0"/>
              <a:t>Users must cooperate locally to effectively use channels</a:t>
            </a:r>
          </a:p>
          <a:p>
            <a:pPr lvl="1">
              <a:lnSpc>
                <a:spcPct val="90000"/>
              </a:lnSpc>
            </a:pPr>
            <a:endParaRPr lang="en-US" sz="1800" smtClean="0"/>
          </a:p>
          <a:p>
            <a:pPr>
              <a:lnSpc>
                <a:spcPct val="90000"/>
              </a:lnSpc>
            </a:pPr>
            <a:r>
              <a:rPr lang="en-US" sz="1800" smtClean="0"/>
              <a:t>CTCSS codes are the same as for FRS</a:t>
            </a:r>
          </a:p>
          <a:p>
            <a:pPr>
              <a:lnSpc>
                <a:spcPct val="90000"/>
              </a:lnSpc>
            </a:pPr>
            <a:endParaRPr lang="en-US" sz="1800" smtClean="0"/>
          </a:p>
          <a:p>
            <a:pPr>
              <a:lnSpc>
                <a:spcPct val="90000"/>
              </a:lnSpc>
            </a:pPr>
            <a:r>
              <a:rPr lang="en-US" sz="1800" smtClean="0"/>
              <a:t>FM voice operation is permitted</a:t>
            </a:r>
          </a:p>
          <a:p>
            <a:pPr lvl="1">
              <a:lnSpc>
                <a:spcPct val="90000"/>
              </a:lnSpc>
            </a:pPr>
            <a:r>
              <a:rPr lang="en-US" sz="1800" smtClean="0"/>
              <a:t>Digital modes and phone patches are not</a:t>
            </a:r>
          </a:p>
          <a:p>
            <a:pPr lvl="1">
              <a:lnSpc>
                <a:spcPct val="90000"/>
              </a:lnSpc>
            </a:pPr>
            <a:endParaRPr lang="en-US" sz="1800" smtClean="0"/>
          </a:p>
          <a:p>
            <a:pPr>
              <a:lnSpc>
                <a:spcPct val="90000"/>
              </a:lnSpc>
            </a:pPr>
            <a:r>
              <a:rPr lang="en-US" sz="1800" smtClean="0"/>
              <a:t>462.675 MHz is recognized for emergency and travel information use </a:t>
            </a:r>
          </a:p>
          <a:p>
            <a:pPr lvl="1">
              <a:lnSpc>
                <a:spcPct val="90000"/>
              </a:lnSpc>
            </a:pPr>
            <a:r>
              <a:rPr lang="en-US" sz="1800" smtClean="0"/>
              <a:t>Monitored by many REACT teams nationwide   </a:t>
            </a:r>
          </a:p>
        </p:txBody>
      </p:sp>
    </p:spTree>
    <p:extLst>
      <p:ext uri="{BB962C8B-B14F-4D97-AF65-F5344CB8AC3E}">
        <p14:creationId xmlns:p14="http://schemas.microsoft.com/office/powerpoint/2010/main" val="15503540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44839">
                                            <p:txEl>
                                              <p:pRg st="0" end="0"/>
                                            </p:txEl>
                                          </p:spTgt>
                                        </p:tgtEl>
                                        <p:attrNameLst>
                                          <p:attrName>style.visibility</p:attrName>
                                        </p:attrNameLst>
                                      </p:cBhvr>
                                      <p:to>
                                        <p:strVal val="visible"/>
                                      </p:to>
                                    </p:set>
                                    <p:anim calcmode="lin" valueType="num">
                                      <p:cBhvr additive="base">
                                        <p:cTn id="7" dur="500" fill="hold"/>
                                        <p:tgtEl>
                                          <p:spTgt spid="11448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48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44839">
                                            <p:txEl>
                                              <p:pRg st="1" end="1"/>
                                            </p:txEl>
                                          </p:spTgt>
                                        </p:tgtEl>
                                        <p:attrNameLst>
                                          <p:attrName>style.visibility</p:attrName>
                                        </p:attrNameLst>
                                      </p:cBhvr>
                                      <p:to>
                                        <p:strVal val="visible"/>
                                      </p:to>
                                    </p:set>
                                    <p:anim calcmode="lin" valueType="num">
                                      <p:cBhvr additive="base">
                                        <p:cTn id="11" dur="500" fill="hold"/>
                                        <p:tgtEl>
                                          <p:spTgt spid="11448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448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44839">
                                            <p:txEl>
                                              <p:pRg st="2" end="2"/>
                                            </p:txEl>
                                          </p:spTgt>
                                        </p:tgtEl>
                                        <p:attrNameLst>
                                          <p:attrName>style.visibility</p:attrName>
                                        </p:attrNameLst>
                                      </p:cBhvr>
                                      <p:to>
                                        <p:strVal val="visible"/>
                                      </p:to>
                                    </p:set>
                                    <p:anim calcmode="lin" valueType="num">
                                      <p:cBhvr additive="base">
                                        <p:cTn id="15" dur="500" fill="hold"/>
                                        <p:tgtEl>
                                          <p:spTgt spid="11448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448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44839">
                                            <p:txEl>
                                              <p:pRg st="3" end="3"/>
                                            </p:txEl>
                                          </p:spTgt>
                                        </p:tgtEl>
                                        <p:attrNameLst>
                                          <p:attrName>style.visibility</p:attrName>
                                        </p:attrNameLst>
                                      </p:cBhvr>
                                      <p:to>
                                        <p:strVal val="visible"/>
                                      </p:to>
                                    </p:set>
                                    <p:anim calcmode="lin" valueType="num">
                                      <p:cBhvr additive="base">
                                        <p:cTn id="19" dur="500" fill="hold"/>
                                        <p:tgtEl>
                                          <p:spTgt spid="11448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448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44839">
                                            <p:txEl>
                                              <p:pRg st="4" end="4"/>
                                            </p:txEl>
                                          </p:spTgt>
                                        </p:tgtEl>
                                        <p:attrNameLst>
                                          <p:attrName>style.visibility</p:attrName>
                                        </p:attrNameLst>
                                      </p:cBhvr>
                                      <p:to>
                                        <p:strVal val="visible"/>
                                      </p:to>
                                    </p:set>
                                    <p:anim calcmode="lin" valueType="num">
                                      <p:cBhvr additive="base">
                                        <p:cTn id="23" dur="500" fill="hold"/>
                                        <p:tgtEl>
                                          <p:spTgt spid="114483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44839">
                                            <p:txEl>
                                              <p:pRg st="4" end="4"/>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1144840">
                                            <p:txEl>
                                              <p:pRg st="0" end="0"/>
                                            </p:txEl>
                                          </p:spTgt>
                                        </p:tgtEl>
                                        <p:attrNameLst>
                                          <p:attrName>style.visibility</p:attrName>
                                        </p:attrNameLst>
                                      </p:cBhvr>
                                      <p:to>
                                        <p:strVal val="visible"/>
                                      </p:to>
                                    </p:set>
                                    <p:anim calcmode="lin" valueType="num">
                                      <p:cBhvr additive="base">
                                        <p:cTn id="28" dur="500" fill="hold"/>
                                        <p:tgtEl>
                                          <p:spTgt spid="114484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14484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144840">
                                            <p:txEl>
                                              <p:pRg st="1" end="1"/>
                                            </p:txEl>
                                          </p:spTgt>
                                        </p:tgtEl>
                                        <p:attrNameLst>
                                          <p:attrName>style.visibility</p:attrName>
                                        </p:attrNameLst>
                                      </p:cBhvr>
                                      <p:to>
                                        <p:strVal val="visible"/>
                                      </p:to>
                                    </p:set>
                                    <p:anim calcmode="lin" valueType="num">
                                      <p:cBhvr additive="base">
                                        <p:cTn id="32" dur="500" fill="hold"/>
                                        <p:tgtEl>
                                          <p:spTgt spid="1144840">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144840">
                                            <p:txEl>
                                              <p:pRg st="1" end="1"/>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000"/>
                            </p:stCondLst>
                            <p:childTnLst>
                              <p:par>
                                <p:cTn id="35" presetID="2" presetClass="entr" presetSubtype="2" fill="hold" grpId="0" nodeType="afterEffect">
                                  <p:stCondLst>
                                    <p:cond delay="0"/>
                                  </p:stCondLst>
                                  <p:childTnLst>
                                    <p:set>
                                      <p:cBhvr>
                                        <p:cTn id="36" dur="1" fill="hold">
                                          <p:stCondLst>
                                            <p:cond delay="0"/>
                                          </p:stCondLst>
                                        </p:cTn>
                                        <p:tgtEl>
                                          <p:spTgt spid="1144840">
                                            <p:txEl>
                                              <p:pRg st="3" end="3"/>
                                            </p:txEl>
                                          </p:spTgt>
                                        </p:tgtEl>
                                        <p:attrNameLst>
                                          <p:attrName>style.visibility</p:attrName>
                                        </p:attrNameLst>
                                      </p:cBhvr>
                                      <p:to>
                                        <p:strVal val="visible"/>
                                      </p:to>
                                    </p:set>
                                    <p:anim calcmode="lin" valueType="num">
                                      <p:cBhvr additive="base">
                                        <p:cTn id="37" dur="500" fill="hold"/>
                                        <p:tgtEl>
                                          <p:spTgt spid="1144840">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44840">
                                            <p:txEl>
                                              <p:pRg st="3" end="3"/>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500"/>
                            </p:stCondLst>
                            <p:childTnLst>
                              <p:par>
                                <p:cTn id="40" presetID="2" presetClass="entr" presetSubtype="2" fill="hold" grpId="0" nodeType="afterEffect">
                                  <p:stCondLst>
                                    <p:cond delay="0"/>
                                  </p:stCondLst>
                                  <p:childTnLst>
                                    <p:set>
                                      <p:cBhvr>
                                        <p:cTn id="41" dur="1" fill="hold">
                                          <p:stCondLst>
                                            <p:cond delay="0"/>
                                          </p:stCondLst>
                                        </p:cTn>
                                        <p:tgtEl>
                                          <p:spTgt spid="1144840">
                                            <p:txEl>
                                              <p:pRg st="5" end="5"/>
                                            </p:txEl>
                                          </p:spTgt>
                                        </p:tgtEl>
                                        <p:attrNameLst>
                                          <p:attrName>style.visibility</p:attrName>
                                        </p:attrNameLst>
                                      </p:cBhvr>
                                      <p:to>
                                        <p:strVal val="visible"/>
                                      </p:to>
                                    </p:set>
                                    <p:anim calcmode="lin" valueType="num">
                                      <p:cBhvr additive="base">
                                        <p:cTn id="42" dur="500" fill="hold"/>
                                        <p:tgtEl>
                                          <p:spTgt spid="1144840">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144840">
                                            <p:txEl>
                                              <p:pRg st="5" end="5"/>
                                            </p:txEl>
                                          </p:spTgt>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144840">
                                            <p:txEl>
                                              <p:pRg st="6" end="6"/>
                                            </p:txEl>
                                          </p:spTgt>
                                        </p:tgtEl>
                                        <p:attrNameLst>
                                          <p:attrName>style.visibility</p:attrName>
                                        </p:attrNameLst>
                                      </p:cBhvr>
                                      <p:to>
                                        <p:strVal val="visible"/>
                                      </p:to>
                                    </p:set>
                                    <p:anim calcmode="lin" valueType="num">
                                      <p:cBhvr additive="base">
                                        <p:cTn id="46" dur="500" fill="hold"/>
                                        <p:tgtEl>
                                          <p:spTgt spid="1144840">
                                            <p:txEl>
                                              <p:pRg st="6" end="6"/>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144840">
                                            <p:txEl>
                                              <p:pRg st="6" end="6"/>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2000"/>
                            </p:stCondLst>
                            <p:childTnLst>
                              <p:par>
                                <p:cTn id="49" presetID="2" presetClass="entr" presetSubtype="2" fill="hold" grpId="0" nodeType="afterEffect">
                                  <p:stCondLst>
                                    <p:cond delay="0"/>
                                  </p:stCondLst>
                                  <p:childTnLst>
                                    <p:set>
                                      <p:cBhvr>
                                        <p:cTn id="50" dur="1" fill="hold">
                                          <p:stCondLst>
                                            <p:cond delay="0"/>
                                          </p:stCondLst>
                                        </p:cTn>
                                        <p:tgtEl>
                                          <p:spTgt spid="1144840">
                                            <p:txEl>
                                              <p:pRg st="8" end="8"/>
                                            </p:txEl>
                                          </p:spTgt>
                                        </p:tgtEl>
                                        <p:attrNameLst>
                                          <p:attrName>style.visibility</p:attrName>
                                        </p:attrNameLst>
                                      </p:cBhvr>
                                      <p:to>
                                        <p:strVal val="visible"/>
                                      </p:to>
                                    </p:set>
                                    <p:anim calcmode="lin" valueType="num">
                                      <p:cBhvr additive="base">
                                        <p:cTn id="51" dur="500" fill="hold"/>
                                        <p:tgtEl>
                                          <p:spTgt spid="1144840">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144840">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144840">
                                            <p:txEl>
                                              <p:pRg st="9" end="9"/>
                                            </p:txEl>
                                          </p:spTgt>
                                        </p:tgtEl>
                                        <p:attrNameLst>
                                          <p:attrName>style.visibility</p:attrName>
                                        </p:attrNameLst>
                                      </p:cBhvr>
                                      <p:to>
                                        <p:strVal val="visible"/>
                                      </p:to>
                                    </p:set>
                                    <p:anim calcmode="lin" valueType="num">
                                      <p:cBhvr additive="base">
                                        <p:cTn id="55" dur="500" fill="hold"/>
                                        <p:tgtEl>
                                          <p:spTgt spid="1144840">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4484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9" grpId="0" build="p"/>
      <p:bldP spid="11448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b="1" dirty="0" smtClean="0">
                <a:solidFill>
                  <a:srgbClr val="0070C0"/>
                </a:solidFill>
              </a:rPr>
              <a:t>GMRS</a:t>
            </a:r>
          </a:p>
        </p:txBody>
      </p:sp>
      <p:sp>
        <p:nvSpPr>
          <p:cNvPr id="124931" name="Rectangle 3"/>
          <p:cNvSpPr>
            <a:spLocks noGrp="1" noChangeArrowheads="1"/>
          </p:cNvSpPr>
          <p:nvPr>
            <p:ph type="body" sz="half" idx="1"/>
          </p:nvPr>
        </p:nvSpPr>
        <p:spPr>
          <a:xfrm>
            <a:off x="609600" y="1219200"/>
            <a:ext cx="4343400" cy="4419600"/>
          </a:xfrm>
        </p:spPr>
        <p:txBody>
          <a:bodyPr/>
          <a:lstStyle/>
          <a:p>
            <a:pPr>
              <a:lnSpc>
                <a:spcPct val="80000"/>
              </a:lnSpc>
            </a:pPr>
            <a:r>
              <a:rPr lang="en-US" sz="1800" smtClean="0"/>
              <a:t>GMRS requires a license</a:t>
            </a:r>
          </a:p>
          <a:p>
            <a:pPr>
              <a:lnSpc>
                <a:spcPct val="80000"/>
              </a:lnSpc>
            </a:pPr>
            <a:endParaRPr lang="en-US" sz="1800" smtClean="0"/>
          </a:p>
          <a:p>
            <a:pPr>
              <a:lnSpc>
                <a:spcPct val="80000"/>
              </a:lnSpc>
            </a:pPr>
            <a:r>
              <a:rPr lang="en-US" sz="1800" smtClean="0"/>
              <a:t>Many “FRS” radios include “GMRS”</a:t>
            </a:r>
          </a:p>
          <a:p>
            <a:pPr lvl="1">
              <a:lnSpc>
                <a:spcPct val="80000"/>
              </a:lnSpc>
            </a:pPr>
            <a:r>
              <a:rPr lang="en-US" sz="1800" smtClean="0"/>
              <a:t>You should have a license for these radios!</a:t>
            </a:r>
          </a:p>
          <a:p>
            <a:pPr lvl="1">
              <a:lnSpc>
                <a:spcPct val="80000"/>
              </a:lnSpc>
            </a:pPr>
            <a:endParaRPr lang="en-US" sz="1800" smtClean="0"/>
          </a:p>
          <a:p>
            <a:pPr>
              <a:lnSpc>
                <a:spcPct val="80000"/>
              </a:lnSpc>
            </a:pPr>
            <a:r>
              <a:rPr lang="en-US" sz="1800" smtClean="0"/>
              <a:t>If you operate a radio under the rules that apply to GMRS, you must have a GMRS license. </a:t>
            </a:r>
          </a:p>
          <a:p>
            <a:pPr>
              <a:lnSpc>
                <a:spcPct val="80000"/>
              </a:lnSpc>
            </a:pPr>
            <a:endParaRPr lang="en-US" sz="1800" smtClean="0"/>
          </a:p>
          <a:p>
            <a:pPr>
              <a:lnSpc>
                <a:spcPct val="80000"/>
              </a:lnSpc>
            </a:pPr>
            <a:r>
              <a:rPr lang="en-US" sz="1800" smtClean="0"/>
              <a:t>GMRS radios generally transmit at higher power levels (1 to 5 watts is typical) and may have detachable antennas. </a:t>
            </a:r>
          </a:p>
          <a:p>
            <a:pPr>
              <a:lnSpc>
                <a:spcPct val="80000"/>
              </a:lnSpc>
            </a:pPr>
            <a:endParaRPr lang="en-US" sz="1800" smtClean="0"/>
          </a:p>
          <a:p>
            <a:pPr>
              <a:lnSpc>
                <a:spcPct val="80000"/>
              </a:lnSpc>
            </a:pPr>
            <a:r>
              <a:rPr lang="en-US" sz="1800" smtClean="0"/>
              <a:t>The current fee for a new GMRS license is $80. </a:t>
            </a:r>
          </a:p>
        </p:txBody>
      </p:sp>
      <p:pic>
        <p:nvPicPr>
          <p:cNvPr id="1127429" name="Picture 5" descr="MC%2520GXT-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8288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31" name="Text Box 7"/>
          <p:cNvSpPr txBox="1">
            <a:spLocks noChangeArrowheads="1"/>
          </p:cNvSpPr>
          <p:nvPr/>
        </p:nvSpPr>
        <p:spPr bwMode="auto">
          <a:xfrm>
            <a:off x="4876800" y="3886200"/>
            <a:ext cx="38671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The manual that comes </a:t>
            </a:r>
          </a:p>
          <a:p>
            <a:pPr algn="ctr"/>
            <a:r>
              <a:rPr lang="en-US"/>
              <a:t>with the radio, or the label placed </a:t>
            </a:r>
          </a:p>
          <a:p>
            <a:pPr algn="ctr"/>
            <a:r>
              <a:rPr lang="en-US"/>
              <a:t>on it by the manufacturer, </a:t>
            </a:r>
          </a:p>
          <a:p>
            <a:pPr algn="ctr"/>
            <a:r>
              <a:rPr lang="en-US"/>
              <a:t>should indicate the service the </a:t>
            </a:r>
          </a:p>
          <a:p>
            <a:pPr algn="ctr"/>
            <a:r>
              <a:rPr lang="en-US"/>
              <a:t>unit is certified for. </a:t>
            </a:r>
          </a:p>
        </p:txBody>
      </p:sp>
      <p:sp>
        <p:nvSpPr>
          <p:cNvPr id="1127432" name="Text Box 8"/>
          <p:cNvSpPr txBox="1">
            <a:spLocks noChangeArrowheads="1"/>
          </p:cNvSpPr>
          <p:nvPr/>
        </p:nvSpPr>
        <p:spPr bwMode="auto">
          <a:xfrm>
            <a:off x="1524000" y="5791200"/>
            <a:ext cx="703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1400"/>
              <a:t>http://wireless.fcc.gov/services/index.htm?job=service_home&amp;id=general_mobile</a:t>
            </a:r>
          </a:p>
        </p:txBody>
      </p:sp>
    </p:spTree>
    <p:extLst>
      <p:ext uri="{BB962C8B-B14F-4D97-AF65-F5344CB8AC3E}">
        <p14:creationId xmlns:p14="http://schemas.microsoft.com/office/powerpoint/2010/main" val="3665814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27429"/>
                                        </p:tgtEl>
                                        <p:attrNameLst>
                                          <p:attrName>style.visibility</p:attrName>
                                        </p:attrNameLst>
                                      </p:cBhvr>
                                      <p:to>
                                        <p:strVal val="visible"/>
                                      </p:to>
                                    </p:set>
                                    <p:animEffect transition="in" filter="fade">
                                      <p:cBhvr>
                                        <p:cTn id="7" dur="1000"/>
                                        <p:tgtEl>
                                          <p:spTgt spid="11274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7431"/>
                                        </p:tgtEl>
                                        <p:attrNameLst>
                                          <p:attrName>style.visibility</p:attrName>
                                        </p:attrNameLst>
                                      </p:cBhvr>
                                      <p:to>
                                        <p:strVal val="visible"/>
                                      </p:to>
                                    </p:set>
                                    <p:animEffect transition="in" filter="fade">
                                      <p:cBhvr>
                                        <p:cTn id="10" dur="1000"/>
                                        <p:tgtEl>
                                          <p:spTgt spid="11274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7432"/>
                                        </p:tgtEl>
                                        <p:attrNameLst>
                                          <p:attrName>style.visibility</p:attrName>
                                        </p:attrNameLst>
                                      </p:cBhvr>
                                      <p:to>
                                        <p:strVal val="visible"/>
                                      </p:to>
                                    </p:set>
                                    <p:animEffect transition="in" filter="fade">
                                      <p:cBhvr>
                                        <p:cTn id="13" dur="1000"/>
                                        <p:tgtEl>
                                          <p:spTgt spid="1127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31" grpId="0"/>
      <p:bldP spid="11274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4"/>
          <p:cNvSpPr>
            <a:spLocks noGrp="1" noChangeArrowheads="1"/>
          </p:cNvSpPr>
          <p:nvPr>
            <p:ph type="title"/>
          </p:nvPr>
        </p:nvSpPr>
        <p:spPr/>
        <p:txBody>
          <a:bodyPr/>
          <a:lstStyle/>
          <a:p>
            <a:r>
              <a:rPr lang="en-US" b="1" dirty="0" smtClean="0">
                <a:solidFill>
                  <a:srgbClr val="0070C0"/>
                </a:solidFill>
              </a:rPr>
              <a:t>Public Safety Radio </a:t>
            </a:r>
          </a:p>
        </p:txBody>
      </p:sp>
      <p:sp>
        <p:nvSpPr>
          <p:cNvPr id="125955" name="Rectangle 5"/>
          <p:cNvSpPr>
            <a:spLocks noGrp="1" noChangeArrowheads="1"/>
          </p:cNvSpPr>
          <p:nvPr>
            <p:ph type="body" idx="1"/>
          </p:nvPr>
        </p:nvSpPr>
        <p:spPr/>
        <p:txBody>
          <a:bodyPr/>
          <a:lstStyle/>
          <a:p>
            <a:r>
              <a:rPr lang="en-US" sz="2200" smtClean="0"/>
              <a:t>There are instances where the use of police and fire radio frequencies is possible</a:t>
            </a:r>
          </a:p>
          <a:p>
            <a:pPr lvl="1"/>
            <a:r>
              <a:rPr lang="en-US" sz="2200" smtClean="0"/>
              <a:t>Agency itself might allow and train you for such use</a:t>
            </a:r>
          </a:p>
          <a:p>
            <a:pPr lvl="1"/>
            <a:r>
              <a:rPr lang="en-US" sz="2200" smtClean="0"/>
              <a:t>Individual officer may ask you to use his radio to call for help when he cannot</a:t>
            </a:r>
          </a:p>
          <a:p>
            <a:pPr lvl="1"/>
            <a:endParaRPr lang="en-US" sz="2200" smtClean="0"/>
          </a:p>
          <a:p>
            <a:r>
              <a:rPr lang="en-US" sz="2200" smtClean="0"/>
              <a:t>Keep your transmissions short and to the point</a:t>
            </a:r>
          </a:p>
          <a:p>
            <a:endParaRPr lang="en-US" sz="2200" smtClean="0"/>
          </a:p>
          <a:p>
            <a:r>
              <a:rPr lang="en-US" sz="2200" smtClean="0"/>
              <a:t>Do not tie up the channel with long explanations, and cease transmitting if they tell you to  </a:t>
            </a:r>
          </a:p>
        </p:txBody>
      </p:sp>
    </p:spTree>
    <p:extLst>
      <p:ext uri="{BB962C8B-B14F-4D97-AF65-F5344CB8AC3E}">
        <p14:creationId xmlns:p14="http://schemas.microsoft.com/office/powerpoint/2010/main" val="1507925781"/>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Grp="1" noChangeArrowheads="1"/>
          </p:cNvSpPr>
          <p:nvPr>
            <p:ph type="title"/>
          </p:nvPr>
        </p:nvSpPr>
        <p:spPr/>
        <p:txBody>
          <a:bodyPr/>
          <a:lstStyle/>
          <a:p>
            <a:r>
              <a:rPr lang="en-US" b="1" dirty="0" smtClean="0">
                <a:solidFill>
                  <a:srgbClr val="0070C0"/>
                </a:solidFill>
              </a:rPr>
              <a:t>Cellular and PCS Phones </a:t>
            </a:r>
          </a:p>
        </p:txBody>
      </p:sp>
      <p:sp>
        <p:nvSpPr>
          <p:cNvPr id="126979" name="Rectangle 5"/>
          <p:cNvSpPr>
            <a:spLocks noGrp="1" noChangeArrowheads="1"/>
          </p:cNvSpPr>
          <p:nvPr>
            <p:ph type="body" idx="1"/>
          </p:nvPr>
        </p:nvSpPr>
        <p:spPr/>
        <p:txBody>
          <a:bodyPr/>
          <a:lstStyle/>
          <a:p>
            <a:r>
              <a:rPr lang="en-US" sz="2200" smtClean="0"/>
              <a:t>In a widespread disaster situation, these phone systems can quickly become overloaded </a:t>
            </a:r>
          </a:p>
          <a:p>
            <a:endParaRPr lang="en-US" sz="2200" smtClean="0"/>
          </a:p>
          <a:p>
            <a:r>
              <a:rPr lang="en-US" sz="2200" smtClean="0"/>
              <a:t>A message is too sensitive to send via any two-way radio, try your cell phone </a:t>
            </a:r>
          </a:p>
          <a:p>
            <a:pPr lvl="1"/>
            <a:r>
              <a:rPr lang="en-US" sz="2200" smtClean="0"/>
              <a:t>Cellular and PCS phone transmissions, especially digital, are considerably more secure </a:t>
            </a:r>
          </a:p>
          <a:p>
            <a:pPr lvl="1"/>
            <a:r>
              <a:rPr lang="en-US" sz="2200" smtClean="0"/>
              <a:t>In addition, it is possible to send low-speed data or fax transmissions over the cellular network </a:t>
            </a:r>
          </a:p>
        </p:txBody>
      </p:sp>
    </p:spTree>
    <p:extLst>
      <p:ext uri="{BB962C8B-B14F-4D97-AF65-F5344CB8AC3E}">
        <p14:creationId xmlns:p14="http://schemas.microsoft.com/office/powerpoint/2010/main" val="260273684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title"/>
          </p:nvPr>
        </p:nvSpPr>
        <p:spPr/>
        <p:txBody>
          <a:bodyPr/>
          <a:lstStyle/>
          <a:p>
            <a:r>
              <a:rPr lang="en-US" b="1" dirty="0" smtClean="0">
                <a:solidFill>
                  <a:srgbClr val="0070C0"/>
                </a:solidFill>
              </a:rPr>
              <a:t>Marine Radio </a:t>
            </a:r>
          </a:p>
        </p:txBody>
      </p:sp>
      <p:sp>
        <p:nvSpPr>
          <p:cNvPr id="128003" name="Rectangle 7"/>
          <p:cNvSpPr>
            <a:spLocks noGrp="1" noChangeArrowheads="1"/>
          </p:cNvSpPr>
          <p:nvPr>
            <p:ph type="body" idx="1"/>
          </p:nvPr>
        </p:nvSpPr>
        <p:spPr>
          <a:xfrm>
            <a:off x="685800" y="1371600"/>
            <a:ext cx="7848600" cy="4419600"/>
          </a:xfrm>
        </p:spPr>
        <p:txBody>
          <a:bodyPr/>
          <a:lstStyle/>
          <a:p>
            <a:pPr>
              <a:lnSpc>
                <a:spcPct val="80000"/>
              </a:lnSpc>
            </a:pPr>
            <a:r>
              <a:rPr lang="en-US" sz="2000" smtClean="0"/>
              <a:t>FM marine radios operate on internationally allocated channels in the 160 MHz band </a:t>
            </a:r>
          </a:p>
          <a:p>
            <a:pPr>
              <a:lnSpc>
                <a:spcPct val="80000"/>
              </a:lnSpc>
            </a:pPr>
            <a:endParaRPr lang="en-US" sz="2000" smtClean="0"/>
          </a:p>
          <a:p>
            <a:pPr>
              <a:lnSpc>
                <a:spcPct val="80000"/>
              </a:lnSpc>
            </a:pPr>
            <a:r>
              <a:rPr lang="en-US" sz="2000" smtClean="0"/>
              <a:t>HF SSB radios operate on a variety of ITU channels between 2 and 30 MHz </a:t>
            </a:r>
          </a:p>
          <a:p>
            <a:pPr>
              <a:lnSpc>
                <a:spcPct val="80000"/>
              </a:lnSpc>
            </a:pPr>
            <a:endParaRPr lang="en-US" sz="2000" smtClean="0"/>
          </a:p>
          <a:p>
            <a:pPr>
              <a:lnSpc>
                <a:spcPct val="80000"/>
              </a:lnSpc>
            </a:pPr>
            <a:r>
              <a:rPr lang="en-US" sz="2000" smtClean="0"/>
              <a:t>FM stations for vessels in US waters do not require a license</a:t>
            </a:r>
          </a:p>
          <a:p>
            <a:pPr>
              <a:lnSpc>
                <a:spcPct val="80000"/>
              </a:lnSpc>
            </a:pPr>
            <a:endParaRPr lang="en-US" sz="2000" smtClean="0"/>
          </a:p>
          <a:p>
            <a:pPr>
              <a:lnSpc>
                <a:spcPct val="80000"/>
              </a:lnSpc>
            </a:pPr>
            <a:r>
              <a:rPr lang="en-US" sz="2000" smtClean="0"/>
              <a:t>Operation on the HF channels does require a license  </a:t>
            </a:r>
          </a:p>
          <a:p>
            <a:pPr>
              <a:lnSpc>
                <a:spcPct val="80000"/>
              </a:lnSpc>
            </a:pPr>
            <a:endParaRPr lang="en-US" sz="2000" smtClean="0"/>
          </a:p>
          <a:p>
            <a:pPr>
              <a:lnSpc>
                <a:spcPct val="80000"/>
              </a:lnSpc>
            </a:pPr>
            <a:r>
              <a:rPr lang="en-US" sz="2000" smtClean="0"/>
              <a:t>Channel 16 – Distress Channel</a:t>
            </a:r>
          </a:p>
          <a:p>
            <a:pPr lvl="1">
              <a:lnSpc>
                <a:spcPct val="80000"/>
              </a:lnSpc>
            </a:pPr>
            <a:r>
              <a:rPr lang="en-US" sz="2000" smtClean="0"/>
              <a:t>If you hear a vessel in distress whose calls are going unanswered by the Coast Guard, you may legally answer them from an unlicensed land-based station under the FCC’s “emergency communications” rules </a:t>
            </a:r>
          </a:p>
        </p:txBody>
      </p:sp>
    </p:spTree>
    <p:extLst>
      <p:ext uri="{BB962C8B-B14F-4D97-AF65-F5344CB8AC3E}">
        <p14:creationId xmlns:p14="http://schemas.microsoft.com/office/powerpoint/2010/main" val="3850520836"/>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
          <p:cNvSpPr>
            <a:spLocks noGrp="1" noChangeArrowheads="1"/>
          </p:cNvSpPr>
          <p:nvPr>
            <p:ph type="title"/>
          </p:nvPr>
        </p:nvSpPr>
        <p:spPr/>
        <p:txBody>
          <a:bodyPr/>
          <a:lstStyle/>
          <a:p>
            <a:r>
              <a:rPr lang="en-US" b="1" dirty="0" smtClean="0">
                <a:solidFill>
                  <a:srgbClr val="0070C0"/>
                </a:solidFill>
              </a:rPr>
              <a:t>Aviation Radio </a:t>
            </a:r>
          </a:p>
        </p:txBody>
      </p:sp>
      <p:sp>
        <p:nvSpPr>
          <p:cNvPr id="130051" name="Rectangle 11"/>
          <p:cNvSpPr>
            <a:spLocks noGrp="1" noChangeArrowheads="1"/>
          </p:cNvSpPr>
          <p:nvPr>
            <p:ph type="body" idx="1"/>
          </p:nvPr>
        </p:nvSpPr>
        <p:spPr>
          <a:xfrm>
            <a:off x="685800" y="1295400"/>
            <a:ext cx="7848600" cy="4114800"/>
          </a:xfrm>
        </p:spPr>
        <p:txBody>
          <a:bodyPr/>
          <a:lstStyle/>
          <a:p>
            <a:r>
              <a:rPr lang="en-US" sz="2200" dirty="0" smtClean="0"/>
              <a:t>AM radios operating in the 108-136 MHz band </a:t>
            </a:r>
          </a:p>
          <a:p>
            <a:pPr lvl="1"/>
            <a:r>
              <a:rPr lang="en-US" sz="2200" dirty="0" smtClean="0"/>
              <a:t>FCC licenses are required for all aircraft stations operating internationally, but not within the US </a:t>
            </a:r>
          </a:p>
          <a:p>
            <a:pPr lvl="1"/>
            <a:endParaRPr lang="en-US" sz="2200" dirty="0" smtClean="0"/>
          </a:p>
          <a:p>
            <a:r>
              <a:rPr lang="en-US" sz="2200" dirty="0" smtClean="0"/>
              <a:t>Emergency locator transmitters (ELTs) </a:t>
            </a:r>
          </a:p>
          <a:p>
            <a:pPr lvl="1"/>
            <a:r>
              <a:rPr lang="en-US" sz="2200" dirty="0" smtClean="0"/>
              <a:t>Automatic devices that transmit a distress signal on 121.5 (civilian distress channel) and 243.0 MHz (military counterpart)</a:t>
            </a:r>
          </a:p>
          <a:p>
            <a:pPr lvl="1"/>
            <a:r>
              <a:rPr lang="en-US" sz="2200" dirty="0" smtClean="0"/>
              <a:t>Also used for marine Emergency Position Indicating Radio Beacons (EPIRB) and the new land-based Personal Radio Beacons (PRB) </a:t>
            </a:r>
          </a:p>
        </p:txBody>
      </p:sp>
      <p:pic>
        <p:nvPicPr>
          <p:cNvPr id="1150983" name="Picture 7" descr="epi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81600"/>
            <a:ext cx="6191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0985" name="Picture 9" descr="rescueradio_h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181600"/>
            <a:ext cx="863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49550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withEffect">
                                  <p:stCondLst>
                                    <p:cond delay="0"/>
                                  </p:stCondLst>
                                  <p:childTnLst>
                                    <p:set>
                                      <p:cBhvr>
                                        <p:cTn id="6" dur="1" fill="hold">
                                          <p:stCondLst>
                                            <p:cond delay="0"/>
                                          </p:stCondLst>
                                        </p:cTn>
                                        <p:tgtEl>
                                          <p:spTgt spid="1150983"/>
                                        </p:tgtEl>
                                        <p:attrNameLst>
                                          <p:attrName>style.visibility</p:attrName>
                                        </p:attrNameLst>
                                      </p:cBhvr>
                                      <p:to>
                                        <p:strVal val="visible"/>
                                      </p:to>
                                    </p:set>
                                    <p:anim calcmode="lin" valueType="num">
                                      <p:cBhvr additive="base">
                                        <p:cTn id="7" dur="500" fill="hold"/>
                                        <p:tgtEl>
                                          <p:spTgt spid="1150983"/>
                                        </p:tgtEl>
                                        <p:attrNameLst>
                                          <p:attrName>ppt_x</p:attrName>
                                        </p:attrNameLst>
                                      </p:cBhvr>
                                      <p:tavLst>
                                        <p:tav tm="0">
                                          <p:val>
                                            <p:strVal val="0-#ppt_w/2"/>
                                          </p:val>
                                        </p:tav>
                                        <p:tav tm="100000">
                                          <p:val>
                                            <p:strVal val="#ppt_x"/>
                                          </p:val>
                                        </p:tav>
                                      </p:tavLst>
                                    </p:anim>
                                    <p:anim calcmode="lin" valueType="num">
                                      <p:cBhvr additive="base">
                                        <p:cTn id="8" dur="500" fill="hold"/>
                                        <p:tgtEl>
                                          <p:spTgt spid="115098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150985"/>
                                        </p:tgtEl>
                                        <p:attrNameLst>
                                          <p:attrName>style.visibility</p:attrName>
                                        </p:attrNameLst>
                                      </p:cBhvr>
                                      <p:to>
                                        <p:strVal val="visible"/>
                                      </p:to>
                                    </p:set>
                                    <p:anim calcmode="lin" valueType="num">
                                      <p:cBhvr additive="base">
                                        <p:cTn id="11" dur="500" fill="hold"/>
                                        <p:tgtEl>
                                          <p:spTgt spid="1150985"/>
                                        </p:tgtEl>
                                        <p:attrNameLst>
                                          <p:attrName>ppt_x</p:attrName>
                                        </p:attrNameLst>
                                      </p:cBhvr>
                                      <p:tavLst>
                                        <p:tav tm="0">
                                          <p:val>
                                            <p:strVal val="1+#ppt_w/2"/>
                                          </p:val>
                                        </p:tav>
                                        <p:tav tm="100000">
                                          <p:val>
                                            <p:strVal val="#ppt_x"/>
                                          </p:val>
                                        </p:tav>
                                      </p:tavLst>
                                    </p:anim>
                                    <p:anim calcmode="lin" valueType="num">
                                      <p:cBhvr additive="base">
                                        <p:cTn id="12" dur="500" fill="hold"/>
                                        <p:tgtEl>
                                          <p:spTgt spid="1150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title"/>
          </p:nvPr>
        </p:nvSpPr>
        <p:spPr/>
        <p:txBody>
          <a:bodyPr/>
          <a:lstStyle/>
          <a:p>
            <a:r>
              <a:rPr lang="en-US" b="1" dirty="0" smtClean="0">
                <a:solidFill>
                  <a:srgbClr val="0070C0"/>
                </a:solidFill>
              </a:rPr>
              <a:t>Non-Radio Communications</a:t>
            </a:r>
          </a:p>
        </p:txBody>
      </p:sp>
      <p:sp>
        <p:nvSpPr>
          <p:cNvPr id="135171" name="Rectangle 8"/>
          <p:cNvSpPr>
            <a:spLocks noGrp="1" noChangeArrowheads="1"/>
          </p:cNvSpPr>
          <p:nvPr>
            <p:ph type="body" idx="1"/>
          </p:nvPr>
        </p:nvSpPr>
        <p:spPr>
          <a:xfrm>
            <a:off x="914400" y="1676400"/>
            <a:ext cx="6553200" cy="4114800"/>
          </a:xfrm>
        </p:spPr>
        <p:txBody>
          <a:bodyPr>
            <a:normAutofit fontScale="92500" lnSpcReduction="20000"/>
          </a:bodyPr>
          <a:lstStyle/>
          <a:p>
            <a:pPr>
              <a:lnSpc>
                <a:spcPct val="90000"/>
              </a:lnSpc>
            </a:pPr>
            <a:r>
              <a:rPr lang="en-US" dirty="0" smtClean="0"/>
              <a:t>If they are still functioning, use the telephone and fax whenever the message might be too sensitive for radio </a:t>
            </a:r>
          </a:p>
          <a:p>
            <a:pPr>
              <a:lnSpc>
                <a:spcPct val="90000"/>
              </a:lnSpc>
            </a:pPr>
            <a:endParaRPr lang="en-US" dirty="0" smtClean="0"/>
          </a:p>
          <a:p>
            <a:pPr>
              <a:lnSpc>
                <a:spcPct val="90000"/>
              </a:lnSpc>
            </a:pPr>
            <a:r>
              <a:rPr lang="en-US" dirty="0" smtClean="0"/>
              <a:t>Fax is also useful for sending long lists, and where accuracy is critical </a:t>
            </a:r>
          </a:p>
          <a:p>
            <a:pPr>
              <a:lnSpc>
                <a:spcPct val="90000"/>
              </a:lnSpc>
            </a:pPr>
            <a:endParaRPr lang="en-US" dirty="0" smtClean="0"/>
          </a:p>
          <a:p>
            <a:pPr>
              <a:lnSpc>
                <a:spcPct val="90000"/>
              </a:lnSpc>
            </a:pPr>
            <a:r>
              <a:rPr lang="en-US" dirty="0" smtClean="0"/>
              <a:t>Do not tie up a radio frequency sending a long list of supplies if a working fax or phone is available </a:t>
            </a:r>
          </a:p>
        </p:txBody>
      </p:sp>
      <p:pic>
        <p:nvPicPr>
          <p:cNvPr id="1152004" name="Picture 4" descr="MCj0349988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05600" y="4724400"/>
            <a:ext cx="1812925"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8910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152004"/>
                                        </p:tgtEl>
                                        <p:attrNameLst>
                                          <p:attrName>style.visibility</p:attrName>
                                        </p:attrNameLst>
                                      </p:cBhvr>
                                      <p:to>
                                        <p:strVal val="visible"/>
                                      </p:to>
                                    </p:set>
                                    <p:animEffect transition="in" filter="checkerboard(across)">
                                      <p:cBhvr>
                                        <p:cTn id="7" dur="1000"/>
                                        <p:tgtEl>
                                          <p:spTgt spid="115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8"/>
          <p:cNvSpPr>
            <a:spLocks noGrp="1" noChangeArrowheads="1"/>
          </p:cNvSpPr>
          <p:nvPr>
            <p:ph type="title"/>
          </p:nvPr>
        </p:nvSpPr>
        <p:spPr/>
        <p:txBody>
          <a:bodyPr/>
          <a:lstStyle/>
          <a:p>
            <a:r>
              <a:rPr lang="en-US" b="1" dirty="0" smtClean="0">
                <a:solidFill>
                  <a:srgbClr val="0070C0"/>
                </a:solidFill>
              </a:rPr>
              <a:t>Couriers</a:t>
            </a:r>
            <a:r>
              <a:rPr lang="en-US" dirty="0" smtClean="0"/>
              <a:t> </a:t>
            </a:r>
          </a:p>
        </p:txBody>
      </p:sp>
      <p:sp>
        <p:nvSpPr>
          <p:cNvPr id="136195" name="Rectangle 9"/>
          <p:cNvSpPr>
            <a:spLocks noGrp="1" noChangeArrowheads="1"/>
          </p:cNvSpPr>
          <p:nvPr>
            <p:ph type="body" sz="half" idx="1"/>
          </p:nvPr>
        </p:nvSpPr>
        <p:spPr/>
        <p:txBody>
          <a:bodyPr/>
          <a:lstStyle/>
          <a:p>
            <a:r>
              <a:rPr lang="en-US" sz="2200" smtClean="0"/>
              <a:t>Sensitive or very lengthy message</a:t>
            </a:r>
          </a:p>
          <a:p>
            <a:pPr lvl="1"/>
            <a:r>
              <a:rPr lang="en-US" sz="2200" smtClean="0"/>
              <a:t>Fax and phone lines are out of service</a:t>
            </a:r>
          </a:p>
          <a:p>
            <a:pPr lvl="1"/>
            <a:endParaRPr lang="en-US" sz="2200" smtClean="0"/>
          </a:p>
          <a:p>
            <a:r>
              <a:rPr lang="en-US" sz="2200" smtClean="0"/>
              <a:t>Hand delivery might be the best choice if travel is possible </a:t>
            </a:r>
          </a:p>
        </p:txBody>
      </p:sp>
      <p:pic>
        <p:nvPicPr>
          <p:cNvPr id="1153028" name="Picture 4" descr="MCj0280301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29200" y="1676400"/>
            <a:ext cx="287655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3031" name="Text Box 7"/>
          <p:cNvSpPr txBox="1">
            <a:spLocks noChangeArrowheads="1"/>
          </p:cNvSpPr>
          <p:nvPr/>
        </p:nvSpPr>
        <p:spPr bwMode="auto">
          <a:xfrm>
            <a:off x="4724400" y="4419600"/>
            <a:ext cx="3600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Acting as a courier does not </a:t>
            </a:r>
          </a:p>
          <a:p>
            <a:pPr algn="ctr"/>
            <a:r>
              <a:rPr lang="en-US"/>
              <a:t>eliminate the use of radio, </a:t>
            </a:r>
          </a:p>
          <a:p>
            <a:pPr algn="ctr"/>
            <a:r>
              <a:rPr lang="en-US"/>
              <a:t>since couriers need to be </a:t>
            </a:r>
          </a:p>
          <a:p>
            <a:pPr algn="ctr"/>
            <a:r>
              <a:rPr lang="en-US"/>
              <a:t>dispatched from place to place </a:t>
            </a:r>
          </a:p>
        </p:txBody>
      </p:sp>
    </p:spTree>
    <p:extLst>
      <p:ext uri="{BB962C8B-B14F-4D97-AF65-F5344CB8AC3E}">
        <p14:creationId xmlns:p14="http://schemas.microsoft.com/office/powerpoint/2010/main" val="142609909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withEffect">
                                  <p:stCondLst>
                                    <p:cond delay="0"/>
                                  </p:stCondLst>
                                  <p:childTnLst>
                                    <p:set>
                                      <p:cBhvr>
                                        <p:cTn id="6" dur="1" fill="hold">
                                          <p:stCondLst>
                                            <p:cond delay="0"/>
                                          </p:stCondLst>
                                        </p:cTn>
                                        <p:tgtEl>
                                          <p:spTgt spid="1153028"/>
                                        </p:tgtEl>
                                        <p:attrNameLst>
                                          <p:attrName>style.visibility</p:attrName>
                                        </p:attrNameLst>
                                      </p:cBhvr>
                                      <p:to>
                                        <p:strVal val="visible"/>
                                      </p:to>
                                    </p:set>
                                    <p:animEffect transition="in" filter="plus(in)">
                                      <p:cBhvr>
                                        <p:cTn id="7" dur="1000"/>
                                        <p:tgtEl>
                                          <p:spTgt spid="1153028"/>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1153031"/>
                                        </p:tgtEl>
                                        <p:attrNameLst>
                                          <p:attrName>style.visibility</p:attrName>
                                        </p:attrNameLst>
                                      </p:cBhvr>
                                      <p:to>
                                        <p:strVal val="visible"/>
                                      </p:to>
                                    </p:set>
                                    <p:animEffect transition="in" filter="plus(in)">
                                      <p:cBhvr>
                                        <p:cTn id="10" dur="1000"/>
                                        <p:tgtEl>
                                          <p:spTgt spid="1153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smtClean="0"/>
              <a:t>And Don’t Forget</a:t>
            </a:r>
          </a:p>
        </p:txBody>
      </p:sp>
      <p:sp>
        <p:nvSpPr>
          <p:cNvPr id="137219" name="Rectangle 3"/>
          <p:cNvSpPr>
            <a:spLocks noGrp="1" noChangeArrowheads="1"/>
          </p:cNvSpPr>
          <p:nvPr>
            <p:ph type="body" idx="1"/>
          </p:nvPr>
        </p:nvSpPr>
        <p:spPr/>
        <p:txBody>
          <a:bodyPr/>
          <a:lstStyle/>
          <a:p>
            <a:r>
              <a:rPr lang="en-US" smtClean="0"/>
              <a:t>Internet</a:t>
            </a:r>
          </a:p>
          <a:p>
            <a:endParaRPr lang="en-US" smtClean="0"/>
          </a:p>
          <a:p>
            <a:r>
              <a:rPr lang="en-US" smtClean="0"/>
              <a:t>Email</a:t>
            </a:r>
          </a:p>
          <a:p>
            <a:endParaRPr lang="en-US" smtClean="0"/>
          </a:p>
          <a:p>
            <a:r>
              <a:rPr lang="en-US" smtClean="0"/>
              <a:t>WebEOC</a:t>
            </a:r>
          </a:p>
          <a:p>
            <a:endParaRPr lang="en-US" smtClean="0"/>
          </a:p>
          <a:p>
            <a:r>
              <a:rPr lang="en-US" smtClean="0"/>
              <a:t>Packet</a:t>
            </a:r>
          </a:p>
        </p:txBody>
      </p:sp>
    </p:spTree>
    <p:extLst>
      <p:ext uri="{BB962C8B-B14F-4D97-AF65-F5344CB8AC3E}">
        <p14:creationId xmlns:p14="http://schemas.microsoft.com/office/powerpoint/2010/main" val="2727252662"/>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Five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t>Session 5 – Topics </a:t>
            </a:r>
            <a:r>
              <a:rPr lang="en-US" dirty="0" smtClean="0">
                <a:solidFill>
                  <a:schemeClr val="bg1">
                    <a:lumMod val="85000"/>
                  </a:schemeClr>
                </a:solidFill>
              </a:rPr>
              <a:t>21, 22,</a:t>
            </a:r>
            <a:r>
              <a:rPr lang="en-US" dirty="0" smtClean="0"/>
              <a:t> </a:t>
            </a:r>
            <a:r>
              <a:rPr lang="en-US" dirty="0" smtClean="0">
                <a:solidFill>
                  <a:schemeClr val="bg1">
                    <a:lumMod val="85000"/>
                  </a:schemeClr>
                </a:solidFill>
              </a:rPr>
              <a:t>23,</a:t>
            </a:r>
            <a:r>
              <a:rPr lang="en-US" dirty="0" smtClean="0"/>
              <a:t> </a:t>
            </a:r>
            <a:r>
              <a:rPr lang="en-US" dirty="0" smtClean="0">
                <a:solidFill>
                  <a:srgbClr val="FF0000"/>
                </a:solidFill>
              </a:rPr>
              <a:t>24</a:t>
            </a:r>
            <a:r>
              <a:rPr lang="en-US" dirty="0" smtClean="0"/>
              <a:t>,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smtClean="0"/>
              <a:t>Topic 24 Question</a:t>
            </a:r>
          </a:p>
        </p:txBody>
      </p:sp>
      <p:sp>
        <p:nvSpPr>
          <p:cNvPr id="1159171" name="Rectangle 3"/>
          <p:cNvSpPr>
            <a:spLocks noGrp="1" noChangeArrowheads="1"/>
          </p:cNvSpPr>
          <p:nvPr>
            <p:ph type="body" idx="1"/>
          </p:nvPr>
        </p:nvSpPr>
        <p:spPr/>
        <p:txBody>
          <a:bodyPr/>
          <a:lstStyle/>
          <a:p>
            <a:pPr marL="495300" indent="-495300">
              <a:buFont typeface="Wingdings" pitchFamily="2" charset="2"/>
              <a:buAutoNum type="arabicPeriod"/>
            </a:pPr>
            <a:r>
              <a:rPr lang="en-US" b="1" dirty="0" smtClean="0"/>
              <a:t>Which can you NOT use to identify your transmissions on Citizens' Band radio?</a:t>
            </a:r>
          </a:p>
          <a:p>
            <a:pPr marL="952500" lvl="1" indent="-495300">
              <a:buFont typeface="Wingdings" pitchFamily="2" charset="2"/>
              <a:buAutoNum type="alphaUcPeriod"/>
            </a:pPr>
            <a:r>
              <a:rPr lang="en-US" dirty="0" smtClean="0"/>
              <a:t>Your Amateur call</a:t>
            </a:r>
          </a:p>
          <a:p>
            <a:pPr marL="952500" lvl="1" indent="-495300">
              <a:buFont typeface="Wingdings" pitchFamily="2" charset="2"/>
              <a:buAutoNum type="alphaUcPeriod"/>
            </a:pPr>
            <a:r>
              <a:rPr lang="en-US" dirty="0" smtClean="0"/>
              <a:t>Your “handle”</a:t>
            </a:r>
          </a:p>
          <a:p>
            <a:pPr marL="952500" lvl="1" indent="-495300">
              <a:buFont typeface="Wingdings" pitchFamily="2" charset="2"/>
              <a:buAutoNum type="alphaUcPeriod"/>
            </a:pPr>
            <a:r>
              <a:rPr lang="en-US" dirty="0" smtClean="0"/>
              <a:t>A self-assigned identifier</a:t>
            </a:r>
          </a:p>
          <a:p>
            <a:pPr marL="952500" lvl="1" indent="-495300">
              <a:buFont typeface="Wingdings" pitchFamily="2" charset="2"/>
              <a:buAutoNum type="alphaUcPeriod"/>
            </a:pPr>
            <a:r>
              <a:rPr lang="en-US" dirty="0" smtClean="0"/>
              <a:t>A tactical call sign</a:t>
            </a:r>
          </a:p>
        </p:txBody>
      </p:sp>
    </p:spTree>
    <p:extLst>
      <p:ext uri="{BB962C8B-B14F-4D97-AF65-F5344CB8AC3E}">
        <p14:creationId xmlns:p14="http://schemas.microsoft.com/office/powerpoint/2010/main" val="11990784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159171">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5917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24 – Alternative </a:t>
            </a:r>
            <a:r>
              <a:rPr lang="en-US" sz="4000" b="1" dirty="0">
                <a:solidFill>
                  <a:srgbClr val="0070C0"/>
                </a:solidFill>
              </a:rPr>
              <a:t>Communication Methods </a:t>
            </a:r>
            <a:endParaRPr lang="en-US" b="1" dirty="0" smtClean="0">
              <a:solidFill>
                <a:srgbClr val="0070C0"/>
              </a:solidFill>
            </a:endParaRPr>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smtClean="0"/>
              <a:t>Topic 24 Question</a:t>
            </a:r>
          </a:p>
        </p:txBody>
      </p:sp>
      <p:sp>
        <p:nvSpPr>
          <p:cNvPr id="1161219" name="Rectangle 3"/>
          <p:cNvSpPr>
            <a:spLocks noGrp="1" noChangeArrowheads="1"/>
          </p:cNvSpPr>
          <p:nvPr>
            <p:ph type="body" idx="1"/>
          </p:nvPr>
        </p:nvSpPr>
        <p:spPr/>
        <p:txBody>
          <a:bodyPr>
            <a:normAutofit/>
          </a:bodyPr>
          <a:lstStyle/>
          <a:p>
            <a:pPr marL="495300" indent="-495300">
              <a:lnSpc>
                <a:spcPct val="90000"/>
              </a:lnSpc>
              <a:buFont typeface="Wingdings" pitchFamily="2" charset="2"/>
              <a:buAutoNum type="arabicPeriod" startAt="2"/>
            </a:pPr>
            <a:r>
              <a:rPr lang="en-US" b="1" dirty="0" smtClean="0"/>
              <a:t>Which is the best course of action for summoning help via CB?</a:t>
            </a:r>
          </a:p>
          <a:p>
            <a:pPr marL="952500" lvl="1" indent="-495300">
              <a:lnSpc>
                <a:spcPct val="90000"/>
              </a:lnSpc>
              <a:buFont typeface="Wingdings" pitchFamily="2" charset="2"/>
              <a:buAutoNum type="alphaUcPeriod"/>
            </a:pPr>
            <a:r>
              <a:rPr lang="en-US" dirty="0" smtClean="0"/>
              <a:t>Use channel 1, since the lowest frequency has the longest ground-wave signal</a:t>
            </a:r>
          </a:p>
          <a:p>
            <a:pPr marL="952500" lvl="1" indent="-495300">
              <a:lnSpc>
                <a:spcPct val="90000"/>
              </a:lnSpc>
              <a:buFont typeface="Wingdings" pitchFamily="2" charset="2"/>
              <a:buAutoNum type="alphaUcPeriod"/>
            </a:pPr>
            <a:r>
              <a:rPr lang="en-US" dirty="0" smtClean="0"/>
              <a:t>Call at regular intervals on Channels 9 and 19 for a response</a:t>
            </a:r>
          </a:p>
          <a:p>
            <a:pPr marL="952500" lvl="1" indent="-495300">
              <a:lnSpc>
                <a:spcPct val="90000"/>
              </a:lnSpc>
              <a:buFont typeface="Wingdings" pitchFamily="2" charset="2"/>
              <a:buAutoNum type="alphaUcPeriod"/>
            </a:pPr>
            <a:r>
              <a:rPr lang="en-US" dirty="0" smtClean="0"/>
              <a:t>Call only on channel 9, since it is designated for assistance and emergencies</a:t>
            </a:r>
          </a:p>
          <a:p>
            <a:pPr marL="952500" lvl="1" indent="-495300">
              <a:lnSpc>
                <a:spcPct val="90000"/>
              </a:lnSpc>
              <a:buFont typeface="Wingdings" pitchFamily="2" charset="2"/>
              <a:buAutoNum type="alphaUcPeriod"/>
            </a:pPr>
            <a:r>
              <a:rPr lang="en-US" dirty="0" smtClean="0"/>
              <a:t>Say "Break-Break" or "MAYDAY" on any channel</a:t>
            </a:r>
          </a:p>
        </p:txBody>
      </p:sp>
    </p:spTree>
    <p:extLst>
      <p:ext uri="{BB962C8B-B14F-4D97-AF65-F5344CB8AC3E}">
        <p14:creationId xmlns:p14="http://schemas.microsoft.com/office/powerpoint/2010/main" val="10275552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61219">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6121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dirty="0" smtClean="0"/>
              <a:t>Topic 24 Question</a:t>
            </a:r>
          </a:p>
        </p:txBody>
      </p:sp>
      <p:sp>
        <p:nvSpPr>
          <p:cNvPr id="1162243" name="Rectangle 3"/>
          <p:cNvSpPr>
            <a:spLocks noGrp="1" noChangeArrowheads="1"/>
          </p:cNvSpPr>
          <p:nvPr>
            <p:ph type="body" idx="1"/>
          </p:nvPr>
        </p:nvSpPr>
        <p:spPr/>
        <p:txBody>
          <a:bodyPr/>
          <a:lstStyle/>
          <a:p>
            <a:pPr marL="495300" indent="-495300">
              <a:buFont typeface="Wingdings" pitchFamily="2" charset="2"/>
              <a:buAutoNum type="arabicPeriod" startAt="3"/>
            </a:pPr>
            <a:r>
              <a:rPr lang="en-US" b="1" dirty="0" smtClean="0"/>
              <a:t>Which is NOT an advantage of using Family Radio Service (FRS) systems?</a:t>
            </a:r>
          </a:p>
          <a:p>
            <a:pPr marL="952500" lvl="1" indent="-495300">
              <a:buFont typeface="Wingdings" pitchFamily="2" charset="2"/>
              <a:buAutoNum type="alphaUcPeriod"/>
            </a:pPr>
            <a:r>
              <a:rPr lang="en-US" dirty="0" smtClean="0"/>
              <a:t>They are readily available at low cost</a:t>
            </a:r>
          </a:p>
          <a:p>
            <a:pPr marL="952500" lvl="1" indent="-495300">
              <a:buFont typeface="Wingdings" pitchFamily="2" charset="2"/>
              <a:buAutoNum type="alphaUcPeriod"/>
            </a:pPr>
            <a:r>
              <a:rPr lang="en-US" dirty="0" smtClean="0"/>
              <a:t>Operation of FRS radios is simple and requires little training</a:t>
            </a:r>
          </a:p>
          <a:p>
            <a:pPr marL="952500" lvl="1" indent="-495300">
              <a:buFont typeface="Wingdings" pitchFamily="2" charset="2"/>
              <a:buAutoNum type="alphaUcPeriod"/>
            </a:pPr>
            <a:r>
              <a:rPr lang="en-US" dirty="0" smtClean="0"/>
              <a:t>There is no requirement for licensing to use FRS</a:t>
            </a:r>
          </a:p>
          <a:p>
            <a:pPr marL="952500" lvl="1" indent="-495300">
              <a:buFont typeface="Wingdings" pitchFamily="2" charset="2"/>
              <a:buAutoNum type="alphaUcPeriod"/>
            </a:pPr>
            <a:r>
              <a:rPr lang="en-US" dirty="0" smtClean="0"/>
              <a:t>Low transmitter power </a:t>
            </a:r>
          </a:p>
        </p:txBody>
      </p:sp>
    </p:spTree>
    <p:extLst>
      <p:ext uri="{BB962C8B-B14F-4D97-AF65-F5344CB8AC3E}">
        <p14:creationId xmlns:p14="http://schemas.microsoft.com/office/powerpoint/2010/main" val="11604470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62243">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6224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t>Topic 24 Question</a:t>
            </a:r>
          </a:p>
        </p:txBody>
      </p:sp>
      <p:sp>
        <p:nvSpPr>
          <p:cNvPr id="1163267"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Who may currently license a GMRS system with the FCC?</a:t>
            </a:r>
          </a:p>
          <a:p>
            <a:pPr marL="952500" lvl="1" indent="-495300">
              <a:buFont typeface="Wingdings" pitchFamily="2" charset="2"/>
              <a:buAutoNum type="alphaUcPeriod"/>
            </a:pPr>
            <a:r>
              <a:rPr lang="en-US" dirty="0" smtClean="0"/>
              <a:t>A privately owned business, for routine communications</a:t>
            </a:r>
          </a:p>
          <a:p>
            <a:pPr marL="952500" lvl="1" indent="-495300">
              <a:buFont typeface="Wingdings" pitchFamily="2" charset="2"/>
              <a:buAutoNum type="alphaUcPeriod"/>
            </a:pPr>
            <a:r>
              <a:rPr lang="en-US" dirty="0" smtClean="0"/>
              <a:t>An individual, for family and personal use</a:t>
            </a:r>
          </a:p>
          <a:p>
            <a:pPr marL="952500" lvl="1" indent="-495300">
              <a:buFont typeface="Wingdings" pitchFamily="2" charset="2"/>
              <a:buAutoNum type="alphaUcPeriod"/>
            </a:pPr>
            <a:r>
              <a:rPr lang="en-US" dirty="0" smtClean="0"/>
              <a:t>A charitable institution, for benevolent purposes</a:t>
            </a:r>
          </a:p>
          <a:p>
            <a:pPr marL="952500" lvl="1" indent="-495300">
              <a:buFont typeface="Wingdings" pitchFamily="2" charset="2"/>
              <a:buAutoNum type="alphaUcPeriod"/>
            </a:pPr>
            <a:r>
              <a:rPr lang="en-US" dirty="0" smtClean="0"/>
              <a:t>A local repeater club</a:t>
            </a:r>
          </a:p>
        </p:txBody>
      </p:sp>
    </p:spTree>
    <p:extLst>
      <p:ext uri="{BB962C8B-B14F-4D97-AF65-F5344CB8AC3E}">
        <p14:creationId xmlns:p14="http://schemas.microsoft.com/office/powerpoint/2010/main" val="13136222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63267">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6326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smtClean="0"/>
              <a:t>Topic 24 Question</a:t>
            </a:r>
          </a:p>
        </p:txBody>
      </p:sp>
      <p:sp>
        <p:nvSpPr>
          <p:cNvPr id="1164291"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Which is NOT true of the MURS?</a:t>
            </a:r>
          </a:p>
          <a:p>
            <a:pPr marL="952500" lvl="1" indent="-495300">
              <a:buFont typeface="Wingdings" pitchFamily="2" charset="2"/>
              <a:buAutoNum type="alphaUcPeriod"/>
            </a:pPr>
            <a:r>
              <a:rPr lang="en-US" dirty="0" smtClean="0"/>
              <a:t>A station license is required</a:t>
            </a:r>
          </a:p>
          <a:p>
            <a:pPr marL="952500" lvl="1" indent="-495300">
              <a:buFont typeface="Wingdings" pitchFamily="2" charset="2"/>
              <a:buAutoNum type="alphaUcPeriod"/>
            </a:pPr>
            <a:r>
              <a:rPr lang="en-US" dirty="0" smtClean="0"/>
              <a:t>Power output is limited to 2 watts</a:t>
            </a:r>
          </a:p>
          <a:p>
            <a:pPr marL="952500" lvl="1" indent="-495300">
              <a:buFont typeface="Wingdings" pitchFamily="2" charset="2"/>
              <a:buAutoNum type="alphaUcPeriod"/>
            </a:pPr>
            <a:r>
              <a:rPr lang="en-US" dirty="0" smtClean="0"/>
              <a:t>Radios operate in the VHF band</a:t>
            </a:r>
          </a:p>
          <a:p>
            <a:pPr marL="952500" lvl="1" indent="-495300">
              <a:buFont typeface="Wingdings" pitchFamily="2" charset="2"/>
              <a:buAutoNum type="alphaUcPeriod"/>
            </a:pPr>
            <a:r>
              <a:rPr lang="en-US" dirty="0" smtClean="0"/>
              <a:t>Data emissions are permitted</a:t>
            </a:r>
          </a:p>
        </p:txBody>
      </p:sp>
    </p:spTree>
    <p:extLst>
      <p:ext uri="{BB962C8B-B14F-4D97-AF65-F5344CB8AC3E}">
        <p14:creationId xmlns:p14="http://schemas.microsoft.com/office/powerpoint/2010/main" val="8640979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164291">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6429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WordArt 2"/>
          <p:cNvSpPr>
            <a:spLocks noChangeArrowheads="1" noChangeShapeType="1" noTextEdit="1"/>
          </p:cNvSpPr>
          <p:nvPr/>
        </p:nvSpPr>
        <p:spPr bwMode="auto">
          <a:xfrm>
            <a:off x="1981200" y="2057400"/>
            <a:ext cx="5334000" cy="2286000"/>
          </a:xfrm>
          <a:prstGeom prst="rect">
            <a:avLst/>
          </a:prstGeom>
        </p:spPr>
        <p:txBody>
          <a:bodyPr wrap="none" fromWordArt="1">
            <a:prstTxWarp prst="textDoubleWave1">
              <a:avLst>
                <a:gd name="adj1" fmla="val 6500"/>
                <a:gd name="adj2" fmla="val 0"/>
              </a:avLst>
            </a:prstTxWarp>
          </a:bodyPr>
          <a:lstStyle/>
          <a:p>
            <a:pPr algn="ctr"/>
            <a:r>
              <a:rPr lang="pt-BR"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rPr>
              <a:t>B r e a k</a:t>
            </a:r>
            <a:endParaRPr lang="en-US"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2" name="TextBox 1"/>
          <p:cNvSpPr txBox="1"/>
          <p:nvPr/>
        </p:nvSpPr>
        <p:spPr>
          <a:xfrm>
            <a:off x="2427130" y="5053280"/>
            <a:ext cx="4888069" cy="1323439"/>
          </a:xfrm>
          <a:prstGeom prst="rect">
            <a:avLst/>
          </a:prstGeom>
          <a:noFill/>
        </p:spPr>
        <p:txBody>
          <a:bodyPr wrap="none" rtlCol="0">
            <a:spAutoFit/>
          </a:bodyPr>
          <a:lstStyle/>
          <a:p>
            <a:r>
              <a:rPr lang="en-US" sz="8000" dirty="0" smtClean="0">
                <a:solidFill>
                  <a:srgbClr val="FF0000"/>
                </a:solidFill>
              </a:rPr>
              <a:t>10 Minutes</a:t>
            </a:r>
            <a:endParaRPr lang="en-US" sz="8000" dirty="0">
              <a:solidFill>
                <a:srgbClr val="FF0000"/>
              </a:solidFill>
            </a:endParaRPr>
          </a:p>
        </p:txBody>
      </p:sp>
    </p:spTree>
    <p:extLst>
      <p:ext uri="{BB962C8B-B14F-4D97-AF65-F5344CB8AC3E}">
        <p14:creationId xmlns:p14="http://schemas.microsoft.com/office/powerpoint/2010/main" val="797114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10</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1285630657"/>
      </p:ext>
    </p:extLst>
  </p:cSld>
  <p:clrMapOvr>
    <a:masterClrMapping/>
  </p:clrMapOvr>
  <p:transition advClick="0" advTm="300000">
    <p:sndAc>
      <p:stSnd>
        <p:snd r:embed="rId2" name="timeisit.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5</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3841139108"/>
      </p:ext>
    </p:extLst>
  </p:cSld>
  <p:clrMapOvr>
    <a:masterClrMapping/>
  </p:clrMapOvr>
  <p:transition advClick="0" advTm="180000">
    <p:sndAc>
      <p:stSnd>
        <p:snd r:embed="rId2" name="timeisit.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2</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3706172143"/>
      </p:ext>
    </p:extLst>
  </p:cSld>
  <p:clrMapOvr>
    <a:masterClrMapping/>
  </p:clrMapOvr>
  <p:transition advClick="0" advTm="60000">
    <p:sndAc>
      <p:stSnd>
        <p:snd r:embed="rId2" name="timeisit.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1</a:t>
            </a:r>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a:t>
            </a:r>
            <a:endParaRPr lang="en-US" sz="7200" dirty="0"/>
          </a:p>
        </p:txBody>
      </p:sp>
    </p:spTree>
    <p:extLst>
      <p:ext uri="{BB962C8B-B14F-4D97-AF65-F5344CB8AC3E}">
        <p14:creationId xmlns:p14="http://schemas.microsoft.com/office/powerpoint/2010/main" val="3489776759"/>
      </p:ext>
    </p:extLst>
  </p:cSld>
  <p:clrMapOvr>
    <a:masterClrMapping/>
  </p:clrMapOvr>
  <p:transition advClick="0" advTm="10000">
    <p:sndAc>
      <p:stSnd>
        <p:snd r:embed="rId2" name="timeisit.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50</a:t>
            </a:r>
          </a:p>
        </p:txBody>
      </p:sp>
      <p:sp>
        <p:nvSpPr>
          <p:cNvPr id="7171" name="Text Box 3"/>
          <p:cNvSpPr txBox="1">
            <a:spLocks noChangeArrowheads="1"/>
          </p:cNvSpPr>
          <p:nvPr/>
        </p:nvSpPr>
        <p:spPr bwMode="auto">
          <a:xfrm>
            <a:off x="2286000" y="4362271"/>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3265298838"/>
      </p:ext>
    </p:extLst>
  </p:cSld>
  <p:clrMapOvr>
    <a:masterClrMapping/>
  </p:clrMapOvr>
  <p:transition advClick="0" advTm="1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b="1" dirty="0" smtClean="0">
                <a:solidFill>
                  <a:srgbClr val="0070C0"/>
                </a:solidFill>
              </a:rPr>
              <a:t>Alternative Communications</a:t>
            </a:r>
          </a:p>
        </p:txBody>
      </p:sp>
      <p:sp>
        <p:nvSpPr>
          <p:cNvPr id="113667" name="Rectangle 3"/>
          <p:cNvSpPr>
            <a:spLocks noGrp="1" noChangeArrowheads="1"/>
          </p:cNvSpPr>
          <p:nvPr>
            <p:ph type="body" idx="1"/>
          </p:nvPr>
        </p:nvSpPr>
        <p:spPr>
          <a:xfrm>
            <a:off x="609600" y="1447800"/>
            <a:ext cx="7848600" cy="4648200"/>
          </a:xfrm>
        </p:spPr>
        <p:txBody>
          <a:bodyPr/>
          <a:lstStyle/>
          <a:p>
            <a:pPr>
              <a:lnSpc>
                <a:spcPct val="90000"/>
              </a:lnSpc>
            </a:pPr>
            <a:r>
              <a:rPr lang="en-US" sz="1800" dirty="0" smtClean="0"/>
              <a:t>Amateur radio may not always be the only or best radio service for the job </a:t>
            </a:r>
          </a:p>
          <a:p>
            <a:pPr lvl="1">
              <a:lnSpc>
                <a:spcPct val="90000"/>
              </a:lnSpc>
            </a:pPr>
            <a:r>
              <a:rPr lang="en-US" sz="1800" dirty="0" smtClean="0"/>
              <a:t>There are dire situations in which individuals are forced to summon help by any means available </a:t>
            </a:r>
          </a:p>
          <a:p>
            <a:pPr lvl="1">
              <a:lnSpc>
                <a:spcPct val="90000"/>
              </a:lnSpc>
            </a:pPr>
            <a:endParaRPr lang="en-US" sz="1800" dirty="0" smtClean="0"/>
          </a:p>
          <a:p>
            <a:pPr lvl="1">
              <a:lnSpc>
                <a:spcPct val="90000"/>
              </a:lnSpc>
            </a:pPr>
            <a:r>
              <a:rPr lang="en-US" sz="1800" dirty="0" smtClean="0"/>
              <a:t>Occasionally, we find that the tasks within a disaster exceed the limits of the manpower provided by the amateur community </a:t>
            </a:r>
          </a:p>
          <a:p>
            <a:pPr lvl="1">
              <a:lnSpc>
                <a:spcPct val="90000"/>
              </a:lnSpc>
            </a:pPr>
            <a:endParaRPr lang="en-US" sz="1800" dirty="0" smtClean="0"/>
          </a:p>
          <a:p>
            <a:pPr lvl="1">
              <a:lnSpc>
                <a:spcPct val="90000"/>
              </a:lnSpc>
            </a:pPr>
            <a:r>
              <a:rPr lang="en-US" sz="1800" dirty="0" smtClean="0"/>
              <a:t>Sometimes it is better to hand an official a radio he can use to stay in contact with the ARES team on site, and not saddle him or her with a ham radio “shadow.” </a:t>
            </a:r>
          </a:p>
          <a:p>
            <a:pPr lvl="2">
              <a:lnSpc>
                <a:spcPct val="90000"/>
              </a:lnSpc>
            </a:pPr>
            <a:r>
              <a:rPr lang="en-US" sz="1800" dirty="0" smtClean="0"/>
              <a:t>Particularly true for officials who must regularly deal with sensitive issues </a:t>
            </a:r>
          </a:p>
          <a:p>
            <a:pPr lvl="2">
              <a:lnSpc>
                <a:spcPct val="90000"/>
              </a:lnSpc>
            </a:pPr>
            <a:endParaRPr lang="en-US" sz="1800" dirty="0" smtClean="0"/>
          </a:p>
          <a:p>
            <a:pPr lvl="1">
              <a:lnSpc>
                <a:spcPct val="90000"/>
              </a:lnSpc>
            </a:pPr>
            <a:r>
              <a:rPr lang="en-US" sz="1800" dirty="0" smtClean="0"/>
              <a:t>Other voluntary agencies may use these radio services in their own operations </a:t>
            </a:r>
          </a:p>
        </p:txBody>
      </p:sp>
      <p:sp>
        <p:nvSpPr>
          <p:cNvPr id="1122308" name="Text Box 4"/>
          <p:cNvSpPr txBox="1">
            <a:spLocks noChangeArrowheads="1"/>
          </p:cNvSpPr>
          <p:nvPr/>
        </p:nvSpPr>
        <p:spPr bwMode="auto">
          <a:xfrm>
            <a:off x="2819400" y="5689600"/>
            <a:ext cx="302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a:solidFill>
                  <a:srgbClr val="FF3300"/>
                </a:solidFill>
              </a:rPr>
              <a:t>Legal Considerations…</a:t>
            </a:r>
          </a:p>
        </p:txBody>
      </p:sp>
    </p:spTree>
    <p:extLst>
      <p:ext uri="{BB962C8B-B14F-4D97-AF65-F5344CB8AC3E}">
        <p14:creationId xmlns:p14="http://schemas.microsoft.com/office/powerpoint/2010/main" val="389131434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1122308"/>
                                        </p:tgtEl>
                                        <p:attrNameLst>
                                          <p:attrName>style.visibility</p:attrName>
                                        </p:attrNameLst>
                                      </p:cBhvr>
                                      <p:to>
                                        <p:strVal val="visible"/>
                                      </p:to>
                                    </p:set>
                                    <p:anim calcmode="lin" valueType="num">
                                      <p:cBhvr additive="base">
                                        <p:cTn id="7" dur="500" fill="hold"/>
                                        <p:tgtEl>
                                          <p:spTgt spid="1122308"/>
                                        </p:tgtEl>
                                        <p:attrNameLst>
                                          <p:attrName>ppt_x</p:attrName>
                                        </p:attrNameLst>
                                      </p:cBhvr>
                                      <p:tavLst>
                                        <p:tav tm="0">
                                          <p:val>
                                            <p:strVal val="#ppt_x"/>
                                          </p:val>
                                        </p:tav>
                                        <p:tav tm="100000">
                                          <p:val>
                                            <p:strVal val="#ppt_x"/>
                                          </p:val>
                                        </p:tav>
                                      </p:tavLst>
                                    </p:anim>
                                    <p:anim calcmode="lin" valueType="num">
                                      <p:cBhvr additive="base">
                                        <p:cTn id="8" dur="500" fill="hold"/>
                                        <p:tgtEl>
                                          <p:spTgt spid="1122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0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57400" y="175260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40</a:t>
            </a:r>
          </a:p>
        </p:txBody>
      </p:sp>
      <p:sp>
        <p:nvSpPr>
          <p:cNvPr id="8195"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64189228"/>
      </p:ext>
    </p:extLst>
  </p:cSld>
  <p:clrMapOvr>
    <a:masterClrMapping/>
  </p:clrMapOvr>
  <p:transition advClick="0" advTm="10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893795301"/>
      </p:ext>
    </p:extLst>
  </p:cSld>
  <p:clrMapOvr>
    <a:masterClrMapping/>
  </p:clrMapOvr>
  <p:transition advClick="0" advTm="10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186574178"/>
      </p:ext>
    </p:extLst>
  </p:cSld>
  <p:clrMapOvr>
    <a:masterClrMapping/>
  </p:clrMapOvr>
  <p:transition advClick="0" advTm="10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66522744"/>
      </p:ext>
    </p:extLst>
  </p:cSld>
  <p:clrMapOvr>
    <a:masterClrMapping/>
  </p:clrMapOvr>
  <p:transition advClick="0" advTm="1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631732"/>
      </p:ext>
    </p:extLst>
  </p:cSld>
  <p:clrMapOvr>
    <a:masterClrMapping/>
  </p:clrMapOvr>
  <p:transition advClick="0" advTm="1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961127639"/>
      </p:ext>
    </p:extLst>
  </p:cSld>
  <p:clrMapOvr>
    <a:masterClrMapping/>
  </p:clrMapOvr>
  <p:transition advClick="0" advTm="1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179351245"/>
      </p:ext>
    </p:extLst>
  </p:cSld>
  <p:clrMapOvr>
    <a:masterClrMapping/>
  </p:clrMapOvr>
  <p:transition advClick="0" advTm="1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66205394"/>
      </p:ext>
    </p:extLst>
  </p:cSld>
  <p:clrMapOvr>
    <a:masterClrMapping/>
  </p:clrMapOvr>
  <p:transition advClick="0" advTm="1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240573698"/>
      </p:ext>
    </p:extLst>
  </p:cSld>
  <p:clrMapOvr>
    <a:masterClrMapping/>
  </p:clrMapOvr>
  <p:transition advClick="0" advTm="1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05824365"/>
      </p:ext>
    </p:extLst>
  </p:cSld>
  <p:clrMapOvr>
    <a:masterClrMapping/>
  </p:clrMapOvr>
  <p:transition advClick="0"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b="1" dirty="0" smtClean="0">
                <a:solidFill>
                  <a:srgbClr val="0070C0"/>
                </a:solidFill>
              </a:rPr>
              <a:t>Licenses</a:t>
            </a:r>
            <a:r>
              <a:rPr lang="en-US" dirty="0" smtClean="0"/>
              <a:t> </a:t>
            </a:r>
          </a:p>
        </p:txBody>
      </p:sp>
      <p:sp>
        <p:nvSpPr>
          <p:cNvPr id="114691" name="Rectangle 3"/>
          <p:cNvSpPr>
            <a:spLocks noGrp="1" noChangeArrowheads="1"/>
          </p:cNvSpPr>
          <p:nvPr>
            <p:ph type="body" idx="1"/>
          </p:nvPr>
        </p:nvSpPr>
        <p:spPr/>
        <p:txBody>
          <a:bodyPr>
            <a:normAutofit lnSpcReduction="10000"/>
          </a:bodyPr>
          <a:lstStyle/>
          <a:p>
            <a:pPr>
              <a:lnSpc>
                <a:spcPct val="90000"/>
              </a:lnSpc>
            </a:pPr>
            <a:r>
              <a:rPr lang="en-US" smtClean="0"/>
              <a:t>Some radio services require licenses, and others do not </a:t>
            </a:r>
          </a:p>
          <a:p>
            <a:pPr lvl="1">
              <a:lnSpc>
                <a:spcPct val="90000"/>
              </a:lnSpc>
            </a:pPr>
            <a:r>
              <a:rPr lang="en-US" smtClean="0"/>
              <a:t>In a true emergency </a:t>
            </a:r>
            <a:r>
              <a:rPr lang="en-US" b="1" u="sng" smtClean="0">
                <a:solidFill>
                  <a:srgbClr val="FF3300"/>
                </a:solidFill>
              </a:rPr>
              <a:t>as defined by the FCC</a:t>
            </a:r>
            <a:r>
              <a:rPr lang="en-US" smtClean="0"/>
              <a:t>, this may not be a problem</a:t>
            </a:r>
          </a:p>
          <a:p>
            <a:pPr lvl="1">
              <a:lnSpc>
                <a:spcPct val="90000"/>
              </a:lnSpc>
            </a:pPr>
            <a:r>
              <a:rPr lang="en-US" smtClean="0"/>
              <a:t> </a:t>
            </a:r>
          </a:p>
          <a:p>
            <a:pPr>
              <a:lnSpc>
                <a:spcPct val="90000"/>
              </a:lnSpc>
            </a:pPr>
            <a:r>
              <a:rPr lang="en-US" b="1" u="sng" smtClean="0">
                <a:solidFill>
                  <a:srgbClr val="FF3300"/>
                </a:solidFill>
              </a:rPr>
              <a:t>FCC rules</a:t>
            </a:r>
            <a:r>
              <a:rPr lang="en-US" smtClean="0"/>
              <a:t> give everyone special permission to use "any means necessary" to communicate in order to protect life and property</a:t>
            </a:r>
          </a:p>
          <a:p>
            <a:pPr lvl="1">
              <a:lnSpc>
                <a:spcPct val="90000"/>
              </a:lnSpc>
            </a:pPr>
            <a:r>
              <a:rPr lang="en-US" i="1" smtClean="0">
                <a:solidFill>
                  <a:srgbClr val="FF3300"/>
                </a:solidFill>
              </a:rPr>
              <a:t>But only when no other normal means of communication is possible</a:t>
            </a:r>
            <a:r>
              <a:rPr lang="en-US" smtClean="0"/>
              <a:t> </a:t>
            </a:r>
          </a:p>
        </p:txBody>
      </p:sp>
    </p:spTree>
    <p:extLst>
      <p:ext uri="{BB962C8B-B14F-4D97-AF65-F5344CB8AC3E}">
        <p14:creationId xmlns:p14="http://schemas.microsoft.com/office/powerpoint/2010/main" val="3640555697"/>
      </p:ext>
    </p:extLst>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623942768"/>
      </p:ext>
    </p:extLst>
  </p:cSld>
  <p:clrMapOvr>
    <a:masterClrMapping/>
  </p:clrMapOvr>
  <p:transition advClick="0" advTm="100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80231003"/>
      </p:ext>
    </p:extLst>
  </p:cSld>
  <p:clrMapOvr>
    <a:masterClrMapping/>
  </p:clrMapOvr>
  <p:transition advClick="0" advTm="100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280636503"/>
      </p:ext>
    </p:extLst>
  </p:cSld>
  <p:clrMapOvr>
    <a:masterClrMapping/>
  </p:clrMapOvr>
  <p:transition advClick="0" advTm="100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914400" y="7620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910900036"/>
      </p:ext>
    </p:extLst>
  </p:cSld>
  <p:clrMapOvr>
    <a:masterClrMapping/>
  </p:clrMapOvr>
  <p:transition>
    <p:sndAc>
      <p:stSnd>
        <p:snd r:embed="rId2" name="time.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Topic 25?</a:t>
            </a:r>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ChangeArrowheads="1"/>
          </p:cNvSpPr>
          <p:nvPr>
            <p:ph type="title"/>
          </p:nvPr>
        </p:nvSpPr>
        <p:spPr/>
        <p:txBody>
          <a:bodyPr/>
          <a:lstStyle/>
          <a:p>
            <a:r>
              <a:rPr lang="en-US" b="1" dirty="0" smtClean="0">
                <a:solidFill>
                  <a:srgbClr val="0070C0"/>
                </a:solidFill>
              </a:rPr>
              <a:t>Licenses</a:t>
            </a:r>
          </a:p>
        </p:txBody>
      </p:sp>
      <p:sp>
        <p:nvSpPr>
          <p:cNvPr id="115715" name="Rectangle 5"/>
          <p:cNvSpPr>
            <a:spLocks noGrp="1" noChangeArrowheads="1"/>
          </p:cNvSpPr>
          <p:nvPr>
            <p:ph type="body" idx="1"/>
          </p:nvPr>
        </p:nvSpPr>
        <p:spPr/>
        <p:txBody>
          <a:bodyPr/>
          <a:lstStyle/>
          <a:p>
            <a:r>
              <a:rPr lang="en-US" smtClean="0"/>
              <a:t>If your group is planning to use licensed radios, obtain your license well before any emergency and keep it current</a:t>
            </a:r>
          </a:p>
          <a:p>
            <a:pPr lvl="1"/>
            <a:r>
              <a:rPr lang="en-US" smtClean="0"/>
              <a:t>If you own a radio, but no license, a judge could claim pre-meditation if you use it and disturb licensed users </a:t>
            </a:r>
          </a:p>
        </p:txBody>
      </p:sp>
    </p:spTree>
    <p:extLst>
      <p:ext uri="{BB962C8B-B14F-4D97-AF65-F5344CB8AC3E}">
        <p14:creationId xmlns:p14="http://schemas.microsoft.com/office/powerpoint/2010/main" val="3170952788"/>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b="1" dirty="0" smtClean="0">
                <a:solidFill>
                  <a:srgbClr val="0070C0"/>
                </a:solidFill>
              </a:rPr>
              <a:t>Can I Modify My Radio?</a:t>
            </a:r>
          </a:p>
        </p:txBody>
      </p:sp>
      <p:sp>
        <p:nvSpPr>
          <p:cNvPr id="116739" name="Rectangle 3"/>
          <p:cNvSpPr>
            <a:spLocks noGrp="1" noChangeArrowheads="1"/>
          </p:cNvSpPr>
          <p:nvPr>
            <p:ph type="body" idx="1"/>
          </p:nvPr>
        </p:nvSpPr>
        <p:spPr/>
        <p:txBody>
          <a:bodyPr/>
          <a:lstStyle/>
          <a:p>
            <a:r>
              <a:rPr lang="en-US" sz="2200" smtClean="0"/>
              <a:t>NO -- you cannot modify your radio and call for help on the local police frequency the next time you see a car crash on the highway</a:t>
            </a:r>
          </a:p>
          <a:p>
            <a:pPr lvl="1"/>
            <a:r>
              <a:rPr lang="en-US" sz="2200" smtClean="0"/>
              <a:t>Law enforcement agencies are not bound by the FCC’s rules. </a:t>
            </a:r>
          </a:p>
          <a:p>
            <a:pPr lvl="1"/>
            <a:endParaRPr lang="en-US" sz="2200" smtClean="0"/>
          </a:p>
          <a:p>
            <a:r>
              <a:rPr lang="en-US" sz="2200" smtClean="0"/>
              <a:t>Hams who have called for "help" on police frequencies have been convicted of "interfering with a police agency" under state and local laws, even though the FCC had taken no enforcement action. </a:t>
            </a:r>
          </a:p>
        </p:txBody>
      </p:sp>
      <p:pic>
        <p:nvPicPr>
          <p:cNvPr id="1124356" name="Picture 4" descr="MCj0240395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0" y="4244310"/>
            <a:ext cx="1304925" cy="229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252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1124356"/>
                                        </p:tgtEl>
                                        <p:attrNameLst>
                                          <p:attrName>style.visibility</p:attrName>
                                        </p:attrNameLst>
                                      </p:cBhvr>
                                      <p:to>
                                        <p:strVal val="visible"/>
                                      </p:to>
                                    </p:set>
                                    <p:animEffect transition="in" filter="wedge">
                                      <p:cBhvr>
                                        <p:cTn id="7" dur="1000"/>
                                        <p:tgtEl>
                                          <p:spTgt spid="112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ChangeArrowheads="1"/>
          </p:cNvSpPr>
          <p:nvPr>
            <p:ph type="title"/>
          </p:nvPr>
        </p:nvSpPr>
        <p:spPr/>
        <p:txBody>
          <a:bodyPr/>
          <a:lstStyle/>
          <a:p>
            <a:r>
              <a:rPr lang="en-US" b="1" dirty="0" smtClean="0">
                <a:solidFill>
                  <a:srgbClr val="0070C0"/>
                </a:solidFill>
              </a:rPr>
              <a:t>Modified Amateur Radios</a:t>
            </a:r>
          </a:p>
        </p:txBody>
      </p:sp>
      <p:sp>
        <p:nvSpPr>
          <p:cNvPr id="117763" name="Rectangle 5"/>
          <p:cNvSpPr>
            <a:spLocks noGrp="1" noChangeArrowheads="1"/>
          </p:cNvSpPr>
          <p:nvPr>
            <p:ph type="body" idx="1"/>
          </p:nvPr>
        </p:nvSpPr>
        <p:spPr/>
        <p:txBody>
          <a:bodyPr/>
          <a:lstStyle/>
          <a:p>
            <a:r>
              <a:rPr lang="en-US" smtClean="0"/>
              <a:t>Easy to modify many VHF and UHF Amateur radios for operation in nearby public service and business bands</a:t>
            </a:r>
          </a:p>
          <a:p>
            <a:pPr lvl="1"/>
            <a:r>
              <a:rPr lang="en-US" smtClean="0"/>
              <a:t>Not legal to do so for regular "emergency" use</a:t>
            </a:r>
          </a:p>
          <a:p>
            <a:pPr lvl="1"/>
            <a:endParaRPr lang="en-US" smtClean="0"/>
          </a:p>
          <a:p>
            <a:r>
              <a:rPr lang="en-US" smtClean="0"/>
              <a:t>Radios must be "Type Accepted" by the FCC</a:t>
            </a:r>
          </a:p>
          <a:p>
            <a:pPr lvl="1"/>
            <a:r>
              <a:rPr lang="en-US" smtClean="0"/>
              <a:t> Amateur radios are not</a:t>
            </a:r>
          </a:p>
        </p:txBody>
      </p:sp>
    </p:spTree>
    <p:extLst>
      <p:ext uri="{BB962C8B-B14F-4D97-AF65-F5344CB8AC3E}">
        <p14:creationId xmlns:p14="http://schemas.microsoft.com/office/powerpoint/2010/main" val="1244791184"/>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2326</Words>
  <Application>Microsoft Office PowerPoint</Application>
  <PresentationFormat>On-screen Show (4:3)</PresentationFormat>
  <Paragraphs>343</Paragraphs>
  <Slides>64</Slides>
  <Notes>9</Notes>
  <HiddenSlides>14</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Training</vt:lpstr>
      <vt:lpstr>Training Volunteers</vt:lpstr>
      <vt:lpstr>Reminder</vt:lpstr>
      <vt:lpstr>Session Five Topic</vt:lpstr>
      <vt:lpstr>Topic 24 – Alternative Communication Methods </vt:lpstr>
      <vt:lpstr>Alternative Communications</vt:lpstr>
      <vt:lpstr>Licenses </vt:lpstr>
      <vt:lpstr>Licenses</vt:lpstr>
      <vt:lpstr>Can I Modify My Radio?</vt:lpstr>
      <vt:lpstr>Modified Amateur Radios</vt:lpstr>
      <vt:lpstr>Citizens' Band (CB) Radio </vt:lpstr>
      <vt:lpstr>CB Technical Information</vt:lpstr>
      <vt:lpstr>Multi-Use Radio Service (MURS) </vt:lpstr>
      <vt:lpstr>Family Radio Service (FRS) </vt:lpstr>
      <vt:lpstr>FRS Technical Information</vt:lpstr>
      <vt:lpstr>General Mobile Radio Service (GMRS) </vt:lpstr>
      <vt:lpstr>GMRS</vt:lpstr>
      <vt:lpstr>Public Safety Radio </vt:lpstr>
      <vt:lpstr>Cellular and PCS Phones </vt:lpstr>
      <vt:lpstr>Marine Radio </vt:lpstr>
      <vt:lpstr>Aviation Radio </vt:lpstr>
      <vt:lpstr>Non-Radio Communications</vt:lpstr>
      <vt:lpstr>Couriers </vt:lpstr>
      <vt:lpstr>And Don’t Forget</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24 Question</vt:lpstr>
      <vt:lpstr>Topic 24 Question</vt:lpstr>
      <vt:lpstr>Topic 24 Question</vt:lpstr>
      <vt:lpstr>Topic 24 Question</vt:lpstr>
      <vt:lpstr>Topic 24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Before Starting Topic 25?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2012-03-04T20:23:58Z</dcterms:modified>
</cp:coreProperties>
</file>