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1"/>
  </p:notesMasterIdLst>
  <p:handoutMasterIdLst>
    <p:handoutMasterId r:id="rId42"/>
  </p:handoutMasterIdLst>
  <p:sldIdLst>
    <p:sldId id="384" r:id="rId2"/>
    <p:sldId id="261" r:id="rId3"/>
    <p:sldId id="289" r:id="rId4"/>
    <p:sldId id="693" r:id="rId5"/>
    <p:sldId id="898" r:id="rId6"/>
    <p:sldId id="899" r:id="rId7"/>
    <p:sldId id="900" r:id="rId8"/>
    <p:sldId id="901" r:id="rId9"/>
    <p:sldId id="902" r:id="rId10"/>
    <p:sldId id="903" r:id="rId11"/>
    <p:sldId id="904" r:id="rId12"/>
    <p:sldId id="905" r:id="rId13"/>
    <p:sldId id="906" r:id="rId14"/>
    <p:sldId id="907" r:id="rId15"/>
    <p:sldId id="908" r:id="rId16"/>
    <p:sldId id="909" r:id="rId17"/>
    <p:sldId id="910" r:id="rId18"/>
    <p:sldId id="911" r:id="rId19"/>
    <p:sldId id="859" r:id="rId20"/>
    <p:sldId id="860" r:id="rId21"/>
    <p:sldId id="861" r:id="rId22"/>
    <p:sldId id="862" r:id="rId23"/>
    <p:sldId id="863" r:id="rId24"/>
    <p:sldId id="864" r:id="rId25"/>
    <p:sldId id="865" r:id="rId26"/>
    <p:sldId id="866" r:id="rId27"/>
    <p:sldId id="867" r:id="rId28"/>
    <p:sldId id="868" r:id="rId29"/>
    <p:sldId id="869" r:id="rId30"/>
    <p:sldId id="870" r:id="rId31"/>
    <p:sldId id="871" r:id="rId32"/>
    <p:sldId id="872" r:id="rId33"/>
    <p:sldId id="873" r:id="rId34"/>
    <p:sldId id="919" r:id="rId35"/>
    <p:sldId id="920" r:id="rId36"/>
    <p:sldId id="921" r:id="rId37"/>
    <p:sldId id="922" r:id="rId38"/>
    <p:sldId id="923" r:id="rId39"/>
    <p:sldId id="89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tart" id="{779CC93D-E52E-4D84-901B-11D7331DD495}">
          <p14:sldIdLst>
            <p14:sldId id="384"/>
            <p14:sldId id="261"/>
            <p14:sldId id="289"/>
          </p14:sldIdLst>
        </p14:section>
        <p14:section name="Content" id="{790CEF5B-569A-4C2F-BED5-750B08C0E5AD}">
          <p14:sldIdLst>
            <p14:sldId id="693"/>
            <p14:sldId id="898"/>
            <p14:sldId id="899"/>
            <p14:sldId id="900"/>
            <p14:sldId id="901"/>
            <p14:sldId id="902"/>
            <p14:sldId id="903"/>
            <p14:sldId id="904"/>
            <p14:sldId id="905"/>
            <p14:sldId id="906"/>
            <p14:sldId id="907"/>
            <p14:sldId id="908"/>
            <p14:sldId id="909"/>
            <p14:sldId id="910"/>
            <p14:sldId id="911"/>
            <p14:sldId id="859"/>
            <p14:sldId id="860"/>
            <p14:sldId id="861"/>
            <p14:sldId id="862"/>
            <p14:sldId id="863"/>
            <p14:sldId id="864"/>
            <p14:sldId id="865"/>
            <p14:sldId id="866"/>
            <p14:sldId id="867"/>
            <p14:sldId id="868"/>
            <p14:sldId id="869"/>
            <p14:sldId id="870"/>
            <p14:sldId id="871"/>
            <p14:sldId id="872"/>
            <p14:sldId id="873"/>
          </p14:sldIdLst>
        </p14:section>
        <p14:section name="Summary" id="{3F78B471-41DA-46F2-A8E4-97E471896AB3}">
          <p14:sldIdLst/>
        </p14:section>
        <p14:section name="Quiz" id="{4ADBE36C-3616-4F90-AF7A-AA71CE7C6B31}">
          <p14:sldIdLst>
            <p14:sldId id="919"/>
            <p14:sldId id="920"/>
            <p14:sldId id="921"/>
            <p14:sldId id="922"/>
            <p14:sldId id="923"/>
            <p14:sldId id="8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3399FF"/>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06" d="100"/>
          <a:sy n="106" d="100"/>
        </p:scale>
        <p:origin x="-1794"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3/4/2012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11941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6876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Make sure you have modified the Name and 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Display this screen as students are arriving for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sz="2000" b="1" dirty="0" smtClean="0"/>
              <a:t>ARRL conditions!</a:t>
            </a:r>
          </a:p>
          <a:p>
            <a:pPr>
              <a:lnSpc>
                <a:spcPct val="80000"/>
              </a:lnSpc>
            </a:pPr>
            <a:endParaRPr lang="en-US" sz="2000" b="1" dirty="0" smtClean="0"/>
          </a:p>
          <a:p>
            <a:pPr>
              <a:lnSpc>
                <a:spcPct val="80000"/>
              </a:lnSpc>
            </a:pPr>
            <a:r>
              <a:rPr lang="en-US" sz="2000" b="1" dirty="0" smtClean="0"/>
              <a:t>The two ICS courses must be complete before taking the final exam.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b="1" dirty="0" smtClean="0"/>
              <a:t>The course requires a total of 18 hours. </a:t>
            </a:r>
          </a:p>
          <a:p>
            <a:pPr>
              <a:lnSpc>
                <a:spcPct val="80000"/>
              </a:lnSpc>
            </a:pPr>
            <a:endParaRPr lang="en-US" b="1" dirty="0" smtClean="0"/>
          </a:p>
          <a:p>
            <a:pPr>
              <a:lnSpc>
                <a:spcPct val="80000"/>
              </a:lnSpc>
            </a:pPr>
            <a:r>
              <a:rPr lang="en-US" b="1" dirty="0" smtClean="0"/>
              <a:t>If a student misses one class they can take</a:t>
            </a:r>
            <a:r>
              <a:rPr lang="en-US" b="1" baseline="0" dirty="0" smtClean="0"/>
              <a:t> a practice quiz for each lesson missed.</a:t>
            </a:r>
          </a:p>
          <a:p>
            <a:pPr>
              <a:lnSpc>
                <a:spcPct val="80000"/>
              </a:lnSpc>
            </a:pPr>
            <a:endParaRPr lang="en-US" b="1" baseline="0" dirty="0" smtClean="0"/>
          </a:p>
          <a:p>
            <a:pPr>
              <a:lnSpc>
                <a:spcPct val="80000"/>
              </a:lnSpc>
            </a:pPr>
            <a:r>
              <a:rPr lang="en-US" b="1" baseline="0" dirty="0" smtClean="0"/>
              <a:t>A student missing two sessions will be asked to take the course again.</a:t>
            </a:r>
          </a:p>
          <a:p>
            <a:pPr>
              <a:lnSpc>
                <a:spcPct val="80000"/>
              </a:lnSpc>
            </a:pPr>
            <a:endParaRPr lang="en-US" b="1" baseline="0" dirty="0" smtClean="0"/>
          </a:p>
          <a:p>
            <a:pPr>
              <a:lnSpc>
                <a:spcPct val="80000"/>
              </a:lnSpc>
            </a:pPr>
            <a:r>
              <a:rPr lang="en-US" b="1" baseline="0" dirty="0" smtClean="0"/>
              <a:t>A student missing the last session must wait for the next class and attend the final session for taking the exam again.</a:t>
            </a:r>
          </a:p>
          <a:p>
            <a:pPr>
              <a:lnSpc>
                <a:spcPct val="80000"/>
              </a:lnSpc>
            </a:pPr>
            <a:endParaRPr lang="en-US" b="1" baseline="0" dirty="0" smtClean="0"/>
          </a:p>
          <a:p>
            <a:pPr>
              <a:lnSpc>
                <a:spcPct val="80000"/>
              </a:lnSpc>
            </a:pPr>
            <a:r>
              <a:rPr lang="en-US" b="1" baseline="0" dirty="0" smtClean="0"/>
              <a:t>An exception would be two Field Examiners agreeing to give the exam at a mutually scheduled time.</a:t>
            </a:r>
          </a:p>
          <a:p>
            <a:pPr>
              <a:lnSpc>
                <a:spcPct val="80000"/>
              </a:lnSpc>
            </a:pPr>
            <a:endParaRPr lang="en-US" b="1" baseline="0" dirty="0" smtClean="0"/>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456106E0-7DD8-4E87-8752-F37A75B54599}" type="slidenum">
              <a:rPr lang="en-US" smtClean="0"/>
              <a:pPr/>
              <a:t>10</a:t>
            </a:fld>
            <a:endParaRPr lang="en-US" smtClean="0"/>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Calls can often be received from out-of-town but not made across town.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39</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3/4/2012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535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3/4/2012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training.fema.gov/IS/NIMS.asp"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95600" y="1066800"/>
            <a:ext cx="4876800" cy="990600"/>
          </a:xfrm>
        </p:spPr>
        <p:txBody>
          <a:bodyPr/>
          <a:lstStyle/>
          <a:p>
            <a:r>
              <a:rPr lang="en-US" dirty="0" smtClean="0">
                <a:solidFill>
                  <a:srgbClr val="0070C0"/>
                </a:solidFill>
              </a:rPr>
              <a:t>Training Volunteers</a:t>
            </a:r>
            <a:endParaRPr lang="en-US" dirty="0">
              <a:solidFill>
                <a:srgbClr val="0070C0"/>
              </a:solidFill>
            </a:endParaRP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34939" y="457199"/>
            <a:ext cx="78446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1730" y="2213726"/>
            <a:ext cx="6746334" cy="1200329"/>
          </a:xfrm>
          <a:prstGeom prst="rect">
            <a:avLst/>
          </a:prstGeom>
          <a:noFill/>
        </p:spPr>
        <p:txBody>
          <a:bodyPr wrap="none" rtlCol="0">
            <a:spAutoFit/>
          </a:bodyPr>
          <a:lstStyle/>
          <a:p>
            <a:pPr algn="ctr"/>
            <a:r>
              <a:rPr lang="en-US" sz="2400" b="1" dirty="0" smtClean="0"/>
              <a:t>The ARRL</a:t>
            </a:r>
          </a:p>
          <a:p>
            <a:pPr algn="ctr"/>
            <a:r>
              <a:rPr lang="en-US" sz="2400" b="1" dirty="0" smtClean="0">
                <a:solidFill>
                  <a:srgbClr val="FF0000"/>
                </a:solidFill>
              </a:rPr>
              <a:t>Introduction to </a:t>
            </a:r>
            <a:r>
              <a:rPr lang="en-US" sz="2400" b="1" smtClean="0">
                <a:solidFill>
                  <a:srgbClr val="FF0000"/>
                </a:solidFill>
              </a:rPr>
              <a:t>Emergency </a:t>
            </a:r>
            <a:r>
              <a:rPr lang="en-US" sz="2400" b="1" smtClean="0">
                <a:solidFill>
                  <a:srgbClr val="FF0000"/>
                </a:solidFill>
              </a:rPr>
              <a:t>Communication </a:t>
            </a:r>
            <a:r>
              <a:rPr lang="en-US" sz="2400" b="1" dirty="0" smtClean="0">
                <a:solidFill>
                  <a:srgbClr val="FF0000"/>
                </a:solidFill>
              </a:rPr>
              <a:t>Course</a:t>
            </a:r>
          </a:p>
          <a:p>
            <a:pPr algn="ctr"/>
            <a:r>
              <a:rPr lang="en-US" sz="2400" b="1" dirty="0" smtClean="0"/>
              <a:t>EC-001 (2011)</a:t>
            </a:r>
            <a:endParaRPr lang="en-US" sz="2400" b="1" dirty="0"/>
          </a:p>
        </p:txBody>
      </p:sp>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72000" y="4648200"/>
            <a:ext cx="1225989" cy="11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p:nvPr/>
        </p:nvSpPr>
        <p:spPr>
          <a:xfrm>
            <a:off x="3877096" y="3657600"/>
            <a:ext cx="2490297"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smtClean="0">
                <a:solidFill>
                  <a:srgbClr val="FF0000"/>
                </a:solidFill>
              </a:rPr>
              <a:t>Session Five</a:t>
            </a:r>
            <a:endParaRPr lang="en-US" sz="3600" b="1" dirty="0">
              <a:solidFill>
                <a:srgbClr val="FF0000"/>
              </a:solidFill>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4"/>
          <p:cNvSpPr>
            <a:spLocks noGrp="1" noChangeArrowheads="1"/>
          </p:cNvSpPr>
          <p:nvPr>
            <p:ph type="title"/>
          </p:nvPr>
        </p:nvSpPr>
        <p:spPr/>
        <p:txBody>
          <a:bodyPr>
            <a:normAutofit fontScale="90000"/>
          </a:bodyPr>
          <a:lstStyle/>
          <a:p>
            <a:r>
              <a:rPr lang="en-US" b="1" dirty="0" smtClean="0">
                <a:solidFill>
                  <a:srgbClr val="0070C0"/>
                </a:solidFill>
              </a:rPr>
              <a:t>What Happens in the First 72 Hours?</a:t>
            </a:r>
          </a:p>
        </p:txBody>
      </p:sp>
      <p:sp>
        <p:nvSpPr>
          <p:cNvPr id="153603" name="Rectangle 5"/>
          <p:cNvSpPr>
            <a:spLocks noGrp="1" noChangeArrowheads="1"/>
          </p:cNvSpPr>
          <p:nvPr>
            <p:ph type="body" idx="1"/>
          </p:nvPr>
        </p:nvSpPr>
        <p:spPr/>
        <p:txBody>
          <a:bodyPr/>
          <a:lstStyle/>
          <a:p>
            <a:pPr>
              <a:lnSpc>
                <a:spcPct val="90000"/>
              </a:lnSpc>
            </a:pPr>
            <a:r>
              <a:rPr lang="en-US" sz="2000" smtClean="0"/>
              <a:t>The public is often isolated, unable to call for help or determine the nature and extent of the disaster</a:t>
            </a:r>
          </a:p>
          <a:p>
            <a:pPr>
              <a:lnSpc>
                <a:spcPct val="90000"/>
              </a:lnSpc>
            </a:pPr>
            <a:endParaRPr lang="en-US" sz="2000" smtClean="0"/>
          </a:p>
          <a:p>
            <a:pPr>
              <a:lnSpc>
                <a:spcPct val="90000"/>
              </a:lnSpc>
            </a:pPr>
            <a:r>
              <a:rPr lang="en-US" sz="2000" smtClean="0"/>
              <a:t>Should they make plans to:</a:t>
            </a:r>
          </a:p>
          <a:p>
            <a:pPr lvl="1">
              <a:lnSpc>
                <a:spcPct val="90000"/>
              </a:lnSpc>
            </a:pPr>
            <a:r>
              <a:rPr lang="en-US" sz="2000" smtClean="0"/>
              <a:t>"Wait it out." </a:t>
            </a:r>
          </a:p>
          <a:p>
            <a:pPr lvl="1">
              <a:lnSpc>
                <a:spcPct val="90000"/>
              </a:lnSpc>
            </a:pPr>
            <a:r>
              <a:rPr lang="en-US" sz="2000" smtClean="0"/>
              <a:t>Prepare to evacuate. </a:t>
            </a:r>
          </a:p>
          <a:p>
            <a:pPr lvl="1">
              <a:lnSpc>
                <a:spcPct val="90000"/>
              </a:lnSpc>
            </a:pPr>
            <a:r>
              <a:rPr lang="en-US" sz="2000" smtClean="0"/>
              <a:t>Actually evacuate with some possessions to a safe place </a:t>
            </a:r>
          </a:p>
          <a:p>
            <a:pPr lvl="1">
              <a:lnSpc>
                <a:spcPct val="90000"/>
              </a:lnSpc>
            </a:pPr>
            <a:r>
              <a:rPr lang="en-US" sz="2000" smtClean="0"/>
              <a:t>Obtain physical aid for an impending catastrophe </a:t>
            </a:r>
          </a:p>
          <a:p>
            <a:pPr lvl="1">
              <a:lnSpc>
                <a:spcPct val="90000"/>
              </a:lnSpc>
            </a:pPr>
            <a:r>
              <a:rPr lang="en-US" sz="2000" smtClean="0"/>
              <a:t>Offer aid to a relative, friend or neighbor </a:t>
            </a:r>
          </a:p>
          <a:p>
            <a:pPr lvl="1">
              <a:lnSpc>
                <a:spcPct val="90000"/>
              </a:lnSpc>
            </a:pPr>
            <a:endParaRPr lang="en-US" sz="2000" smtClean="0"/>
          </a:p>
          <a:p>
            <a:pPr>
              <a:lnSpc>
                <a:spcPct val="90000"/>
              </a:lnSpc>
            </a:pPr>
            <a:r>
              <a:rPr lang="en-US" sz="2000" smtClean="0"/>
              <a:t>Lack of information results in further attempted use of the telephone when the system is already saturated</a:t>
            </a:r>
          </a:p>
        </p:txBody>
      </p:sp>
    </p:spTree>
    <p:extLst>
      <p:ext uri="{BB962C8B-B14F-4D97-AF65-F5344CB8AC3E}">
        <p14:creationId xmlns:p14="http://schemas.microsoft.com/office/powerpoint/2010/main" val="3039114118"/>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0"/>
          <p:cNvSpPr>
            <a:spLocks noGrp="1" noChangeArrowheads="1"/>
          </p:cNvSpPr>
          <p:nvPr>
            <p:ph type="title"/>
          </p:nvPr>
        </p:nvSpPr>
        <p:spPr/>
        <p:txBody>
          <a:bodyPr>
            <a:normAutofit fontScale="90000"/>
          </a:bodyPr>
          <a:lstStyle/>
          <a:p>
            <a:r>
              <a:rPr lang="en-US" b="1" dirty="0" smtClean="0">
                <a:solidFill>
                  <a:srgbClr val="0070C0"/>
                </a:solidFill>
              </a:rPr>
              <a:t>What Happens in the First 72 Hours?</a:t>
            </a:r>
          </a:p>
        </p:txBody>
      </p:sp>
      <p:sp>
        <p:nvSpPr>
          <p:cNvPr id="154627" name="Rectangle 11"/>
          <p:cNvSpPr>
            <a:spLocks noGrp="1" noChangeArrowheads="1"/>
          </p:cNvSpPr>
          <p:nvPr>
            <p:ph type="body" idx="1"/>
          </p:nvPr>
        </p:nvSpPr>
        <p:spPr/>
        <p:txBody>
          <a:bodyPr/>
          <a:lstStyle/>
          <a:p>
            <a:r>
              <a:rPr lang="en-US" smtClean="0"/>
              <a:t>The opportunity to call for help is often unavailable to most citizens during the first 72 hours </a:t>
            </a:r>
          </a:p>
        </p:txBody>
      </p:sp>
      <p:pic>
        <p:nvPicPr>
          <p:cNvPr id="1175558" name="Picture 6" descr="Image: Disaster Preparedness Hand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124200"/>
            <a:ext cx="15287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5560" name="Picture 8" descr="Image: Car K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124200"/>
            <a:ext cx="2362200" cy="185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5561" name="Text Box 9"/>
          <p:cNvSpPr txBox="1">
            <a:spLocks noChangeArrowheads="1"/>
          </p:cNvSpPr>
          <p:nvPr/>
        </p:nvSpPr>
        <p:spPr bwMode="auto">
          <a:xfrm>
            <a:off x="3048000" y="5410200"/>
            <a:ext cx="318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http://www.3days3ways.org</a:t>
            </a:r>
          </a:p>
        </p:txBody>
      </p:sp>
    </p:spTree>
    <p:extLst>
      <p:ext uri="{BB962C8B-B14F-4D97-AF65-F5344CB8AC3E}">
        <p14:creationId xmlns:p14="http://schemas.microsoft.com/office/powerpoint/2010/main" val="105799895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175558"/>
                                        </p:tgtEl>
                                        <p:attrNameLst>
                                          <p:attrName>style.visibility</p:attrName>
                                        </p:attrNameLst>
                                      </p:cBhvr>
                                      <p:to>
                                        <p:strVal val="visible"/>
                                      </p:to>
                                    </p:set>
                                    <p:animEffect transition="in" filter="fade">
                                      <p:cBhvr>
                                        <p:cTn id="7" dur="1000"/>
                                        <p:tgtEl>
                                          <p:spTgt spid="1175558"/>
                                        </p:tgtEl>
                                      </p:cBhvr>
                                    </p:animEffect>
                                  </p:childTnLst>
                                </p:cTn>
                              </p:par>
                              <p:par>
                                <p:cTn id="8" presetID="10" presetClass="entr" presetSubtype="0" fill="hold" nodeType="withEffect">
                                  <p:stCondLst>
                                    <p:cond delay="0"/>
                                  </p:stCondLst>
                                  <p:childTnLst>
                                    <p:set>
                                      <p:cBhvr>
                                        <p:cTn id="9" dur="1" fill="hold">
                                          <p:stCondLst>
                                            <p:cond delay="0"/>
                                          </p:stCondLst>
                                        </p:cTn>
                                        <p:tgtEl>
                                          <p:spTgt spid="1175560"/>
                                        </p:tgtEl>
                                        <p:attrNameLst>
                                          <p:attrName>style.visibility</p:attrName>
                                        </p:attrNameLst>
                                      </p:cBhvr>
                                      <p:to>
                                        <p:strVal val="visible"/>
                                      </p:to>
                                    </p:set>
                                    <p:animEffect transition="in" filter="fade">
                                      <p:cBhvr>
                                        <p:cTn id="10" dur="1000"/>
                                        <p:tgtEl>
                                          <p:spTgt spid="117556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75561"/>
                                        </p:tgtEl>
                                        <p:attrNameLst>
                                          <p:attrName>style.visibility</p:attrName>
                                        </p:attrNameLst>
                                      </p:cBhvr>
                                      <p:to>
                                        <p:strVal val="visible"/>
                                      </p:to>
                                    </p:set>
                                    <p:animEffect transition="in" filter="fade">
                                      <p:cBhvr>
                                        <p:cTn id="13" dur="1000"/>
                                        <p:tgtEl>
                                          <p:spTgt spid="1175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55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6"/>
          <p:cNvSpPr>
            <a:spLocks noGrp="1" noChangeArrowheads="1"/>
          </p:cNvSpPr>
          <p:nvPr>
            <p:ph type="title"/>
          </p:nvPr>
        </p:nvSpPr>
        <p:spPr/>
        <p:txBody>
          <a:bodyPr>
            <a:normAutofit fontScale="90000"/>
          </a:bodyPr>
          <a:lstStyle/>
          <a:p>
            <a:r>
              <a:rPr lang="en-US" b="1" dirty="0" smtClean="0">
                <a:solidFill>
                  <a:srgbClr val="0070C0"/>
                </a:solidFill>
              </a:rPr>
              <a:t>What Happens in the First 72 Hours?</a:t>
            </a:r>
          </a:p>
        </p:txBody>
      </p:sp>
      <p:sp>
        <p:nvSpPr>
          <p:cNvPr id="155651" name="Rectangle 7"/>
          <p:cNvSpPr>
            <a:spLocks noGrp="1" noChangeArrowheads="1"/>
          </p:cNvSpPr>
          <p:nvPr>
            <p:ph type="body" idx="1"/>
          </p:nvPr>
        </p:nvSpPr>
        <p:spPr>
          <a:xfrm>
            <a:off x="533400" y="1447800"/>
            <a:ext cx="7848600" cy="4114800"/>
          </a:xfrm>
        </p:spPr>
        <p:txBody>
          <a:bodyPr/>
          <a:lstStyle/>
          <a:p>
            <a:pPr>
              <a:lnSpc>
                <a:spcPct val="80000"/>
              </a:lnSpc>
            </a:pPr>
            <a:r>
              <a:rPr lang="en-US" sz="2200" smtClean="0"/>
              <a:t>Distorted public perceptions develop through misinformation </a:t>
            </a:r>
          </a:p>
          <a:p>
            <a:pPr>
              <a:lnSpc>
                <a:spcPct val="80000"/>
              </a:lnSpc>
            </a:pPr>
            <a:endParaRPr lang="en-US" sz="2200" smtClean="0"/>
          </a:p>
          <a:p>
            <a:pPr>
              <a:lnSpc>
                <a:spcPct val="80000"/>
              </a:lnSpc>
            </a:pPr>
            <a:r>
              <a:rPr lang="en-US" sz="2200" smtClean="0"/>
              <a:t>Broadcast stations (those still on the air) initially disseminate rumors in the absence of factual information </a:t>
            </a:r>
          </a:p>
          <a:p>
            <a:pPr>
              <a:lnSpc>
                <a:spcPct val="80000"/>
              </a:lnSpc>
            </a:pPr>
            <a:endParaRPr lang="en-US" sz="2200" smtClean="0"/>
          </a:p>
          <a:p>
            <a:pPr>
              <a:lnSpc>
                <a:spcPct val="80000"/>
              </a:lnSpc>
            </a:pPr>
            <a:r>
              <a:rPr lang="en-US" sz="2200" smtClean="0"/>
              <a:t>People walk aimlessly seeking a route to family and friends</a:t>
            </a:r>
          </a:p>
          <a:p>
            <a:pPr>
              <a:lnSpc>
                <a:spcPct val="80000"/>
              </a:lnSpc>
            </a:pPr>
            <a:endParaRPr lang="en-US" sz="2200" smtClean="0"/>
          </a:p>
          <a:p>
            <a:pPr>
              <a:lnSpc>
                <a:spcPct val="80000"/>
              </a:lnSpc>
            </a:pPr>
            <a:r>
              <a:rPr lang="en-US" sz="2200" smtClean="0"/>
              <a:t>Many, fearful of looting, remain in hazardous buildings, or return, as do shopkeepers, to salvage valuables </a:t>
            </a:r>
          </a:p>
          <a:p>
            <a:pPr>
              <a:lnSpc>
                <a:spcPct val="80000"/>
              </a:lnSpc>
            </a:pPr>
            <a:endParaRPr lang="en-US" sz="2200" smtClean="0"/>
          </a:p>
          <a:p>
            <a:pPr>
              <a:lnSpc>
                <a:spcPct val="80000"/>
              </a:lnSpc>
            </a:pPr>
            <a:r>
              <a:rPr lang="en-US" sz="2200" smtClean="0"/>
              <a:t>As darkness falls, rumors of looting are generated some true</a:t>
            </a:r>
          </a:p>
        </p:txBody>
      </p:sp>
    </p:spTree>
    <p:extLst>
      <p:ext uri="{BB962C8B-B14F-4D97-AF65-F5344CB8AC3E}">
        <p14:creationId xmlns:p14="http://schemas.microsoft.com/office/powerpoint/2010/main" val="3272382278"/>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4"/>
          <p:cNvSpPr>
            <a:spLocks noGrp="1" noChangeArrowheads="1"/>
          </p:cNvSpPr>
          <p:nvPr>
            <p:ph type="title"/>
          </p:nvPr>
        </p:nvSpPr>
        <p:spPr/>
        <p:txBody>
          <a:bodyPr>
            <a:normAutofit fontScale="90000"/>
          </a:bodyPr>
          <a:lstStyle/>
          <a:p>
            <a:r>
              <a:rPr lang="en-US" b="1" dirty="0" smtClean="0">
                <a:solidFill>
                  <a:srgbClr val="0070C0"/>
                </a:solidFill>
              </a:rPr>
              <a:t>What Happens in the First 72 Hours?</a:t>
            </a:r>
          </a:p>
        </p:txBody>
      </p:sp>
      <p:sp>
        <p:nvSpPr>
          <p:cNvPr id="156675" name="Rectangle 5"/>
          <p:cNvSpPr>
            <a:spLocks noGrp="1" noChangeArrowheads="1"/>
          </p:cNvSpPr>
          <p:nvPr>
            <p:ph type="body" idx="1"/>
          </p:nvPr>
        </p:nvSpPr>
        <p:spPr>
          <a:xfrm>
            <a:off x="685800" y="1371600"/>
            <a:ext cx="7848600" cy="4114800"/>
          </a:xfrm>
        </p:spPr>
        <p:txBody>
          <a:bodyPr/>
          <a:lstStyle/>
          <a:p>
            <a:r>
              <a:rPr lang="en-US" sz="2200" smtClean="0"/>
              <a:t>Word circulates about shelter locations </a:t>
            </a:r>
          </a:p>
          <a:p>
            <a:endParaRPr lang="en-US" sz="2200" smtClean="0"/>
          </a:p>
          <a:p>
            <a:r>
              <a:rPr lang="en-US" sz="2200" smtClean="0"/>
              <a:t>Some displaced persons stay at homes of friends, relatives or strangers </a:t>
            </a:r>
          </a:p>
          <a:p>
            <a:pPr lvl="1"/>
            <a:r>
              <a:rPr lang="en-US" sz="2200" smtClean="0"/>
              <a:t>Others are housed at public shelters into the fourth day, still searching for family members elsewhere, and without communication </a:t>
            </a:r>
          </a:p>
          <a:p>
            <a:pPr lvl="1"/>
            <a:endParaRPr lang="en-US" sz="2200" smtClean="0"/>
          </a:p>
          <a:p>
            <a:r>
              <a:rPr lang="en-US" sz="2200" smtClean="0"/>
              <a:t>Opportunity to notify concerned distant relatives is not afforded except via Amateur Radio and the American Red Cross </a:t>
            </a:r>
          </a:p>
        </p:txBody>
      </p:sp>
    </p:spTree>
    <p:extLst>
      <p:ext uri="{BB962C8B-B14F-4D97-AF65-F5344CB8AC3E}">
        <p14:creationId xmlns:p14="http://schemas.microsoft.com/office/powerpoint/2010/main" val="520428093"/>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6"/>
          <p:cNvSpPr>
            <a:spLocks noGrp="1" noChangeArrowheads="1"/>
          </p:cNvSpPr>
          <p:nvPr>
            <p:ph type="title"/>
          </p:nvPr>
        </p:nvSpPr>
        <p:spPr/>
        <p:txBody>
          <a:bodyPr>
            <a:normAutofit fontScale="90000"/>
          </a:bodyPr>
          <a:lstStyle/>
          <a:p>
            <a:r>
              <a:rPr lang="en-US" b="1" dirty="0" smtClean="0">
                <a:solidFill>
                  <a:srgbClr val="0070C0"/>
                </a:solidFill>
              </a:rPr>
              <a:t>What Happens in the First 72 Hours?</a:t>
            </a:r>
          </a:p>
        </p:txBody>
      </p:sp>
      <p:sp>
        <p:nvSpPr>
          <p:cNvPr id="157699" name="Rectangle 7"/>
          <p:cNvSpPr>
            <a:spLocks noGrp="1" noChangeArrowheads="1"/>
          </p:cNvSpPr>
          <p:nvPr>
            <p:ph type="body" idx="1"/>
          </p:nvPr>
        </p:nvSpPr>
        <p:spPr>
          <a:xfrm>
            <a:off x="609600" y="1371600"/>
            <a:ext cx="7848600" cy="4114800"/>
          </a:xfrm>
        </p:spPr>
        <p:txBody>
          <a:bodyPr>
            <a:normAutofit/>
          </a:bodyPr>
          <a:lstStyle/>
          <a:p>
            <a:pPr>
              <a:lnSpc>
                <a:spcPct val="80000"/>
              </a:lnSpc>
            </a:pPr>
            <a:r>
              <a:rPr lang="en-US" sz="2200" dirty="0" smtClean="0"/>
              <a:t>Later, often too late, information trickles in about problem areas or cases that have been overlooked due to the lack of communication</a:t>
            </a:r>
          </a:p>
          <a:p>
            <a:pPr>
              <a:lnSpc>
                <a:spcPct val="80000"/>
              </a:lnSpc>
            </a:pPr>
            <a:endParaRPr lang="en-US" sz="2200" dirty="0" smtClean="0"/>
          </a:p>
          <a:p>
            <a:pPr>
              <a:lnSpc>
                <a:spcPct val="80000"/>
              </a:lnSpc>
            </a:pPr>
            <a:r>
              <a:rPr lang="en-US" sz="2200" dirty="0" smtClean="0"/>
              <a:t>Some potential evacuees are overlooked </a:t>
            </a:r>
          </a:p>
          <a:p>
            <a:pPr>
              <a:lnSpc>
                <a:spcPct val="80000"/>
              </a:lnSpc>
            </a:pPr>
            <a:endParaRPr lang="en-US" sz="2200" dirty="0" smtClean="0"/>
          </a:p>
          <a:p>
            <a:pPr>
              <a:lnSpc>
                <a:spcPct val="80000"/>
              </a:lnSpc>
            </a:pPr>
            <a:r>
              <a:rPr lang="en-US" sz="2200" dirty="0" smtClean="0"/>
              <a:t>Survival instincts prevail</a:t>
            </a:r>
          </a:p>
          <a:p>
            <a:pPr>
              <a:lnSpc>
                <a:spcPct val="80000"/>
              </a:lnSpc>
            </a:pPr>
            <a:endParaRPr lang="en-US" sz="2200" dirty="0" smtClean="0"/>
          </a:p>
          <a:p>
            <a:pPr>
              <a:lnSpc>
                <a:spcPct val="80000"/>
              </a:lnSpc>
            </a:pPr>
            <a:r>
              <a:rPr lang="en-US" sz="2200" dirty="0" smtClean="0"/>
              <a:t>Inter-agency communication is poor to non-existent </a:t>
            </a:r>
          </a:p>
          <a:p>
            <a:pPr>
              <a:lnSpc>
                <a:spcPct val="80000"/>
              </a:lnSpc>
            </a:pPr>
            <a:endParaRPr lang="en-US" sz="2200" dirty="0" smtClean="0"/>
          </a:p>
          <a:p>
            <a:pPr>
              <a:lnSpc>
                <a:spcPct val="80000"/>
              </a:lnSpc>
            </a:pPr>
            <a:r>
              <a:rPr lang="en-US" sz="2200" dirty="0" smtClean="0">
                <a:solidFill>
                  <a:srgbClr val="FF0000"/>
                </a:solidFill>
              </a:rPr>
              <a:t>At the end of 72 hours, the disaster area remains in virtual isolation except for helicopter service for known critical cases and official use </a:t>
            </a:r>
          </a:p>
        </p:txBody>
      </p:sp>
    </p:spTree>
    <p:extLst>
      <p:ext uri="{BB962C8B-B14F-4D97-AF65-F5344CB8AC3E}">
        <p14:creationId xmlns:p14="http://schemas.microsoft.com/office/powerpoint/2010/main" val="2769100169"/>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4"/>
          <p:cNvSpPr>
            <a:spLocks noGrp="1" noChangeArrowheads="1"/>
          </p:cNvSpPr>
          <p:nvPr>
            <p:ph type="title"/>
          </p:nvPr>
        </p:nvSpPr>
        <p:spPr/>
        <p:txBody>
          <a:bodyPr>
            <a:normAutofit fontScale="90000"/>
          </a:bodyPr>
          <a:lstStyle/>
          <a:p>
            <a:r>
              <a:rPr lang="en-US" b="1" dirty="0" smtClean="0">
                <a:solidFill>
                  <a:srgbClr val="0070C0"/>
                </a:solidFill>
              </a:rPr>
              <a:t>What Happens in the First 72 Hours?</a:t>
            </a:r>
          </a:p>
        </p:txBody>
      </p:sp>
      <p:sp>
        <p:nvSpPr>
          <p:cNvPr id="158723" name="Rectangle 5"/>
          <p:cNvSpPr>
            <a:spLocks noGrp="1" noChangeArrowheads="1"/>
          </p:cNvSpPr>
          <p:nvPr>
            <p:ph type="body" idx="1"/>
          </p:nvPr>
        </p:nvSpPr>
        <p:spPr>
          <a:xfrm>
            <a:off x="685800" y="1371600"/>
            <a:ext cx="7848600" cy="4114800"/>
          </a:xfrm>
        </p:spPr>
        <p:txBody>
          <a:bodyPr>
            <a:normAutofit fontScale="92500" lnSpcReduction="20000"/>
          </a:bodyPr>
          <a:lstStyle/>
          <a:p>
            <a:r>
              <a:rPr lang="en-US" dirty="0" smtClean="0"/>
              <a:t>Amateur Radio operators from neighboring counties and states offer to help but are often </a:t>
            </a:r>
            <a:r>
              <a:rPr lang="en-US" dirty="0" smtClean="0">
                <a:solidFill>
                  <a:srgbClr val="FF0000"/>
                </a:solidFill>
              </a:rPr>
              <a:t>unable to cross the roadblocks established </a:t>
            </a:r>
            <a:r>
              <a:rPr lang="en-US" dirty="0" smtClean="0"/>
              <a:t>to limit access by sightseers and potential looters</a:t>
            </a:r>
          </a:p>
          <a:p>
            <a:endParaRPr lang="en-US" dirty="0" smtClean="0"/>
          </a:p>
          <a:p>
            <a:r>
              <a:rPr lang="en-US" dirty="0" smtClean="0"/>
              <a:t>Disorganized local volunteers often lack essential skills and orientation </a:t>
            </a:r>
          </a:p>
          <a:p>
            <a:endParaRPr lang="en-US" dirty="0" smtClean="0"/>
          </a:p>
          <a:p>
            <a:r>
              <a:rPr lang="en-US" dirty="0" smtClean="0"/>
              <a:t>Costly mistakes are made and systems bog down </a:t>
            </a:r>
          </a:p>
        </p:txBody>
      </p:sp>
    </p:spTree>
    <p:extLst>
      <p:ext uri="{BB962C8B-B14F-4D97-AF65-F5344CB8AC3E}">
        <p14:creationId xmlns:p14="http://schemas.microsoft.com/office/powerpoint/2010/main" val="2091682244"/>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6"/>
          <p:cNvSpPr>
            <a:spLocks noGrp="1" noChangeArrowheads="1"/>
          </p:cNvSpPr>
          <p:nvPr>
            <p:ph type="title"/>
          </p:nvPr>
        </p:nvSpPr>
        <p:spPr/>
        <p:txBody>
          <a:bodyPr>
            <a:normAutofit fontScale="90000"/>
          </a:bodyPr>
          <a:lstStyle/>
          <a:p>
            <a:r>
              <a:rPr lang="en-US" b="1" dirty="0" smtClean="0">
                <a:solidFill>
                  <a:srgbClr val="0070C0"/>
                </a:solidFill>
              </a:rPr>
              <a:t>What Happens in the First 72 Hours?</a:t>
            </a:r>
          </a:p>
        </p:txBody>
      </p:sp>
      <p:sp>
        <p:nvSpPr>
          <p:cNvPr id="159747" name="Rectangle 7"/>
          <p:cNvSpPr>
            <a:spLocks noGrp="1" noChangeArrowheads="1"/>
          </p:cNvSpPr>
          <p:nvPr>
            <p:ph type="body" idx="1"/>
          </p:nvPr>
        </p:nvSpPr>
        <p:spPr>
          <a:xfrm>
            <a:off x="609600" y="1371600"/>
            <a:ext cx="7848600" cy="4114800"/>
          </a:xfrm>
        </p:spPr>
        <p:txBody>
          <a:bodyPr/>
          <a:lstStyle/>
          <a:p>
            <a:pPr>
              <a:lnSpc>
                <a:spcPct val="80000"/>
              </a:lnSpc>
            </a:pPr>
            <a:r>
              <a:rPr lang="en-US" sz="2200" dirty="0" smtClean="0"/>
              <a:t>The dead pose a serious health problem.</a:t>
            </a:r>
          </a:p>
          <a:p>
            <a:pPr>
              <a:lnSpc>
                <a:spcPct val="80000"/>
              </a:lnSpc>
            </a:pPr>
            <a:endParaRPr lang="en-US" sz="2200" dirty="0" smtClean="0"/>
          </a:p>
          <a:p>
            <a:pPr>
              <a:lnSpc>
                <a:spcPct val="80000"/>
              </a:lnSpc>
            </a:pPr>
            <a:r>
              <a:rPr lang="en-US" sz="2200" dirty="0" smtClean="0"/>
              <a:t>Stress rises among the citizenry. </a:t>
            </a:r>
          </a:p>
          <a:p>
            <a:pPr>
              <a:lnSpc>
                <a:spcPct val="80000"/>
              </a:lnSpc>
            </a:pPr>
            <a:endParaRPr lang="en-US" sz="2200" dirty="0" smtClean="0"/>
          </a:p>
          <a:p>
            <a:pPr>
              <a:lnSpc>
                <a:spcPct val="80000"/>
              </a:lnSpc>
            </a:pPr>
            <a:r>
              <a:rPr lang="en-US" sz="2200" dirty="0" smtClean="0"/>
              <a:t>Little overall assessment emerges in the first 72 hours about available emergency resources and relief supplies.</a:t>
            </a:r>
          </a:p>
          <a:p>
            <a:pPr>
              <a:lnSpc>
                <a:spcPct val="80000"/>
              </a:lnSpc>
            </a:pPr>
            <a:endParaRPr lang="en-US" sz="2200" dirty="0" smtClean="0"/>
          </a:p>
          <a:p>
            <a:pPr>
              <a:lnSpc>
                <a:spcPct val="80000"/>
              </a:lnSpc>
            </a:pPr>
            <a:r>
              <a:rPr lang="en-US" sz="2200" dirty="0" smtClean="0"/>
              <a:t>Shortages are apparent and growing</a:t>
            </a:r>
          </a:p>
          <a:p>
            <a:pPr>
              <a:lnSpc>
                <a:spcPct val="80000"/>
              </a:lnSpc>
            </a:pPr>
            <a:endParaRPr lang="en-US" sz="2200" dirty="0" smtClean="0"/>
          </a:p>
          <a:p>
            <a:pPr>
              <a:lnSpc>
                <a:spcPct val="80000"/>
              </a:lnSpc>
            </a:pPr>
            <a:r>
              <a:rPr lang="en-US" sz="2200" dirty="0" smtClean="0"/>
              <a:t>Travel continues to be difficult and slow </a:t>
            </a:r>
          </a:p>
          <a:p>
            <a:pPr>
              <a:lnSpc>
                <a:spcPct val="80000"/>
              </a:lnSpc>
            </a:pPr>
            <a:endParaRPr lang="en-US" sz="2200" dirty="0" smtClean="0"/>
          </a:p>
          <a:p>
            <a:pPr>
              <a:lnSpc>
                <a:spcPct val="80000"/>
              </a:lnSpc>
            </a:pPr>
            <a:r>
              <a:rPr lang="en-US" sz="2200" dirty="0" smtClean="0"/>
              <a:t>Relief supplies trickle in to uncertain storage locations </a:t>
            </a:r>
          </a:p>
        </p:txBody>
      </p:sp>
    </p:spTree>
    <p:extLst>
      <p:ext uri="{BB962C8B-B14F-4D97-AF65-F5344CB8AC3E}">
        <p14:creationId xmlns:p14="http://schemas.microsoft.com/office/powerpoint/2010/main" val="2448686324"/>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6"/>
          <p:cNvSpPr>
            <a:spLocks noGrp="1" noChangeArrowheads="1"/>
          </p:cNvSpPr>
          <p:nvPr>
            <p:ph type="title"/>
          </p:nvPr>
        </p:nvSpPr>
        <p:spPr/>
        <p:txBody>
          <a:bodyPr>
            <a:normAutofit fontScale="90000"/>
          </a:bodyPr>
          <a:lstStyle/>
          <a:p>
            <a:r>
              <a:rPr lang="en-US" b="1" dirty="0" smtClean="0">
                <a:solidFill>
                  <a:srgbClr val="0070C0"/>
                </a:solidFill>
              </a:rPr>
              <a:t>What Happens in the First 72 Hours?</a:t>
            </a:r>
          </a:p>
        </p:txBody>
      </p:sp>
      <p:sp>
        <p:nvSpPr>
          <p:cNvPr id="160771" name="Rectangle 7"/>
          <p:cNvSpPr>
            <a:spLocks noGrp="1" noChangeArrowheads="1"/>
          </p:cNvSpPr>
          <p:nvPr>
            <p:ph type="body" idx="1"/>
          </p:nvPr>
        </p:nvSpPr>
        <p:spPr/>
        <p:txBody>
          <a:bodyPr/>
          <a:lstStyle/>
          <a:p>
            <a:pPr>
              <a:lnSpc>
                <a:spcPct val="90000"/>
              </a:lnSpc>
            </a:pPr>
            <a:r>
              <a:rPr lang="en-US" sz="2200" dirty="0" smtClean="0"/>
              <a:t>Food and water shortages have become critical</a:t>
            </a:r>
          </a:p>
          <a:p>
            <a:pPr>
              <a:lnSpc>
                <a:spcPct val="90000"/>
              </a:lnSpc>
            </a:pPr>
            <a:endParaRPr lang="en-US" sz="2200" dirty="0" smtClean="0"/>
          </a:p>
          <a:p>
            <a:pPr>
              <a:lnSpc>
                <a:spcPct val="90000"/>
              </a:lnSpc>
            </a:pPr>
            <a:r>
              <a:rPr lang="en-US" sz="2200" dirty="0" smtClean="0"/>
              <a:t>Normal water sources may have been cut off or contaminated</a:t>
            </a:r>
          </a:p>
          <a:p>
            <a:pPr>
              <a:lnSpc>
                <a:spcPct val="90000"/>
              </a:lnSpc>
            </a:pPr>
            <a:endParaRPr lang="en-US" sz="2200" dirty="0" smtClean="0"/>
          </a:p>
          <a:p>
            <a:pPr>
              <a:lnSpc>
                <a:spcPct val="90000"/>
              </a:lnSpc>
            </a:pPr>
            <a:r>
              <a:rPr lang="en-US" sz="2200" dirty="0" smtClean="0"/>
              <a:t>Relief efforts are mounted when someone takes charge, makes a decision, and directs the efforts of others. </a:t>
            </a:r>
          </a:p>
          <a:p>
            <a:pPr>
              <a:lnSpc>
                <a:spcPct val="90000"/>
              </a:lnSpc>
            </a:pPr>
            <a:endParaRPr lang="en-US" sz="2200" dirty="0" smtClean="0"/>
          </a:p>
          <a:p>
            <a:pPr>
              <a:lnSpc>
                <a:spcPct val="90000"/>
              </a:lnSpc>
            </a:pPr>
            <a:r>
              <a:rPr lang="en-US" sz="2200" dirty="0" smtClean="0"/>
              <a:t>The command and control process of directing requires communication - the ingredient in short supply in all disasters </a:t>
            </a:r>
          </a:p>
        </p:txBody>
      </p:sp>
    </p:spTree>
    <p:extLst>
      <p:ext uri="{BB962C8B-B14F-4D97-AF65-F5344CB8AC3E}">
        <p14:creationId xmlns:p14="http://schemas.microsoft.com/office/powerpoint/2010/main" val="3571926218"/>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5"/>
          <p:cNvSpPr>
            <a:spLocks noGrp="1" noChangeArrowheads="1"/>
          </p:cNvSpPr>
          <p:nvPr>
            <p:ph type="title"/>
          </p:nvPr>
        </p:nvSpPr>
        <p:spPr/>
        <p:txBody>
          <a:bodyPr>
            <a:normAutofit fontScale="90000"/>
          </a:bodyPr>
          <a:lstStyle/>
          <a:p>
            <a:r>
              <a:rPr lang="en-US" b="1" dirty="0" smtClean="0">
                <a:solidFill>
                  <a:srgbClr val="0070C0"/>
                </a:solidFill>
              </a:rPr>
              <a:t>What Happens in the First 72 Hours?</a:t>
            </a:r>
          </a:p>
        </p:txBody>
      </p:sp>
      <p:sp>
        <p:nvSpPr>
          <p:cNvPr id="161795" name="Rectangle 6"/>
          <p:cNvSpPr>
            <a:spLocks noGrp="1" noChangeArrowheads="1"/>
          </p:cNvSpPr>
          <p:nvPr>
            <p:ph type="body" idx="1"/>
          </p:nvPr>
        </p:nvSpPr>
        <p:spPr/>
        <p:txBody>
          <a:bodyPr/>
          <a:lstStyle/>
          <a:p>
            <a:r>
              <a:rPr lang="en-US" dirty="0" smtClean="0"/>
              <a:t>At the critiques following a disaster, as always, the cry is heard: "</a:t>
            </a:r>
            <a:r>
              <a:rPr lang="en-US" b="1" i="1" dirty="0" smtClean="0"/>
              <a:t>Next time we must be better prepared!</a:t>
            </a:r>
            <a:r>
              <a:rPr lang="en-US" dirty="0" smtClean="0"/>
              <a:t>" </a:t>
            </a:r>
          </a:p>
        </p:txBody>
      </p:sp>
      <p:sp>
        <p:nvSpPr>
          <p:cNvPr id="1182724" name="Text Box 4"/>
          <p:cNvSpPr txBox="1">
            <a:spLocks noChangeArrowheads="1"/>
          </p:cNvSpPr>
          <p:nvPr/>
        </p:nvSpPr>
        <p:spPr bwMode="auto">
          <a:xfrm>
            <a:off x="1447800" y="4145607"/>
            <a:ext cx="64826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sz="2400" dirty="0" smtClean="0">
                <a:solidFill>
                  <a:srgbClr val="FF3300"/>
                </a:solidFill>
              </a:rPr>
              <a:t>A committee is formed and it all starts over</a:t>
            </a:r>
            <a:endParaRPr lang="en-US" sz="2400" dirty="0">
              <a:solidFill>
                <a:srgbClr val="FF3300"/>
              </a:solidFill>
            </a:endParaRPr>
          </a:p>
        </p:txBody>
      </p:sp>
    </p:spTree>
    <p:extLst>
      <p:ext uri="{BB962C8B-B14F-4D97-AF65-F5344CB8AC3E}">
        <p14:creationId xmlns:p14="http://schemas.microsoft.com/office/powerpoint/2010/main" val="410135619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2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27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Summary</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Any questions before the quiz?</a:t>
            </a:r>
            <a:endParaRPr lang="en-US" dirty="0"/>
          </a:p>
        </p:txBody>
      </p:sp>
    </p:spTree>
    <p:extLst>
      <p:ext uri="{BB962C8B-B14F-4D97-AF65-F5344CB8AC3E}">
        <p14:creationId xmlns:p14="http://schemas.microsoft.com/office/powerpoint/2010/main" val="384492658"/>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Reminder</a:t>
            </a:r>
            <a:endParaRPr lang="en-US" b="1" dirty="0">
              <a:solidFill>
                <a:srgbClr val="0070C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Complete two DHS/FEMA Courses</a:t>
            </a:r>
          </a:p>
          <a:p>
            <a:pPr lvl="2"/>
            <a:r>
              <a:rPr lang="en-US" b="1" dirty="0" smtClean="0"/>
              <a:t>IS-100.b Introduction to ICS</a:t>
            </a:r>
          </a:p>
          <a:p>
            <a:pPr lvl="2"/>
            <a:r>
              <a:rPr lang="en-US" b="1" dirty="0" smtClean="0"/>
              <a:t>IS-700 National Incident Management System</a:t>
            </a:r>
          </a:p>
          <a:p>
            <a:pPr marL="1371600" lvl="3" indent="0">
              <a:buNone/>
            </a:pPr>
            <a:r>
              <a:rPr lang="en-US" dirty="0" smtClean="0">
                <a:hlinkClick r:id="rId6"/>
              </a:rPr>
              <a:t>Http</a:t>
            </a:r>
            <a:r>
              <a:rPr lang="en-US" dirty="0">
                <a:hlinkClick r:id="rId6"/>
              </a:rPr>
              <a:t>://training.fema.gov/IS/NIMS.asp</a:t>
            </a:r>
            <a:endParaRPr lang="en-US" dirty="0"/>
          </a:p>
          <a:p>
            <a:pPr lvl="2"/>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WordArt 2"/>
          <p:cNvSpPr>
            <a:spLocks noChangeArrowheads="1" noChangeShapeType="1" noTextEdit="1"/>
          </p:cNvSpPr>
          <p:nvPr/>
        </p:nvSpPr>
        <p:spPr bwMode="auto">
          <a:xfrm>
            <a:off x="762000" y="1600200"/>
            <a:ext cx="8001000" cy="1905000"/>
          </a:xfrm>
          <a:prstGeom prst="rect">
            <a:avLst/>
          </a:prstGeom>
        </p:spPr>
        <p:txBody>
          <a:bodyPr wrap="none" fromWordArt="1">
            <a:prstTxWarp prst="textDoubleWave1">
              <a:avLst>
                <a:gd name="adj1" fmla="val 6500"/>
                <a:gd name="adj2" fmla="val 0"/>
              </a:avLst>
            </a:prstTxWarp>
          </a:bodyPr>
          <a:lstStyle/>
          <a:p>
            <a:pPr algn="ctr"/>
            <a:r>
              <a:rPr lang="pt-BR" sz="857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a:rPr>
              <a:t>Time  for  a Quiz</a:t>
            </a:r>
            <a:endParaRPr lang="en-US" sz="857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3" name="TextBox 2"/>
          <p:cNvSpPr txBox="1"/>
          <p:nvPr/>
        </p:nvSpPr>
        <p:spPr>
          <a:xfrm>
            <a:off x="1447800" y="4419600"/>
            <a:ext cx="6248400" cy="1323439"/>
          </a:xfrm>
          <a:prstGeom prst="rect">
            <a:avLst/>
          </a:prstGeom>
          <a:noFill/>
        </p:spPr>
        <p:txBody>
          <a:bodyPr wrap="square" rtlCol="0">
            <a:spAutoFit/>
          </a:bodyPr>
          <a:lstStyle/>
          <a:p>
            <a:pPr algn="ctr"/>
            <a:r>
              <a:rPr lang="en-US" sz="4000" dirty="0" smtClean="0"/>
              <a:t>Take 30 Seconds adjust your workspace</a:t>
            </a:r>
            <a:endParaRPr lang="en-US" sz="4000" dirty="0"/>
          </a:p>
        </p:txBody>
      </p:sp>
    </p:spTree>
    <p:extLst>
      <p:ext uri="{BB962C8B-B14F-4D97-AF65-F5344CB8AC3E}">
        <p14:creationId xmlns:p14="http://schemas.microsoft.com/office/powerpoint/2010/main" val="1238251898"/>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2704604245"/>
      </p:ext>
    </p:extLst>
  </p:cSld>
  <p:clrMapOvr>
    <a:masterClrMapping/>
  </p:clrMapOvr>
  <p:transition advClick="0" advTm="10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954925416"/>
      </p:ext>
    </p:extLst>
  </p:cSld>
  <p:clrMapOvr>
    <a:masterClrMapping/>
  </p:clrMapOvr>
  <p:transition advClick="0" advTm="10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752322511"/>
      </p:ext>
    </p:extLst>
  </p:cSld>
  <p:clrMapOvr>
    <a:masterClrMapping/>
  </p:clrMapOvr>
  <p:transition advClick="0" advTm="1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75125679"/>
      </p:ext>
    </p:extLst>
  </p:cSld>
  <p:clrMapOvr>
    <a:masterClrMapping/>
  </p:clrMapOvr>
  <p:transition advClick="0" advTm="1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55007545"/>
      </p:ext>
    </p:extLst>
  </p:cSld>
  <p:clrMapOvr>
    <a:masterClrMapping/>
  </p:clrMapOvr>
  <p:transition advClick="0" advTm="1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489717207"/>
      </p:ext>
    </p:extLst>
  </p:cSld>
  <p:clrMapOvr>
    <a:masterClrMapping/>
  </p:clrMapOvr>
  <p:transition advClick="0" advTm="1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869841606"/>
      </p:ext>
    </p:extLst>
  </p:cSld>
  <p:clrMapOvr>
    <a:masterClrMapping/>
  </p:clrMapOvr>
  <p:transition advClick="0" advTm="1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747984097"/>
      </p:ext>
    </p:extLst>
  </p:cSld>
  <p:clrMapOvr>
    <a:masterClrMapping/>
  </p:clrMapOvr>
  <p:transition advClick="0" advTm="1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515619553"/>
      </p:ext>
    </p:extLst>
  </p:cSld>
  <p:clrMapOvr>
    <a:masterClrMapping/>
  </p:clrMapOvr>
  <p:transition advClick="0" advTm="1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Session Five Topic</a:t>
            </a:r>
            <a:endParaRPr lang="en-US" sz="2000"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dirty="0" smtClean="0">
                <a:solidFill>
                  <a:schemeClr val="bg1">
                    <a:lumMod val="85000"/>
                  </a:schemeClr>
                </a:solidFill>
              </a:rPr>
              <a:t>Session 1 – Topics 1,</a:t>
            </a:r>
            <a:r>
              <a:rPr lang="en-US" dirty="0" smtClean="0"/>
              <a:t> </a:t>
            </a:r>
            <a:r>
              <a:rPr lang="en-US" dirty="0" smtClean="0">
                <a:solidFill>
                  <a:schemeClr val="bg1">
                    <a:lumMod val="85000"/>
                  </a:schemeClr>
                </a:solidFill>
              </a:rPr>
              <a:t>2,</a:t>
            </a:r>
            <a:r>
              <a:rPr lang="en-US" dirty="0" smtClean="0"/>
              <a:t> </a:t>
            </a:r>
            <a:r>
              <a:rPr lang="en-US" dirty="0" smtClean="0">
                <a:solidFill>
                  <a:schemeClr val="bg1">
                    <a:lumMod val="85000"/>
                  </a:schemeClr>
                </a:solidFill>
              </a:rPr>
              <a:t>3,</a:t>
            </a:r>
            <a:r>
              <a:rPr lang="en-US" dirty="0" smtClean="0"/>
              <a:t> </a:t>
            </a:r>
            <a:r>
              <a:rPr lang="en-US" dirty="0" smtClean="0">
                <a:solidFill>
                  <a:schemeClr val="bg1">
                    <a:lumMod val="85000"/>
                  </a:schemeClr>
                </a:solidFill>
              </a:rPr>
              <a:t>4,</a:t>
            </a:r>
            <a:r>
              <a:rPr lang="en-US" dirty="0" smtClean="0"/>
              <a:t> </a:t>
            </a:r>
            <a:r>
              <a:rPr lang="en-US" dirty="0" smtClean="0">
                <a:solidFill>
                  <a:schemeClr val="bg1">
                    <a:lumMod val="85000"/>
                  </a:schemeClr>
                </a:solidFill>
              </a:rPr>
              <a:t>5a,</a:t>
            </a:r>
            <a:r>
              <a:rPr lang="en-US" dirty="0" smtClean="0">
                <a:solidFill>
                  <a:srgbClr val="FF0000"/>
                </a:solidFill>
              </a:rPr>
              <a:t> </a:t>
            </a:r>
            <a:r>
              <a:rPr lang="en-US" dirty="0" smtClean="0">
                <a:solidFill>
                  <a:schemeClr val="bg1">
                    <a:lumMod val="85000"/>
                  </a:schemeClr>
                </a:solidFill>
              </a:rPr>
              <a:t>5b</a:t>
            </a:r>
          </a:p>
          <a:p>
            <a:pPr marL="0" indent="0">
              <a:buNone/>
            </a:pPr>
            <a:r>
              <a:rPr lang="en-US" dirty="0" smtClean="0">
                <a:solidFill>
                  <a:schemeClr val="bg1">
                    <a:lumMod val="85000"/>
                  </a:schemeClr>
                </a:solidFill>
              </a:rPr>
              <a:t>Session 2 – Topics 6, 7a, 7b, 7c, 7d, 8, 9, 10</a:t>
            </a:r>
          </a:p>
          <a:p>
            <a:pPr marL="0" indent="0">
              <a:buNone/>
            </a:pPr>
            <a:r>
              <a:rPr lang="en-US" dirty="0" smtClean="0">
                <a:solidFill>
                  <a:schemeClr val="bg1">
                    <a:lumMod val="85000"/>
                  </a:schemeClr>
                </a:solidFill>
              </a:rPr>
              <a:t>Session 3 – Topics 11,</a:t>
            </a:r>
            <a:r>
              <a:rPr lang="en-US" dirty="0" smtClean="0"/>
              <a:t> </a:t>
            </a:r>
            <a:r>
              <a:rPr lang="en-US" dirty="0" smtClean="0">
                <a:solidFill>
                  <a:schemeClr val="bg1">
                    <a:lumMod val="85000"/>
                  </a:schemeClr>
                </a:solidFill>
              </a:rPr>
              <a:t>12, 13,</a:t>
            </a:r>
            <a:r>
              <a:rPr lang="en-US" dirty="0" smtClean="0"/>
              <a:t> </a:t>
            </a:r>
            <a:r>
              <a:rPr lang="en-US" dirty="0" smtClean="0">
                <a:solidFill>
                  <a:schemeClr val="bg1">
                    <a:lumMod val="85000"/>
                  </a:schemeClr>
                </a:solidFill>
              </a:rPr>
              <a:t>14, 15</a:t>
            </a:r>
          </a:p>
          <a:p>
            <a:pPr marL="0" indent="0">
              <a:buNone/>
            </a:pPr>
            <a:r>
              <a:rPr lang="en-US" dirty="0" smtClean="0">
                <a:solidFill>
                  <a:schemeClr val="bg1">
                    <a:lumMod val="85000"/>
                  </a:schemeClr>
                </a:solidFill>
              </a:rPr>
              <a:t>Session 4 – Topics 16, 17, 18, 19, 20</a:t>
            </a:r>
          </a:p>
          <a:p>
            <a:pPr marL="0" indent="0">
              <a:buNone/>
            </a:pPr>
            <a:r>
              <a:rPr lang="en-US" dirty="0" smtClean="0"/>
              <a:t>Session 5 – Topics </a:t>
            </a:r>
            <a:r>
              <a:rPr lang="en-US" dirty="0" smtClean="0">
                <a:solidFill>
                  <a:schemeClr val="bg1">
                    <a:lumMod val="85000"/>
                  </a:schemeClr>
                </a:solidFill>
              </a:rPr>
              <a:t>21, 22,</a:t>
            </a:r>
            <a:r>
              <a:rPr lang="en-US" dirty="0" smtClean="0"/>
              <a:t> </a:t>
            </a:r>
            <a:r>
              <a:rPr lang="en-US" dirty="0" smtClean="0">
                <a:solidFill>
                  <a:schemeClr val="bg1">
                    <a:lumMod val="85000"/>
                  </a:schemeClr>
                </a:solidFill>
              </a:rPr>
              <a:t>23,</a:t>
            </a:r>
            <a:r>
              <a:rPr lang="en-US" dirty="0" smtClean="0"/>
              <a:t> </a:t>
            </a:r>
            <a:r>
              <a:rPr lang="en-US" dirty="0" smtClean="0">
                <a:solidFill>
                  <a:schemeClr val="bg1">
                    <a:lumMod val="85000"/>
                  </a:schemeClr>
                </a:solidFill>
              </a:rPr>
              <a:t>24,</a:t>
            </a:r>
            <a:r>
              <a:rPr lang="en-US" dirty="0" smtClean="0"/>
              <a:t> </a:t>
            </a:r>
            <a:r>
              <a:rPr lang="en-US" dirty="0" smtClean="0">
                <a:solidFill>
                  <a:srgbClr val="FF0000"/>
                </a:solidFill>
              </a:rPr>
              <a:t>25</a:t>
            </a:r>
            <a:r>
              <a:rPr lang="en-US" dirty="0" smtClean="0"/>
              <a:t>, 26, 27</a:t>
            </a:r>
          </a:p>
          <a:p>
            <a:pPr marL="0" indent="0">
              <a:buNone/>
            </a:pPr>
            <a:r>
              <a:rPr lang="en-US" dirty="0" smtClean="0">
                <a:solidFill>
                  <a:schemeClr val="bg1">
                    <a:lumMod val="75000"/>
                  </a:schemeClr>
                </a:solidFill>
              </a:rPr>
              <a:t>Session 6 – Topics 28, 29, Summary, Final Exam</a:t>
            </a:r>
          </a:p>
        </p:txBody>
      </p:sp>
    </p:spTree>
    <p:custDataLst>
      <p:tags r:id="rId1"/>
    </p:custDataLst>
    <p:extLst>
      <p:ext uri="{BB962C8B-B14F-4D97-AF65-F5344CB8AC3E}">
        <p14:creationId xmlns:p14="http://schemas.microsoft.com/office/powerpoint/2010/main" val="2572558755"/>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377289015"/>
      </p:ext>
    </p:extLst>
  </p:cSld>
  <p:clrMapOvr>
    <a:masterClrMapping/>
  </p:clrMapOvr>
  <p:transition advClick="0" advTm="1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24815181"/>
      </p:ext>
    </p:extLst>
  </p:cSld>
  <p:clrMapOvr>
    <a:masterClrMapping/>
  </p:clrMapOvr>
  <p:transition advClick="0" advTm="1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32104398"/>
      </p:ext>
    </p:extLst>
  </p:cSld>
  <p:clrMapOvr>
    <a:masterClrMapping/>
  </p:clrMapOvr>
  <p:transition advClick="0" advTm="1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762000" y="9144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2305939035"/>
      </p:ext>
    </p:extLst>
  </p:cSld>
  <p:clrMapOvr>
    <a:masterClrMapping/>
  </p:clrMapOvr>
  <p:transition>
    <p:sndAc>
      <p:stSnd>
        <p:snd r:embed="rId2" name="time.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dirty="0" smtClean="0"/>
              <a:t>Topic 25 Question</a:t>
            </a:r>
          </a:p>
        </p:txBody>
      </p:sp>
      <p:sp>
        <p:nvSpPr>
          <p:cNvPr id="1184771" name="Rectangle 3"/>
          <p:cNvSpPr>
            <a:spLocks noGrp="1" noChangeArrowheads="1"/>
          </p:cNvSpPr>
          <p:nvPr>
            <p:ph type="body" idx="1"/>
          </p:nvPr>
        </p:nvSpPr>
        <p:spPr/>
        <p:txBody>
          <a:bodyPr>
            <a:normAutofit lnSpcReduction="10000"/>
          </a:bodyPr>
          <a:lstStyle/>
          <a:p>
            <a:pPr marL="495300" indent="-495300">
              <a:buFont typeface="Wingdings" pitchFamily="2" charset="2"/>
              <a:buAutoNum type="arabicPeriod"/>
            </a:pPr>
            <a:r>
              <a:rPr lang="en-US" b="1" dirty="0" smtClean="0"/>
              <a:t>What is the first thing that happens after a disaster has occurred?</a:t>
            </a:r>
          </a:p>
          <a:p>
            <a:pPr marL="952500" lvl="1" indent="-495300">
              <a:buFont typeface="Wingdings" pitchFamily="2" charset="2"/>
              <a:buAutoNum type="alphaUcPeriod"/>
            </a:pPr>
            <a:r>
              <a:rPr lang="en-US" sz="2200" dirty="0" smtClean="0"/>
              <a:t>The Federal Emergency Management Agency arrives on the scene</a:t>
            </a:r>
          </a:p>
          <a:p>
            <a:pPr marL="952500" lvl="1" indent="-495300">
              <a:buFont typeface="Wingdings" pitchFamily="2" charset="2"/>
              <a:buAutoNum type="alphaUcPeriod"/>
            </a:pPr>
            <a:r>
              <a:rPr lang="en-US" sz="2200" dirty="0" smtClean="0"/>
              <a:t>The Red Cross and Salvation Army arrive with food and bedding for victims</a:t>
            </a:r>
          </a:p>
          <a:p>
            <a:pPr marL="952500" lvl="1" indent="-495300">
              <a:buFont typeface="Wingdings" pitchFamily="2" charset="2"/>
              <a:buAutoNum type="alphaUcPeriod"/>
            </a:pPr>
            <a:r>
              <a:rPr lang="en-US" sz="2200" dirty="0" smtClean="0"/>
              <a:t>Massive increase in the volume of traffic on public-safety radio channels</a:t>
            </a:r>
          </a:p>
          <a:p>
            <a:pPr marL="952500" lvl="1" indent="-495300">
              <a:buFont typeface="Wingdings" pitchFamily="2" charset="2"/>
              <a:buAutoNum type="alphaUcPeriod"/>
            </a:pPr>
            <a:r>
              <a:rPr lang="en-US" sz="2200" dirty="0" smtClean="0"/>
              <a:t>The press provides up to date and accurate information to the public</a:t>
            </a:r>
            <a:br>
              <a:rPr lang="en-US" sz="2200" dirty="0" smtClean="0"/>
            </a:br>
            <a:endParaRPr lang="en-US" sz="2200" dirty="0" smtClean="0"/>
          </a:p>
        </p:txBody>
      </p:sp>
    </p:spTree>
    <p:extLst>
      <p:ext uri="{BB962C8B-B14F-4D97-AF65-F5344CB8AC3E}">
        <p14:creationId xmlns:p14="http://schemas.microsoft.com/office/powerpoint/2010/main" val="166410994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184771">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184771">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dirty="0" smtClean="0"/>
              <a:t>Topic 25 Question</a:t>
            </a:r>
          </a:p>
        </p:txBody>
      </p:sp>
      <p:sp>
        <p:nvSpPr>
          <p:cNvPr id="1185795" name="Rectangle 3"/>
          <p:cNvSpPr>
            <a:spLocks noGrp="1" noChangeArrowheads="1"/>
          </p:cNvSpPr>
          <p:nvPr>
            <p:ph type="body" idx="1"/>
          </p:nvPr>
        </p:nvSpPr>
        <p:spPr/>
        <p:txBody>
          <a:bodyPr/>
          <a:lstStyle/>
          <a:p>
            <a:pPr marL="495300" indent="-495300">
              <a:lnSpc>
                <a:spcPct val="90000"/>
              </a:lnSpc>
              <a:buFont typeface="Wingdings" pitchFamily="2" charset="2"/>
              <a:buAutoNum type="arabicPeriod" startAt="2"/>
            </a:pPr>
            <a:r>
              <a:rPr lang="en-US" b="1" dirty="0" smtClean="0"/>
              <a:t>Which of the following statements is NOT true of interagency communication?</a:t>
            </a:r>
          </a:p>
          <a:p>
            <a:pPr marL="952500" lvl="1" indent="-495300">
              <a:lnSpc>
                <a:spcPct val="90000"/>
              </a:lnSpc>
              <a:buFont typeface="Wingdings" pitchFamily="2" charset="2"/>
              <a:buAutoNum type="alphaUcPeriod"/>
            </a:pPr>
            <a:r>
              <a:rPr lang="en-US" dirty="0" smtClean="0"/>
              <a:t>Many agencies use incompatible radio systems</a:t>
            </a:r>
          </a:p>
          <a:p>
            <a:pPr marL="952500" lvl="1" indent="-495300">
              <a:lnSpc>
                <a:spcPct val="90000"/>
              </a:lnSpc>
              <a:buFont typeface="Wingdings" pitchFamily="2" charset="2"/>
              <a:buAutoNum type="alphaUcPeriod"/>
            </a:pPr>
            <a:r>
              <a:rPr lang="en-US" dirty="0" smtClean="0"/>
              <a:t>Many agencies are reluctant to use each other's radio system</a:t>
            </a:r>
          </a:p>
          <a:p>
            <a:pPr marL="952500" lvl="1" indent="-495300">
              <a:lnSpc>
                <a:spcPct val="90000"/>
              </a:lnSpc>
              <a:buFont typeface="Wingdings" pitchFamily="2" charset="2"/>
              <a:buAutoNum type="alphaUcPeriod"/>
            </a:pPr>
            <a:r>
              <a:rPr lang="en-US" dirty="0" smtClean="0"/>
              <a:t>Agencies all use the same radio systems and frequencies</a:t>
            </a:r>
          </a:p>
          <a:p>
            <a:pPr marL="952500" lvl="1" indent="-495300">
              <a:lnSpc>
                <a:spcPct val="90000"/>
              </a:lnSpc>
              <a:buFont typeface="Wingdings" pitchFamily="2" charset="2"/>
              <a:buAutoNum type="alphaUcPeriod"/>
            </a:pPr>
            <a:r>
              <a:rPr lang="en-US" dirty="0" smtClean="0"/>
              <a:t>Amateur Radio can be used to link agencies</a:t>
            </a:r>
            <a:br>
              <a:rPr lang="en-US" dirty="0" smtClean="0"/>
            </a:br>
            <a:endParaRPr lang="en-US" dirty="0" smtClean="0"/>
          </a:p>
        </p:txBody>
      </p:sp>
    </p:spTree>
    <p:extLst>
      <p:ext uri="{BB962C8B-B14F-4D97-AF65-F5344CB8AC3E}">
        <p14:creationId xmlns:p14="http://schemas.microsoft.com/office/powerpoint/2010/main" val="352737658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185795">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185795">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dirty="0" smtClean="0"/>
              <a:t>Topic 25 Question</a:t>
            </a:r>
          </a:p>
        </p:txBody>
      </p:sp>
      <p:sp>
        <p:nvSpPr>
          <p:cNvPr id="1186819" name="Rectangle 3"/>
          <p:cNvSpPr>
            <a:spLocks noGrp="1" noChangeArrowheads="1"/>
          </p:cNvSpPr>
          <p:nvPr>
            <p:ph type="body" idx="1"/>
          </p:nvPr>
        </p:nvSpPr>
        <p:spPr/>
        <p:txBody>
          <a:bodyPr>
            <a:normAutofit/>
          </a:bodyPr>
          <a:lstStyle/>
          <a:p>
            <a:pPr marL="495300" indent="-495300">
              <a:buFont typeface="Wingdings" pitchFamily="2" charset="2"/>
              <a:buAutoNum type="arabicPeriod" startAt="3"/>
            </a:pPr>
            <a:r>
              <a:rPr lang="en-US" b="1" dirty="0" smtClean="0"/>
              <a:t>In the first 72 hours of a disaster situation, where is the greatest concentration of relief effort to be found?</a:t>
            </a:r>
          </a:p>
          <a:p>
            <a:pPr marL="952500" lvl="1" indent="-495300">
              <a:buFont typeface="Wingdings" pitchFamily="2" charset="2"/>
              <a:buAutoNum type="alphaUcPeriod"/>
            </a:pPr>
            <a:r>
              <a:rPr lang="en-US" dirty="0" smtClean="0"/>
              <a:t>Urban areas</a:t>
            </a:r>
          </a:p>
          <a:p>
            <a:pPr marL="952500" lvl="1" indent="-495300">
              <a:buFont typeface="Wingdings" pitchFamily="2" charset="2"/>
              <a:buAutoNum type="alphaUcPeriod"/>
            </a:pPr>
            <a:r>
              <a:rPr lang="en-US" dirty="0" smtClean="0"/>
              <a:t>Suburban areas</a:t>
            </a:r>
          </a:p>
          <a:p>
            <a:pPr marL="952500" lvl="1" indent="-495300">
              <a:buFont typeface="Wingdings" pitchFamily="2" charset="2"/>
              <a:buAutoNum type="alphaUcPeriod"/>
            </a:pPr>
            <a:r>
              <a:rPr lang="en-US" dirty="0" smtClean="0"/>
              <a:t>Rural areas</a:t>
            </a:r>
          </a:p>
          <a:p>
            <a:pPr marL="952500" lvl="1" indent="-495300">
              <a:buFont typeface="Wingdings" pitchFamily="2" charset="2"/>
              <a:buAutoNum type="alphaUcPeriod"/>
            </a:pPr>
            <a:r>
              <a:rPr lang="en-US" dirty="0" smtClean="0"/>
              <a:t>Outside the affected area</a:t>
            </a:r>
          </a:p>
        </p:txBody>
      </p:sp>
    </p:spTree>
    <p:extLst>
      <p:ext uri="{BB962C8B-B14F-4D97-AF65-F5344CB8AC3E}">
        <p14:creationId xmlns:p14="http://schemas.microsoft.com/office/powerpoint/2010/main" val="252715046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186819">
                                            <p:txEl>
                                              <p:pRg st="1" end="1"/>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186819">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dirty="0" smtClean="0"/>
              <a:t>Topic 25 Question</a:t>
            </a:r>
          </a:p>
        </p:txBody>
      </p:sp>
      <p:sp>
        <p:nvSpPr>
          <p:cNvPr id="1187843" name="Rectangle 3"/>
          <p:cNvSpPr>
            <a:spLocks noGrp="1" noChangeArrowheads="1"/>
          </p:cNvSpPr>
          <p:nvPr>
            <p:ph type="body" idx="1"/>
          </p:nvPr>
        </p:nvSpPr>
        <p:spPr/>
        <p:txBody>
          <a:bodyPr/>
          <a:lstStyle/>
          <a:p>
            <a:pPr marL="495300" indent="-495300">
              <a:buFont typeface="Wingdings" pitchFamily="2" charset="2"/>
              <a:buAutoNum type="arabicPeriod" startAt="4"/>
            </a:pPr>
            <a:r>
              <a:rPr lang="en-US" b="1" dirty="0" smtClean="0"/>
              <a:t>Which organization handles health and welfare messages on behalf of the victims?</a:t>
            </a:r>
          </a:p>
          <a:p>
            <a:pPr marL="952500" lvl="1" indent="-495300">
              <a:buFont typeface="Wingdings" pitchFamily="2" charset="2"/>
              <a:buAutoNum type="alphaUcPeriod"/>
            </a:pPr>
            <a:r>
              <a:rPr lang="en-US" dirty="0" smtClean="0"/>
              <a:t>Department of Homeland Security</a:t>
            </a:r>
          </a:p>
          <a:p>
            <a:pPr marL="952500" lvl="1" indent="-495300">
              <a:buFont typeface="Wingdings" pitchFamily="2" charset="2"/>
              <a:buAutoNum type="alphaUcPeriod"/>
            </a:pPr>
            <a:r>
              <a:rPr lang="en-US" dirty="0" smtClean="0"/>
              <a:t>Hurricane Watch Net</a:t>
            </a:r>
          </a:p>
          <a:p>
            <a:pPr marL="952500" lvl="1" indent="-495300">
              <a:buFont typeface="Wingdings" pitchFamily="2" charset="2"/>
              <a:buAutoNum type="alphaUcPeriod"/>
            </a:pPr>
            <a:r>
              <a:rPr lang="en-US" dirty="0" smtClean="0"/>
              <a:t>National Weather Service</a:t>
            </a:r>
          </a:p>
          <a:p>
            <a:pPr marL="952500" lvl="1" indent="-495300">
              <a:buFont typeface="Wingdings" pitchFamily="2" charset="2"/>
              <a:buAutoNum type="alphaUcPeriod"/>
            </a:pPr>
            <a:r>
              <a:rPr lang="en-US" dirty="0" smtClean="0"/>
              <a:t>American Red Cross</a:t>
            </a:r>
            <a:br>
              <a:rPr lang="en-US" dirty="0" smtClean="0"/>
            </a:br>
            <a:endParaRPr lang="en-US" dirty="0" smtClean="0"/>
          </a:p>
        </p:txBody>
      </p:sp>
    </p:spTree>
    <p:extLst>
      <p:ext uri="{BB962C8B-B14F-4D97-AF65-F5344CB8AC3E}">
        <p14:creationId xmlns:p14="http://schemas.microsoft.com/office/powerpoint/2010/main" val="312563780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187843">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18784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dirty="0" smtClean="0"/>
              <a:t>Topic 25 Question</a:t>
            </a:r>
          </a:p>
        </p:txBody>
      </p:sp>
      <p:sp>
        <p:nvSpPr>
          <p:cNvPr id="1188867" name="Rectangle 3"/>
          <p:cNvSpPr>
            <a:spLocks noGrp="1" noChangeArrowheads="1"/>
          </p:cNvSpPr>
          <p:nvPr>
            <p:ph type="body" idx="1"/>
          </p:nvPr>
        </p:nvSpPr>
        <p:spPr/>
        <p:txBody>
          <a:bodyPr/>
          <a:lstStyle/>
          <a:p>
            <a:pPr marL="495300" indent="-495300">
              <a:buFont typeface="Wingdings" pitchFamily="2" charset="2"/>
              <a:buAutoNum type="arabicPeriod" startAt="5"/>
            </a:pPr>
            <a:r>
              <a:rPr lang="en-US" b="1" dirty="0" smtClean="0"/>
              <a:t>What is the usual situation in a disaster after the initial 72 hours?</a:t>
            </a:r>
          </a:p>
          <a:p>
            <a:pPr marL="952500" lvl="1" indent="-495300">
              <a:buFont typeface="Wingdings" pitchFamily="2" charset="2"/>
              <a:buAutoNum type="alphaUcPeriod"/>
            </a:pPr>
            <a:r>
              <a:rPr lang="en-US" dirty="0" smtClean="0"/>
              <a:t>The disaster area remains in virtual isolation</a:t>
            </a:r>
          </a:p>
          <a:p>
            <a:pPr marL="952500" lvl="1" indent="-495300">
              <a:buFont typeface="Wingdings" pitchFamily="2" charset="2"/>
              <a:buAutoNum type="alphaUcPeriod"/>
            </a:pPr>
            <a:r>
              <a:rPr lang="en-US" dirty="0" smtClean="0"/>
              <a:t>The disaster is over and everybody can go home</a:t>
            </a:r>
          </a:p>
          <a:p>
            <a:pPr marL="952500" lvl="1" indent="-495300">
              <a:buFont typeface="Wingdings" pitchFamily="2" charset="2"/>
              <a:buAutoNum type="alphaUcPeriod"/>
            </a:pPr>
            <a:r>
              <a:rPr lang="en-US" dirty="0" smtClean="0"/>
              <a:t>A few victims still need assistance</a:t>
            </a:r>
          </a:p>
          <a:p>
            <a:pPr marL="952500" lvl="1" indent="-495300">
              <a:buFont typeface="Wingdings" pitchFamily="2" charset="2"/>
              <a:buAutoNum type="alphaUcPeriod"/>
            </a:pPr>
            <a:r>
              <a:rPr lang="en-US" dirty="0" smtClean="0"/>
              <a:t>Communication systems are back to normal </a:t>
            </a:r>
          </a:p>
        </p:txBody>
      </p:sp>
    </p:spTree>
    <p:extLst>
      <p:ext uri="{BB962C8B-B14F-4D97-AF65-F5344CB8AC3E}">
        <p14:creationId xmlns:p14="http://schemas.microsoft.com/office/powerpoint/2010/main" val="74558412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188867">
                                            <p:txEl>
                                              <p:pRg st="1" end="1"/>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188867">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838200" y="2743200"/>
            <a:ext cx="7543800" cy="1362075"/>
          </a:xfrm>
        </p:spPr>
        <p:txBody>
          <a:bodyPr>
            <a:noAutofit/>
          </a:bodyPr>
          <a:lstStyle/>
          <a:p>
            <a:pPr algn="ctr">
              <a:defRPr/>
            </a:pPr>
            <a:r>
              <a:rPr lang="en-US" sz="4400" dirty="0" smtClean="0"/>
              <a:t>Any Questions Before Starting Topic 26?</a:t>
            </a:r>
          </a:p>
        </p:txBody>
      </p:sp>
    </p:spTree>
    <p:custDataLst>
      <p:tags r:id="rId1"/>
    </p:custDataLst>
    <p:extLst>
      <p:ext uri="{BB962C8B-B14F-4D97-AF65-F5344CB8AC3E}">
        <p14:creationId xmlns:p14="http://schemas.microsoft.com/office/powerpoint/2010/main" val="301315952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685800" y="2286000"/>
            <a:ext cx="7772400" cy="1143000"/>
          </a:xfrm>
        </p:spPr>
        <p:txBody>
          <a:bodyPr>
            <a:normAutofit fontScale="90000"/>
          </a:bodyPr>
          <a:lstStyle/>
          <a:p>
            <a:pPr algn="ctr"/>
            <a:r>
              <a:rPr lang="en-US" sz="4000" b="1" dirty="0" smtClean="0">
                <a:solidFill>
                  <a:srgbClr val="0070C0"/>
                </a:solidFill>
              </a:rPr>
              <a:t>Topic 25 – </a:t>
            </a:r>
            <a:r>
              <a:rPr lang="en-US" sz="4000" b="1" dirty="0">
                <a:solidFill>
                  <a:srgbClr val="0070C0"/>
                </a:solidFill>
              </a:rPr>
              <a:t>What to Expect in Large-Scale Disasters </a:t>
            </a:r>
            <a:endParaRPr lang="en-US" b="1" dirty="0" smtClean="0">
              <a:solidFill>
                <a:srgbClr val="0070C0"/>
              </a:solidFill>
            </a:endParaRPr>
          </a:p>
        </p:txBody>
      </p:sp>
    </p:spTree>
    <p:extLst>
      <p:ext uri="{BB962C8B-B14F-4D97-AF65-F5344CB8AC3E}">
        <p14:creationId xmlns:p14="http://schemas.microsoft.com/office/powerpoint/2010/main" val="1639139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6"/>
          <p:cNvSpPr>
            <a:spLocks noGrp="1" noChangeArrowheads="1"/>
          </p:cNvSpPr>
          <p:nvPr>
            <p:ph type="title"/>
          </p:nvPr>
        </p:nvSpPr>
        <p:spPr>
          <a:xfrm>
            <a:off x="762000" y="269632"/>
            <a:ext cx="8077200" cy="1330568"/>
          </a:xfrm>
        </p:spPr>
        <p:txBody>
          <a:bodyPr>
            <a:noAutofit/>
          </a:bodyPr>
          <a:lstStyle/>
          <a:p>
            <a:r>
              <a:rPr lang="en-US" sz="3200" b="1" dirty="0" smtClean="0">
                <a:solidFill>
                  <a:srgbClr val="0070C0"/>
                </a:solidFill>
              </a:rPr>
              <a:t>At The Onset: Critical Communication Requirements In a Disaster </a:t>
            </a:r>
          </a:p>
        </p:txBody>
      </p:sp>
      <p:sp>
        <p:nvSpPr>
          <p:cNvPr id="148483" name="Rectangle 7"/>
          <p:cNvSpPr>
            <a:spLocks noGrp="1" noChangeArrowheads="1"/>
          </p:cNvSpPr>
          <p:nvPr>
            <p:ph type="body" idx="1"/>
          </p:nvPr>
        </p:nvSpPr>
        <p:spPr>
          <a:xfrm>
            <a:off x="609600" y="1752600"/>
            <a:ext cx="7848600" cy="4419600"/>
          </a:xfrm>
        </p:spPr>
        <p:txBody>
          <a:bodyPr/>
          <a:lstStyle/>
          <a:p>
            <a:pPr>
              <a:lnSpc>
                <a:spcPct val="80000"/>
              </a:lnSpc>
            </a:pPr>
            <a:r>
              <a:rPr lang="en-US" sz="2000" dirty="0" smtClean="0"/>
              <a:t>Huge increase in the volume of traffic on public-safety radio channels, accompanied by prolonged waiting periods to gain access</a:t>
            </a:r>
          </a:p>
          <a:p>
            <a:pPr>
              <a:lnSpc>
                <a:spcPct val="80000"/>
              </a:lnSpc>
            </a:pPr>
            <a:endParaRPr lang="en-US" sz="2000" dirty="0" smtClean="0"/>
          </a:p>
          <a:p>
            <a:pPr>
              <a:lnSpc>
                <a:spcPct val="80000"/>
              </a:lnSpc>
            </a:pPr>
            <a:r>
              <a:rPr lang="en-US" sz="2000" dirty="0" smtClean="0"/>
              <a:t>Equipment outages occur at key locations</a:t>
            </a:r>
          </a:p>
          <a:p>
            <a:pPr>
              <a:lnSpc>
                <a:spcPct val="80000"/>
              </a:lnSpc>
            </a:pPr>
            <a:endParaRPr lang="en-US" sz="2000" dirty="0" smtClean="0"/>
          </a:p>
          <a:p>
            <a:pPr>
              <a:lnSpc>
                <a:spcPct val="80000"/>
              </a:lnSpc>
            </a:pPr>
            <a:r>
              <a:rPr lang="en-US" sz="2000" dirty="0" smtClean="0"/>
              <a:t>Messages are not handled in order of priority</a:t>
            </a:r>
          </a:p>
          <a:p>
            <a:pPr>
              <a:lnSpc>
                <a:spcPct val="80000"/>
              </a:lnSpc>
            </a:pPr>
            <a:endParaRPr lang="en-US" sz="2000" dirty="0" smtClean="0"/>
          </a:p>
          <a:p>
            <a:pPr>
              <a:lnSpc>
                <a:spcPct val="80000"/>
              </a:lnSpc>
            </a:pPr>
            <a:r>
              <a:rPr lang="en-US" sz="2000" dirty="0" smtClean="0"/>
              <a:t>Urgent messages are often lost </a:t>
            </a:r>
          </a:p>
          <a:p>
            <a:pPr>
              <a:lnSpc>
                <a:spcPct val="80000"/>
              </a:lnSpc>
            </a:pPr>
            <a:endParaRPr lang="en-US" sz="2000" dirty="0" smtClean="0"/>
          </a:p>
          <a:p>
            <a:pPr>
              <a:lnSpc>
                <a:spcPct val="80000"/>
              </a:lnSpc>
            </a:pPr>
            <a:r>
              <a:rPr lang="en-US" sz="2000" dirty="0" smtClean="0"/>
              <a:t>Need arises for agencies to communicate with one another</a:t>
            </a:r>
          </a:p>
          <a:p>
            <a:pPr lvl="1">
              <a:lnSpc>
                <a:spcPct val="80000"/>
              </a:lnSpc>
            </a:pPr>
            <a:r>
              <a:rPr lang="en-US" sz="2000" dirty="0" smtClean="0"/>
              <a:t>Incompatible radio systems</a:t>
            </a:r>
          </a:p>
          <a:p>
            <a:pPr lvl="1">
              <a:lnSpc>
                <a:spcPct val="80000"/>
              </a:lnSpc>
            </a:pPr>
            <a:r>
              <a:rPr lang="en-US" sz="2000" dirty="0" smtClean="0"/>
              <a:t>Unfamiliar or unattainable frequencies, names, terms, and procedures   </a:t>
            </a:r>
          </a:p>
        </p:txBody>
      </p:sp>
    </p:spTree>
    <p:extLst>
      <p:ext uri="{BB962C8B-B14F-4D97-AF65-F5344CB8AC3E}">
        <p14:creationId xmlns:p14="http://schemas.microsoft.com/office/powerpoint/2010/main" val="2769969060"/>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normAutofit/>
          </a:bodyPr>
          <a:lstStyle/>
          <a:p>
            <a:r>
              <a:rPr lang="en-US" sz="3200" b="1" dirty="0" smtClean="0">
                <a:solidFill>
                  <a:srgbClr val="0070C0"/>
                </a:solidFill>
              </a:rPr>
              <a:t>At The Onset: Critical Communication Requirements in a Disaster</a:t>
            </a:r>
          </a:p>
        </p:txBody>
      </p:sp>
      <p:sp>
        <p:nvSpPr>
          <p:cNvPr id="149507" name="Rectangle 3"/>
          <p:cNvSpPr>
            <a:spLocks noGrp="1" noChangeArrowheads="1"/>
          </p:cNvSpPr>
          <p:nvPr>
            <p:ph type="body" idx="1"/>
          </p:nvPr>
        </p:nvSpPr>
        <p:spPr/>
        <p:txBody>
          <a:bodyPr/>
          <a:lstStyle/>
          <a:p>
            <a:r>
              <a:rPr lang="en-US" sz="2200" smtClean="0"/>
              <a:t>Large-scale situation</a:t>
            </a:r>
          </a:p>
          <a:p>
            <a:pPr lvl="1"/>
            <a:r>
              <a:rPr lang="en-US" sz="2200" smtClean="0"/>
              <a:t>Contact locations at distances beyond the range of a given radio or system (50 to 350 miles or more)</a:t>
            </a:r>
          </a:p>
          <a:p>
            <a:pPr lvl="1"/>
            <a:endParaRPr lang="en-US" sz="2200" smtClean="0"/>
          </a:p>
          <a:p>
            <a:r>
              <a:rPr lang="en-US" sz="2200" smtClean="0"/>
              <a:t>Message reply delays are experienced </a:t>
            </a:r>
          </a:p>
          <a:p>
            <a:pPr lvl="1"/>
            <a:r>
              <a:rPr lang="en-US" sz="2200" smtClean="0"/>
              <a:t>Deferred decisions on crucial matters</a:t>
            </a:r>
          </a:p>
          <a:p>
            <a:pPr lvl="1"/>
            <a:r>
              <a:rPr lang="en-US" sz="2200" smtClean="0"/>
              <a:t>Message duplication </a:t>
            </a:r>
          </a:p>
          <a:p>
            <a:pPr lvl="1"/>
            <a:r>
              <a:rPr lang="en-US" sz="2200" smtClean="0"/>
              <a:t>Confusion</a:t>
            </a:r>
          </a:p>
          <a:p>
            <a:pPr lvl="1"/>
            <a:endParaRPr lang="en-US" sz="2200" smtClean="0"/>
          </a:p>
          <a:p>
            <a:r>
              <a:rPr lang="en-US" sz="2200" smtClean="0"/>
              <a:t>Messages with widely differing priorities  </a:t>
            </a:r>
          </a:p>
        </p:txBody>
      </p:sp>
      <p:pic>
        <p:nvPicPr>
          <p:cNvPr id="1169413" name="Picture 5" descr="MCj03835500000[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010400" y="3124200"/>
            <a:ext cx="9017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580182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nodeType="withEffect">
                                  <p:stCondLst>
                                    <p:cond delay="0"/>
                                  </p:stCondLst>
                                  <p:childTnLst>
                                    <p:set>
                                      <p:cBhvr>
                                        <p:cTn id="6" dur="1" fill="hold">
                                          <p:stCondLst>
                                            <p:cond delay="0"/>
                                          </p:stCondLst>
                                        </p:cTn>
                                        <p:tgtEl>
                                          <p:spTgt spid="1169413"/>
                                        </p:tgtEl>
                                        <p:attrNameLst>
                                          <p:attrName>style.visibility</p:attrName>
                                        </p:attrNameLst>
                                      </p:cBhvr>
                                      <p:to>
                                        <p:strVal val="visible"/>
                                      </p:to>
                                    </p:set>
                                    <p:anim calcmode="lin" valueType="num">
                                      <p:cBhvr additive="base">
                                        <p:cTn id="7" dur="500" fill="hold"/>
                                        <p:tgtEl>
                                          <p:spTgt spid="1169413"/>
                                        </p:tgtEl>
                                        <p:attrNameLst>
                                          <p:attrName>ppt_x</p:attrName>
                                        </p:attrNameLst>
                                      </p:cBhvr>
                                      <p:tavLst>
                                        <p:tav tm="0">
                                          <p:val>
                                            <p:strVal val="1+#ppt_w/2"/>
                                          </p:val>
                                        </p:tav>
                                        <p:tav tm="100000">
                                          <p:val>
                                            <p:strVal val="#ppt_x"/>
                                          </p:val>
                                        </p:tav>
                                      </p:tavLst>
                                    </p:anim>
                                    <p:anim calcmode="lin" valueType="num">
                                      <p:cBhvr additive="base">
                                        <p:cTn id="8" dur="500" fill="hold"/>
                                        <p:tgtEl>
                                          <p:spTgt spid="11694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4"/>
          <p:cNvSpPr>
            <a:spLocks noGrp="1" noChangeArrowheads="1"/>
          </p:cNvSpPr>
          <p:nvPr>
            <p:ph type="title"/>
          </p:nvPr>
        </p:nvSpPr>
        <p:spPr/>
        <p:txBody>
          <a:bodyPr>
            <a:normAutofit fontScale="90000"/>
          </a:bodyPr>
          <a:lstStyle/>
          <a:p>
            <a:r>
              <a:rPr lang="en-US" b="1" dirty="0" smtClean="0">
                <a:solidFill>
                  <a:srgbClr val="0070C0"/>
                </a:solidFill>
              </a:rPr>
              <a:t>Different modes of communication</a:t>
            </a:r>
          </a:p>
        </p:txBody>
      </p:sp>
      <p:sp>
        <p:nvSpPr>
          <p:cNvPr id="150531" name="Rectangle 5"/>
          <p:cNvSpPr>
            <a:spLocks noGrp="1" noChangeArrowheads="1"/>
          </p:cNvSpPr>
          <p:nvPr>
            <p:ph type="body" idx="1"/>
          </p:nvPr>
        </p:nvSpPr>
        <p:spPr/>
        <p:txBody>
          <a:bodyPr/>
          <a:lstStyle/>
          <a:p>
            <a:r>
              <a:rPr lang="en-US" sz="2200" smtClean="0"/>
              <a:t>Different modes of communication are required in addition to voice</a:t>
            </a:r>
          </a:p>
          <a:p>
            <a:pPr lvl="1"/>
            <a:r>
              <a:rPr lang="en-US" sz="2200" smtClean="0"/>
              <a:t>Volume data in printed form data modes, high-speed packet, and facsimile</a:t>
            </a:r>
          </a:p>
          <a:p>
            <a:pPr lvl="1"/>
            <a:r>
              <a:rPr lang="en-US" sz="2200" smtClean="0"/>
              <a:t>Morse code or PSK31 under difficult reception conditions </a:t>
            </a:r>
          </a:p>
          <a:p>
            <a:pPr lvl="1"/>
            <a:r>
              <a:rPr lang="en-US" sz="2200" smtClean="0"/>
              <a:t>Encoded data for extreme privacy </a:t>
            </a:r>
          </a:p>
          <a:p>
            <a:pPr lvl="1"/>
            <a:r>
              <a:rPr lang="en-US" sz="2200" smtClean="0"/>
              <a:t>Television--mobile, portable, aeronautical, and marine </a:t>
            </a:r>
          </a:p>
          <a:p>
            <a:pPr lvl="1"/>
            <a:r>
              <a:rPr lang="en-US" sz="2200" smtClean="0"/>
              <a:t>Telephone interconnections from/to radio systems  </a:t>
            </a:r>
          </a:p>
        </p:txBody>
      </p:sp>
    </p:spTree>
    <p:extLst>
      <p:ext uri="{BB962C8B-B14F-4D97-AF65-F5344CB8AC3E}">
        <p14:creationId xmlns:p14="http://schemas.microsoft.com/office/powerpoint/2010/main" val="4188313735"/>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6"/>
          <p:cNvSpPr>
            <a:spLocks noGrp="1" noChangeArrowheads="1"/>
          </p:cNvSpPr>
          <p:nvPr>
            <p:ph type="title"/>
          </p:nvPr>
        </p:nvSpPr>
        <p:spPr/>
        <p:txBody>
          <a:bodyPr/>
          <a:lstStyle/>
          <a:p>
            <a:r>
              <a:rPr lang="en-US" b="1" dirty="0" smtClean="0">
                <a:solidFill>
                  <a:srgbClr val="0070C0"/>
                </a:solidFill>
              </a:rPr>
              <a:t>Operational Problems Arise </a:t>
            </a:r>
          </a:p>
        </p:txBody>
      </p:sp>
      <p:sp>
        <p:nvSpPr>
          <p:cNvPr id="151555" name="Rectangle 7"/>
          <p:cNvSpPr>
            <a:spLocks noGrp="1" noChangeArrowheads="1"/>
          </p:cNvSpPr>
          <p:nvPr>
            <p:ph type="body" idx="1"/>
          </p:nvPr>
        </p:nvSpPr>
        <p:spPr>
          <a:xfrm>
            <a:off x="685800" y="1371600"/>
            <a:ext cx="7848600" cy="4114800"/>
          </a:xfrm>
        </p:spPr>
        <p:txBody>
          <a:bodyPr/>
          <a:lstStyle/>
          <a:p>
            <a:pPr>
              <a:lnSpc>
                <a:spcPct val="90000"/>
              </a:lnSpc>
            </a:pPr>
            <a:r>
              <a:rPr lang="en-US" sz="2000" smtClean="0"/>
              <a:t>High-volume traffic circuits with no supply of message forms</a:t>
            </a:r>
          </a:p>
          <a:p>
            <a:pPr>
              <a:lnSpc>
                <a:spcPct val="90000"/>
              </a:lnSpc>
            </a:pPr>
            <a:endParaRPr lang="en-US" sz="2000" smtClean="0"/>
          </a:p>
          <a:p>
            <a:pPr>
              <a:lnSpc>
                <a:spcPct val="90000"/>
              </a:lnSpc>
            </a:pPr>
            <a:r>
              <a:rPr lang="en-US" sz="2000" smtClean="0"/>
              <a:t>Using the only printed forms available that were designed for a different, unrelated agency or function</a:t>
            </a:r>
          </a:p>
          <a:p>
            <a:pPr>
              <a:lnSpc>
                <a:spcPct val="90000"/>
              </a:lnSpc>
            </a:pPr>
            <a:endParaRPr lang="en-US" sz="2000" smtClean="0"/>
          </a:p>
          <a:p>
            <a:pPr>
              <a:lnSpc>
                <a:spcPct val="90000"/>
              </a:lnSpc>
            </a:pPr>
            <a:r>
              <a:rPr lang="en-US" sz="2000" smtClean="0"/>
              <a:t>Attempting to decipher scribbling from untrained message writers; using scribes who cannot understand radio parlance or read through QRM</a:t>
            </a:r>
          </a:p>
          <a:p>
            <a:pPr>
              <a:lnSpc>
                <a:spcPct val="90000"/>
              </a:lnSpc>
            </a:pPr>
            <a:endParaRPr lang="en-US" sz="2000" smtClean="0"/>
          </a:p>
          <a:p>
            <a:pPr>
              <a:lnSpc>
                <a:spcPct val="90000"/>
              </a:lnSpc>
            </a:pPr>
            <a:r>
              <a:rPr lang="en-US" sz="2000" smtClean="0"/>
              <a:t>Becoming inundated with traffic volume so heavy it results in confusion over which messages are to be sent, which were sent, which have been received for delivery, and which have been received to be filed for ready reference. </a:t>
            </a:r>
          </a:p>
        </p:txBody>
      </p:sp>
    </p:spTree>
    <p:extLst>
      <p:ext uri="{BB962C8B-B14F-4D97-AF65-F5344CB8AC3E}">
        <p14:creationId xmlns:p14="http://schemas.microsoft.com/office/powerpoint/2010/main" val="3931486943"/>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4"/>
          <p:cNvSpPr>
            <a:spLocks noGrp="1" noChangeArrowheads="1"/>
          </p:cNvSpPr>
          <p:nvPr>
            <p:ph type="title"/>
          </p:nvPr>
        </p:nvSpPr>
        <p:spPr/>
        <p:txBody>
          <a:bodyPr>
            <a:normAutofit fontScale="90000"/>
          </a:bodyPr>
          <a:lstStyle/>
          <a:p>
            <a:r>
              <a:rPr lang="en-US" b="1" dirty="0" smtClean="0">
                <a:solidFill>
                  <a:srgbClr val="0070C0"/>
                </a:solidFill>
              </a:rPr>
              <a:t>What Happens in the First 72 Hours? </a:t>
            </a:r>
          </a:p>
        </p:txBody>
      </p:sp>
      <p:sp>
        <p:nvSpPr>
          <p:cNvPr id="152579" name="Rectangle 5"/>
          <p:cNvSpPr>
            <a:spLocks noGrp="1" noChangeArrowheads="1"/>
          </p:cNvSpPr>
          <p:nvPr>
            <p:ph type="body" idx="1"/>
          </p:nvPr>
        </p:nvSpPr>
        <p:spPr/>
        <p:txBody>
          <a:bodyPr/>
          <a:lstStyle/>
          <a:p>
            <a:pPr>
              <a:lnSpc>
                <a:spcPct val="80000"/>
              </a:lnSpc>
            </a:pPr>
            <a:r>
              <a:rPr lang="en-US" sz="2200" smtClean="0"/>
              <a:t>Takes time to overcome the obstacles to placing fully activated mutual aid resources into operation</a:t>
            </a:r>
          </a:p>
          <a:p>
            <a:pPr>
              <a:lnSpc>
                <a:spcPct val="80000"/>
              </a:lnSpc>
            </a:pPr>
            <a:endParaRPr lang="en-US" sz="2200" smtClean="0"/>
          </a:p>
          <a:p>
            <a:pPr>
              <a:lnSpc>
                <a:spcPct val="80000"/>
              </a:lnSpc>
            </a:pPr>
            <a:r>
              <a:rPr lang="en-US" sz="2200" smtClean="0"/>
              <a:t>Greatest concentration of relief effort</a:t>
            </a:r>
          </a:p>
          <a:p>
            <a:pPr lvl="1">
              <a:lnSpc>
                <a:spcPct val="80000"/>
              </a:lnSpc>
            </a:pPr>
            <a:r>
              <a:rPr lang="en-US" sz="2200" smtClean="0"/>
              <a:t>Generally found in the incorporated cities served by agencies with paid professionals</a:t>
            </a:r>
          </a:p>
          <a:p>
            <a:pPr lvl="2">
              <a:lnSpc>
                <a:spcPct val="80000"/>
              </a:lnSpc>
            </a:pPr>
            <a:r>
              <a:rPr lang="en-US" sz="2200" smtClean="0"/>
              <a:t>Assuming their equipment, facilities and personnel remain operable</a:t>
            </a:r>
          </a:p>
          <a:p>
            <a:pPr lvl="2">
              <a:lnSpc>
                <a:spcPct val="80000"/>
              </a:lnSpc>
            </a:pPr>
            <a:endParaRPr lang="en-US" sz="2200" smtClean="0"/>
          </a:p>
          <a:p>
            <a:pPr>
              <a:lnSpc>
                <a:spcPct val="80000"/>
              </a:lnSpc>
            </a:pPr>
            <a:r>
              <a:rPr lang="en-US" sz="2200" smtClean="0"/>
              <a:t>Suburbs and isolated areas of a county </a:t>
            </a:r>
          </a:p>
          <a:p>
            <a:pPr lvl="1">
              <a:lnSpc>
                <a:spcPct val="80000"/>
              </a:lnSpc>
            </a:pPr>
            <a:r>
              <a:rPr lang="en-US" sz="2200" smtClean="0"/>
              <a:t>Suffer from remoteness from fire departments, public works, law enforcement and the services of all other agencies  </a:t>
            </a:r>
          </a:p>
        </p:txBody>
      </p:sp>
    </p:spTree>
    <p:extLst>
      <p:ext uri="{BB962C8B-B14F-4D97-AF65-F5344CB8AC3E}">
        <p14:creationId xmlns:p14="http://schemas.microsoft.com/office/powerpoint/2010/main" val="3490945686"/>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1425</Words>
  <Application>Microsoft Office PowerPoint</Application>
  <PresentationFormat>On-screen Show (4:3)</PresentationFormat>
  <Paragraphs>224</Paragraphs>
  <Slides>39</Slides>
  <Notes>5</Notes>
  <HiddenSlides>14</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Training</vt:lpstr>
      <vt:lpstr>Training Volunteers</vt:lpstr>
      <vt:lpstr>Reminder</vt:lpstr>
      <vt:lpstr>Session Five Topic</vt:lpstr>
      <vt:lpstr>Topic 25 – What to Expect in Large-Scale Disasters </vt:lpstr>
      <vt:lpstr>At The Onset: Critical Communication Requirements In a Disaster </vt:lpstr>
      <vt:lpstr>At The Onset: Critical Communication Requirements in a Disaster</vt:lpstr>
      <vt:lpstr>Different modes of communication</vt:lpstr>
      <vt:lpstr>Operational Problems Arise </vt:lpstr>
      <vt:lpstr>What Happens in the First 72 Hours? </vt:lpstr>
      <vt:lpstr>What Happens in the First 72 Hours?</vt:lpstr>
      <vt:lpstr>What Happens in the First 72 Hours?</vt:lpstr>
      <vt:lpstr>What Happens in the First 72 Hours?</vt:lpstr>
      <vt:lpstr>What Happens in the First 72 Hours?</vt:lpstr>
      <vt:lpstr>What Happens in the First 72 Hours?</vt:lpstr>
      <vt:lpstr>What Happens in the First 72 Hours?</vt:lpstr>
      <vt:lpstr>What Happens in the First 72 Hours?</vt:lpstr>
      <vt:lpstr>What Happens in the First 72 Hours?</vt:lpstr>
      <vt:lpstr>What Happens in the First 72 Hours?</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25 Question</vt:lpstr>
      <vt:lpstr>Topic 25 Question</vt:lpstr>
      <vt:lpstr>Topic 25 Question</vt:lpstr>
      <vt:lpstr>Topic 25 Question</vt:lpstr>
      <vt:lpstr>Topic 25 Question</vt:lpstr>
      <vt:lpstr>Any Questions Before Starting Topic 26?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2011-11-05T20:49:40Z</dcterms:created>
  <dcterms:modified xsi:type="dcterms:W3CDTF">2012-03-04T20:24:12Z</dcterms:modified>
</cp:coreProperties>
</file>