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handoutMasterIdLst>
    <p:handoutMasterId r:id="rId40"/>
  </p:handoutMasterIdLst>
  <p:sldIdLst>
    <p:sldId id="384" r:id="rId2"/>
    <p:sldId id="261" r:id="rId3"/>
    <p:sldId id="289" r:id="rId4"/>
    <p:sldId id="693" r:id="rId5"/>
    <p:sldId id="898" r:id="rId6"/>
    <p:sldId id="899" r:id="rId7"/>
    <p:sldId id="900" r:id="rId8"/>
    <p:sldId id="901" r:id="rId9"/>
    <p:sldId id="905" r:id="rId10"/>
    <p:sldId id="906" r:id="rId11"/>
    <p:sldId id="902" r:id="rId12"/>
    <p:sldId id="909" r:id="rId13"/>
    <p:sldId id="903" r:id="rId14"/>
    <p:sldId id="904" r:id="rId15"/>
    <p:sldId id="908" r:id="rId16"/>
    <p:sldId id="916" r:id="rId17"/>
    <p:sldId id="859" r:id="rId18"/>
    <p:sldId id="860" r:id="rId19"/>
    <p:sldId id="861" r:id="rId20"/>
    <p:sldId id="862" r:id="rId21"/>
    <p:sldId id="863" r:id="rId22"/>
    <p:sldId id="864" r:id="rId23"/>
    <p:sldId id="865" r:id="rId24"/>
    <p:sldId id="866" r:id="rId25"/>
    <p:sldId id="867" r:id="rId26"/>
    <p:sldId id="868" r:id="rId27"/>
    <p:sldId id="869" r:id="rId28"/>
    <p:sldId id="870" r:id="rId29"/>
    <p:sldId id="871" r:id="rId30"/>
    <p:sldId id="872" r:id="rId31"/>
    <p:sldId id="873" r:id="rId32"/>
    <p:sldId id="910" r:id="rId33"/>
    <p:sldId id="911" r:id="rId34"/>
    <p:sldId id="912" r:id="rId35"/>
    <p:sldId id="913" r:id="rId36"/>
    <p:sldId id="915" r:id="rId37"/>
    <p:sldId id="89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98"/>
            <p14:sldId id="899"/>
            <p14:sldId id="900"/>
            <p14:sldId id="901"/>
            <p14:sldId id="905"/>
            <p14:sldId id="906"/>
            <p14:sldId id="902"/>
            <p14:sldId id="909"/>
            <p14:sldId id="903"/>
            <p14:sldId id="904"/>
            <p14:sldId id="908"/>
            <p14:sldId id="916"/>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910"/>
            <p14:sldId id="911"/>
            <p14:sldId id="912"/>
            <p14:sldId id="913"/>
            <p14:sldId id="915"/>
            <p14:sldId id="8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2298"/>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BF7388A-FF0B-4051-A3F1-CB03BB6A5529}" type="slidenum">
              <a:rPr lang="en-US" smtClean="0"/>
              <a:pPr/>
              <a:t>9</a:t>
            </a:fld>
            <a:endParaRPr lang="en-US" smtClean="0"/>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may recognize some of the more common ones, such as 1993, which covers a multitude of chemicals including road tar, cosmetics, diesel fuel, and home heating oil. You may have also seen placards with the number 1203 (gasoline) on tankers filling the underground tanks at the local gas station.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37</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49029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Five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a:bodyPr>
          <a:lstStyle/>
          <a:p>
            <a:r>
              <a:rPr lang="en-US" sz="3200" b="1" dirty="0" smtClean="0">
                <a:solidFill>
                  <a:srgbClr val="0070C0"/>
                </a:solidFill>
              </a:rPr>
              <a:t>Identifying Hazardous Materials in Transit</a:t>
            </a:r>
          </a:p>
        </p:txBody>
      </p:sp>
      <p:grpSp>
        <p:nvGrpSpPr>
          <p:cNvPr id="2" name="Group 4"/>
          <p:cNvGrpSpPr>
            <a:grpSpLocks/>
          </p:cNvGrpSpPr>
          <p:nvPr/>
        </p:nvGrpSpPr>
        <p:grpSpPr bwMode="auto">
          <a:xfrm>
            <a:off x="765175" y="1600200"/>
            <a:ext cx="7769225" cy="3932238"/>
            <a:chOff x="482" y="1104"/>
            <a:chExt cx="4894" cy="2477"/>
          </a:xfrm>
        </p:grpSpPr>
        <p:sp>
          <p:nvSpPr>
            <p:cNvPr id="184324" name="AutoShape 5"/>
            <p:cNvSpPr>
              <a:spLocks noChangeAspect="1" noChangeArrowheads="1" noTextEdit="1"/>
            </p:cNvSpPr>
            <p:nvPr/>
          </p:nvSpPr>
          <p:spPr bwMode="auto">
            <a:xfrm>
              <a:off x="482" y="1104"/>
              <a:ext cx="4894" cy="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84325" name="Group 6"/>
            <p:cNvGrpSpPr>
              <a:grpSpLocks/>
            </p:cNvGrpSpPr>
            <p:nvPr/>
          </p:nvGrpSpPr>
          <p:grpSpPr bwMode="auto">
            <a:xfrm>
              <a:off x="561" y="1602"/>
              <a:ext cx="4702" cy="1510"/>
              <a:chOff x="561" y="1602"/>
              <a:chExt cx="4702" cy="1510"/>
            </a:xfrm>
          </p:grpSpPr>
          <p:pic>
            <p:nvPicPr>
              <p:cNvPr id="18435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 y="1623"/>
                <a:ext cx="711"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 y="1613"/>
                <a:ext cx="711"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 y="1602"/>
                <a:ext cx="712"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5"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 y="1602"/>
                <a:ext cx="711"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5" y="1602"/>
                <a:ext cx="711"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57" name="Group 12"/>
              <p:cNvGrpSpPr>
                <a:grpSpLocks/>
              </p:cNvGrpSpPr>
              <p:nvPr/>
            </p:nvGrpSpPr>
            <p:grpSpPr bwMode="auto">
              <a:xfrm>
                <a:off x="561" y="2390"/>
                <a:ext cx="4702" cy="722"/>
                <a:chOff x="561" y="2390"/>
                <a:chExt cx="4702" cy="722"/>
              </a:xfrm>
            </p:grpSpPr>
            <p:pic>
              <p:nvPicPr>
                <p:cNvPr id="184358"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 y="2390"/>
                  <a:ext cx="712"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9"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 y="2390"/>
                  <a:ext cx="711"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9" y="2400"/>
                  <a:ext cx="711"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1"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8" y="2390"/>
                  <a:ext cx="711"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2"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5" y="2390"/>
                  <a:ext cx="711"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3"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2" y="2400"/>
                  <a:ext cx="711"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4326" name="Rectangle 19"/>
            <p:cNvSpPr>
              <a:spLocks noChangeArrowheads="1"/>
            </p:cNvSpPr>
            <p:nvPr/>
          </p:nvSpPr>
          <p:spPr bwMode="auto">
            <a:xfrm>
              <a:off x="896" y="1269"/>
              <a:ext cx="86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27" name="Rectangle 20"/>
            <p:cNvSpPr>
              <a:spLocks noChangeArrowheads="1"/>
            </p:cNvSpPr>
            <p:nvPr/>
          </p:nvSpPr>
          <p:spPr bwMode="auto">
            <a:xfrm>
              <a:off x="1088" y="133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Orange</a:t>
              </a:r>
            </a:p>
          </p:txBody>
        </p:sp>
        <p:sp>
          <p:nvSpPr>
            <p:cNvPr id="184328" name="Rectangle 21"/>
            <p:cNvSpPr>
              <a:spLocks noChangeArrowheads="1"/>
            </p:cNvSpPr>
            <p:nvPr/>
          </p:nvSpPr>
          <p:spPr bwMode="auto">
            <a:xfrm>
              <a:off x="1672" y="1269"/>
              <a:ext cx="86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29" name="Rectangle 22"/>
            <p:cNvSpPr>
              <a:spLocks noChangeArrowheads="1"/>
            </p:cNvSpPr>
            <p:nvPr/>
          </p:nvSpPr>
          <p:spPr bwMode="auto">
            <a:xfrm>
              <a:off x="1972" y="1333"/>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Red</a:t>
              </a:r>
            </a:p>
          </p:txBody>
        </p:sp>
        <p:sp>
          <p:nvSpPr>
            <p:cNvPr id="184330" name="Rectangle 23"/>
            <p:cNvSpPr>
              <a:spLocks noChangeArrowheads="1"/>
            </p:cNvSpPr>
            <p:nvPr/>
          </p:nvSpPr>
          <p:spPr bwMode="auto">
            <a:xfrm>
              <a:off x="2524" y="1280"/>
              <a:ext cx="86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31" name="Rectangle 24"/>
            <p:cNvSpPr>
              <a:spLocks noChangeArrowheads="1"/>
            </p:cNvSpPr>
            <p:nvPr/>
          </p:nvSpPr>
          <p:spPr bwMode="auto">
            <a:xfrm>
              <a:off x="2773" y="1343"/>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White</a:t>
              </a:r>
            </a:p>
          </p:txBody>
        </p:sp>
        <p:sp>
          <p:nvSpPr>
            <p:cNvPr id="184332" name="Rectangle 25"/>
            <p:cNvSpPr>
              <a:spLocks noChangeArrowheads="1"/>
            </p:cNvSpPr>
            <p:nvPr/>
          </p:nvSpPr>
          <p:spPr bwMode="auto">
            <a:xfrm>
              <a:off x="3301" y="1280"/>
              <a:ext cx="86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33" name="Rectangle 26"/>
            <p:cNvSpPr>
              <a:spLocks noChangeArrowheads="1"/>
            </p:cNvSpPr>
            <p:nvPr/>
          </p:nvSpPr>
          <p:spPr bwMode="auto">
            <a:xfrm>
              <a:off x="3601" y="1343"/>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Red</a:t>
              </a:r>
            </a:p>
          </p:txBody>
        </p:sp>
        <p:sp>
          <p:nvSpPr>
            <p:cNvPr id="184334" name="Rectangle 27"/>
            <p:cNvSpPr>
              <a:spLocks noChangeArrowheads="1"/>
            </p:cNvSpPr>
            <p:nvPr/>
          </p:nvSpPr>
          <p:spPr bwMode="auto">
            <a:xfrm>
              <a:off x="4099" y="1108"/>
              <a:ext cx="86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35" name="Rectangle 28"/>
            <p:cNvSpPr>
              <a:spLocks noChangeArrowheads="1"/>
            </p:cNvSpPr>
            <p:nvPr/>
          </p:nvSpPr>
          <p:spPr bwMode="auto">
            <a:xfrm>
              <a:off x="4331" y="1171"/>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Red &amp;</a:t>
              </a:r>
            </a:p>
          </p:txBody>
        </p:sp>
        <p:sp>
          <p:nvSpPr>
            <p:cNvPr id="184336" name="Rectangle 29"/>
            <p:cNvSpPr>
              <a:spLocks noChangeArrowheads="1"/>
            </p:cNvSpPr>
            <p:nvPr/>
          </p:nvSpPr>
          <p:spPr bwMode="auto">
            <a:xfrm>
              <a:off x="4348" y="1343"/>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White</a:t>
              </a:r>
            </a:p>
          </p:txBody>
        </p:sp>
        <p:sp>
          <p:nvSpPr>
            <p:cNvPr id="184337" name="Rectangle 30"/>
            <p:cNvSpPr>
              <a:spLocks noChangeArrowheads="1"/>
            </p:cNvSpPr>
            <p:nvPr/>
          </p:nvSpPr>
          <p:spPr bwMode="auto">
            <a:xfrm>
              <a:off x="486" y="3128"/>
              <a:ext cx="864"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38" name="Rectangle 31"/>
            <p:cNvSpPr>
              <a:spLocks noChangeArrowheads="1"/>
            </p:cNvSpPr>
            <p:nvPr/>
          </p:nvSpPr>
          <p:spPr bwMode="auto">
            <a:xfrm>
              <a:off x="718" y="3191"/>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Red &amp;</a:t>
              </a:r>
            </a:p>
          </p:txBody>
        </p:sp>
        <p:sp>
          <p:nvSpPr>
            <p:cNvPr id="184339" name="Rectangle 32"/>
            <p:cNvSpPr>
              <a:spLocks noChangeArrowheads="1"/>
            </p:cNvSpPr>
            <p:nvPr/>
          </p:nvSpPr>
          <p:spPr bwMode="auto">
            <a:xfrm>
              <a:off x="734" y="3364"/>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White</a:t>
              </a:r>
            </a:p>
          </p:txBody>
        </p:sp>
        <p:sp>
          <p:nvSpPr>
            <p:cNvPr id="184340" name="Rectangle 33"/>
            <p:cNvSpPr>
              <a:spLocks noChangeArrowheads="1"/>
            </p:cNvSpPr>
            <p:nvPr/>
          </p:nvSpPr>
          <p:spPr bwMode="auto">
            <a:xfrm>
              <a:off x="1252" y="3124"/>
              <a:ext cx="86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41" name="Rectangle 34"/>
            <p:cNvSpPr>
              <a:spLocks noChangeArrowheads="1"/>
            </p:cNvSpPr>
            <p:nvPr/>
          </p:nvSpPr>
          <p:spPr bwMode="auto">
            <a:xfrm>
              <a:off x="1539" y="3188"/>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Blue</a:t>
              </a:r>
            </a:p>
          </p:txBody>
        </p:sp>
        <p:sp>
          <p:nvSpPr>
            <p:cNvPr id="184342" name="Rectangle 35"/>
            <p:cNvSpPr>
              <a:spLocks noChangeArrowheads="1"/>
            </p:cNvSpPr>
            <p:nvPr/>
          </p:nvSpPr>
          <p:spPr bwMode="auto">
            <a:xfrm>
              <a:off x="2104" y="3124"/>
              <a:ext cx="86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43" name="Rectangle 36"/>
            <p:cNvSpPr>
              <a:spLocks noChangeArrowheads="1"/>
            </p:cNvSpPr>
            <p:nvPr/>
          </p:nvSpPr>
          <p:spPr bwMode="auto">
            <a:xfrm>
              <a:off x="2323" y="3188"/>
              <a:ext cx="4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Yellow</a:t>
              </a:r>
            </a:p>
          </p:txBody>
        </p:sp>
        <p:sp>
          <p:nvSpPr>
            <p:cNvPr id="184344" name="Rectangle 37"/>
            <p:cNvSpPr>
              <a:spLocks noChangeArrowheads="1"/>
            </p:cNvSpPr>
            <p:nvPr/>
          </p:nvSpPr>
          <p:spPr bwMode="auto">
            <a:xfrm>
              <a:off x="2870" y="3121"/>
              <a:ext cx="86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45" name="Rectangle 38"/>
            <p:cNvSpPr>
              <a:spLocks noChangeArrowheads="1"/>
            </p:cNvSpPr>
            <p:nvPr/>
          </p:nvSpPr>
          <p:spPr bwMode="auto">
            <a:xfrm>
              <a:off x="3118" y="3184"/>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White</a:t>
              </a:r>
            </a:p>
          </p:txBody>
        </p:sp>
        <p:sp>
          <p:nvSpPr>
            <p:cNvPr id="184346" name="Rectangle 39"/>
            <p:cNvSpPr>
              <a:spLocks noChangeArrowheads="1"/>
            </p:cNvSpPr>
            <p:nvPr/>
          </p:nvSpPr>
          <p:spPr bwMode="auto">
            <a:xfrm>
              <a:off x="3743" y="3128"/>
              <a:ext cx="86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47" name="Rectangle 40"/>
            <p:cNvSpPr>
              <a:spLocks noChangeArrowheads="1"/>
            </p:cNvSpPr>
            <p:nvPr/>
          </p:nvSpPr>
          <p:spPr bwMode="auto">
            <a:xfrm>
              <a:off x="3896" y="3191"/>
              <a:ext cx="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Yellow &amp;</a:t>
              </a:r>
            </a:p>
          </p:txBody>
        </p:sp>
        <p:sp>
          <p:nvSpPr>
            <p:cNvPr id="184348" name="Rectangle 41"/>
            <p:cNvSpPr>
              <a:spLocks noChangeArrowheads="1"/>
            </p:cNvSpPr>
            <p:nvPr/>
          </p:nvSpPr>
          <p:spPr bwMode="auto">
            <a:xfrm>
              <a:off x="3992" y="3364"/>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White</a:t>
              </a:r>
            </a:p>
          </p:txBody>
        </p:sp>
        <p:sp>
          <p:nvSpPr>
            <p:cNvPr id="184349" name="Rectangle 42"/>
            <p:cNvSpPr>
              <a:spLocks noChangeArrowheads="1"/>
            </p:cNvSpPr>
            <p:nvPr/>
          </p:nvSpPr>
          <p:spPr bwMode="auto">
            <a:xfrm>
              <a:off x="4509" y="3124"/>
              <a:ext cx="865"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50" name="Rectangle 43"/>
            <p:cNvSpPr>
              <a:spLocks noChangeArrowheads="1"/>
            </p:cNvSpPr>
            <p:nvPr/>
          </p:nvSpPr>
          <p:spPr bwMode="auto">
            <a:xfrm>
              <a:off x="4698" y="3188"/>
              <a:ext cx="4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Black &amp;</a:t>
              </a:r>
            </a:p>
          </p:txBody>
        </p:sp>
        <p:sp>
          <p:nvSpPr>
            <p:cNvPr id="184351" name="Rectangle 44"/>
            <p:cNvSpPr>
              <a:spLocks noChangeArrowheads="1"/>
            </p:cNvSpPr>
            <p:nvPr/>
          </p:nvSpPr>
          <p:spPr bwMode="auto">
            <a:xfrm>
              <a:off x="4758" y="3360"/>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99"/>
                  </a:solidFill>
                </a:rPr>
                <a:t>White</a:t>
              </a:r>
            </a:p>
          </p:txBody>
        </p:sp>
      </p:grpSp>
    </p:spTree>
    <p:extLst>
      <p:ext uri="{BB962C8B-B14F-4D97-AF65-F5344CB8AC3E}">
        <p14:creationId xmlns:p14="http://schemas.microsoft.com/office/powerpoint/2010/main" val="16911317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a:bodyPr>
          <a:lstStyle/>
          <a:p>
            <a:r>
              <a:rPr lang="en-US" sz="3200" b="1" dirty="0" smtClean="0">
                <a:solidFill>
                  <a:srgbClr val="0070C0"/>
                </a:solidFill>
              </a:rPr>
              <a:t>Hazardous Chemicals in Buildings</a:t>
            </a:r>
          </a:p>
        </p:txBody>
      </p:sp>
      <p:sp>
        <p:nvSpPr>
          <p:cNvPr id="180227" name="Rectangle 3"/>
          <p:cNvSpPr>
            <a:spLocks noGrp="1" noChangeArrowheads="1"/>
          </p:cNvSpPr>
          <p:nvPr>
            <p:ph type="body" idx="1"/>
          </p:nvPr>
        </p:nvSpPr>
        <p:spPr/>
        <p:txBody>
          <a:bodyPr>
            <a:normAutofit/>
          </a:bodyPr>
          <a:lstStyle/>
          <a:p>
            <a:r>
              <a:rPr lang="en-US" dirty="0" smtClean="0"/>
              <a:t>NFPA 704M</a:t>
            </a:r>
          </a:p>
          <a:p>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29841"/>
            <a:ext cx="3124199" cy="3108959"/>
          </a:xfrm>
          <a:prstGeom prst="rect">
            <a:avLst/>
          </a:prstGeom>
        </p:spPr>
      </p:pic>
      <p:pic>
        <p:nvPicPr>
          <p:cNvPr id="6" name="Picture 4" descr="unit2_hazardousmaterials"/>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00600" y="2426701"/>
            <a:ext cx="3755409" cy="32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6668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4"/>
          <p:cNvSpPr>
            <a:spLocks noGrp="1" noChangeArrowheads="1"/>
          </p:cNvSpPr>
          <p:nvPr>
            <p:ph type="title"/>
          </p:nvPr>
        </p:nvSpPr>
        <p:spPr/>
        <p:txBody>
          <a:bodyPr/>
          <a:lstStyle/>
          <a:p>
            <a:r>
              <a:rPr lang="en-US" b="1" dirty="0" smtClean="0">
                <a:solidFill>
                  <a:srgbClr val="0070C0"/>
                </a:solidFill>
              </a:rPr>
              <a:t>Reporting a </a:t>
            </a:r>
            <a:r>
              <a:rPr lang="en-US" b="1" dirty="0" err="1" smtClean="0">
                <a:solidFill>
                  <a:srgbClr val="0070C0"/>
                </a:solidFill>
              </a:rPr>
              <a:t>HazMat</a:t>
            </a:r>
            <a:r>
              <a:rPr lang="en-US" b="1" dirty="0" smtClean="0">
                <a:solidFill>
                  <a:srgbClr val="0070C0"/>
                </a:solidFill>
              </a:rPr>
              <a:t> Incident</a:t>
            </a:r>
          </a:p>
        </p:txBody>
      </p:sp>
      <p:sp>
        <p:nvSpPr>
          <p:cNvPr id="187395" name="Rectangle 5"/>
          <p:cNvSpPr>
            <a:spLocks noGrp="1" noChangeArrowheads="1"/>
          </p:cNvSpPr>
          <p:nvPr>
            <p:ph type="body" sz="half" idx="1"/>
          </p:nvPr>
        </p:nvSpPr>
        <p:spPr/>
        <p:txBody>
          <a:bodyPr/>
          <a:lstStyle/>
          <a:p>
            <a:pPr>
              <a:buFont typeface="Wingdings" pitchFamily="2" charset="2"/>
              <a:buNone/>
            </a:pPr>
            <a:r>
              <a:rPr lang="en-US" sz="2200" dirty="0" smtClean="0"/>
              <a:t>	http://phmsa.dot.gov/hazmat/library/erg</a:t>
            </a:r>
          </a:p>
        </p:txBody>
      </p:sp>
      <p:pic>
        <p:nvPicPr>
          <p:cNvPr id="187396"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29200" y="1295400"/>
            <a:ext cx="3459163"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7935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6"/>
          <p:cNvSpPr>
            <a:spLocks noGrp="1" noChangeArrowheads="1"/>
          </p:cNvSpPr>
          <p:nvPr>
            <p:ph type="title"/>
          </p:nvPr>
        </p:nvSpPr>
        <p:spPr/>
        <p:txBody>
          <a:bodyPr>
            <a:normAutofit/>
          </a:bodyPr>
          <a:lstStyle/>
          <a:p>
            <a:r>
              <a:rPr lang="en-US" sz="3600" b="1" dirty="0" smtClean="0">
                <a:solidFill>
                  <a:srgbClr val="0070C0"/>
                </a:solidFill>
              </a:rPr>
              <a:t>Guidelines for Handling </a:t>
            </a:r>
            <a:r>
              <a:rPr lang="en-US" sz="3600" b="1" dirty="0" err="1" smtClean="0">
                <a:solidFill>
                  <a:srgbClr val="0070C0"/>
                </a:solidFill>
              </a:rPr>
              <a:t>HazMat</a:t>
            </a:r>
            <a:r>
              <a:rPr lang="en-US" sz="3600" b="1" dirty="0" smtClean="0">
                <a:solidFill>
                  <a:srgbClr val="0070C0"/>
                </a:solidFill>
              </a:rPr>
              <a:t> Incidents</a:t>
            </a:r>
          </a:p>
        </p:txBody>
      </p:sp>
      <p:sp>
        <p:nvSpPr>
          <p:cNvPr id="181251" name="Rectangle 7"/>
          <p:cNvSpPr>
            <a:spLocks noGrp="1" noChangeArrowheads="1"/>
          </p:cNvSpPr>
          <p:nvPr>
            <p:ph type="body" idx="1"/>
          </p:nvPr>
        </p:nvSpPr>
        <p:spPr/>
        <p:txBody>
          <a:bodyPr/>
          <a:lstStyle/>
          <a:p>
            <a:pPr>
              <a:lnSpc>
                <a:spcPct val="80000"/>
              </a:lnSpc>
            </a:pPr>
            <a:r>
              <a:rPr lang="en-US" sz="2000" dirty="0" smtClean="0"/>
              <a:t>Call for help immediately and let the experts handle the situation.</a:t>
            </a:r>
          </a:p>
          <a:p>
            <a:pPr>
              <a:lnSpc>
                <a:spcPct val="80000"/>
              </a:lnSpc>
            </a:pPr>
            <a:endParaRPr lang="en-US" sz="2000" dirty="0" smtClean="0"/>
          </a:p>
          <a:p>
            <a:pPr>
              <a:lnSpc>
                <a:spcPct val="80000"/>
              </a:lnSpc>
            </a:pPr>
            <a:r>
              <a:rPr lang="en-US" sz="2000" dirty="0" smtClean="0"/>
              <a:t>Stay away from the incident site.</a:t>
            </a:r>
          </a:p>
          <a:p>
            <a:pPr>
              <a:lnSpc>
                <a:spcPct val="80000"/>
              </a:lnSpc>
            </a:pPr>
            <a:endParaRPr lang="en-US" sz="2000" dirty="0" smtClean="0"/>
          </a:p>
          <a:p>
            <a:pPr>
              <a:lnSpc>
                <a:spcPct val="80000"/>
              </a:lnSpc>
            </a:pPr>
            <a:r>
              <a:rPr lang="en-US" sz="2000" dirty="0" smtClean="0"/>
              <a:t>If outside, stay upstream, uphill, and upwind.</a:t>
            </a:r>
          </a:p>
          <a:p>
            <a:pPr lvl="1">
              <a:lnSpc>
                <a:spcPct val="80000"/>
              </a:lnSpc>
            </a:pPr>
            <a:r>
              <a:rPr lang="en-US" sz="2000" dirty="0" smtClean="0">
                <a:solidFill>
                  <a:srgbClr val="FF0000"/>
                </a:solidFill>
              </a:rPr>
              <a:t>Do NOT be tempted to get just a little closer so that you can read placards or other items</a:t>
            </a:r>
          </a:p>
          <a:p>
            <a:pPr lvl="1">
              <a:lnSpc>
                <a:spcPct val="80000"/>
              </a:lnSpc>
            </a:pPr>
            <a:endParaRPr lang="en-US" sz="2000" dirty="0" smtClean="0"/>
          </a:p>
          <a:p>
            <a:pPr>
              <a:lnSpc>
                <a:spcPct val="80000"/>
              </a:lnSpc>
            </a:pPr>
            <a:r>
              <a:rPr lang="en-US" sz="2000" dirty="0" smtClean="0"/>
              <a:t>If in a motor vehicle, stop and find shelter.</a:t>
            </a:r>
          </a:p>
          <a:p>
            <a:pPr>
              <a:lnSpc>
                <a:spcPct val="80000"/>
              </a:lnSpc>
            </a:pPr>
            <a:endParaRPr lang="en-US" sz="2000" dirty="0" smtClean="0"/>
          </a:p>
          <a:p>
            <a:pPr>
              <a:lnSpc>
                <a:spcPct val="80000"/>
              </a:lnSpc>
            </a:pPr>
            <a:r>
              <a:rPr lang="en-US" sz="2000" dirty="0" smtClean="0"/>
              <a:t>If asked to evacuate, do so immediately.</a:t>
            </a:r>
          </a:p>
          <a:p>
            <a:pPr>
              <a:lnSpc>
                <a:spcPct val="80000"/>
              </a:lnSpc>
            </a:pPr>
            <a:endParaRPr lang="en-US" sz="2000" dirty="0" smtClean="0"/>
          </a:p>
          <a:p>
            <a:pPr>
              <a:lnSpc>
                <a:spcPct val="80000"/>
              </a:lnSpc>
            </a:pPr>
            <a:r>
              <a:rPr lang="en-US" sz="2000" dirty="0" smtClean="0"/>
              <a:t>If requested, stay indoors—shelter in place.</a:t>
            </a:r>
          </a:p>
        </p:txBody>
      </p:sp>
    </p:spTree>
    <p:extLst>
      <p:ext uri="{BB962C8B-B14F-4D97-AF65-F5344CB8AC3E}">
        <p14:creationId xmlns:p14="http://schemas.microsoft.com/office/powerpoint/2010/main" val="2968226404"/>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ormAutofit/>
          </a:bodyPr>
          <a:lstStyle/>
          <a:p>
            <a:r>
              <a:rPr lang="en-US" sz="3600" b="1" dirty="0" smtClean="0">
                <a:solidFill>
                  <a:srgbClr val="0070C0"/>
                </a:solidFill>
              </a:rPr>
              <a:t>During a Hazardous Materials Incident</a:t>
            </a:r>
          </a:p>
        </p:txBody>
      </p:sp>
      <p:sp>
        <p:nvSpPr>
          <p:cNvPr id="182275" name="Rectangle 3"/>
          <p:cNvSpPr>
            <a:spLocks noGrp="1" noChangeArrowheads="1"/>
          </p:cNvSpPr>
          <p:nvPr>
            <p:ph type="body" idx="1"/>
          </p:nvPr>
        </p:nvSpPr>
        <p:spPr/>
        <p:txBody>
          <a:bodyPr/>
          <a:lstStyle/>
          <a:p>
            <a:r>
              <a:rPr lang="en-US" smtClean="0"/>
              <a:t>If you are able to see from a </a:t>
            </a:r>
            <a:r>
              <a:rPr lang="en-US" b="1" u="sng" smtClean="0">
                <a:solidFill>
                  <a:srgbClr val="FF3300"/>
                </a:solidFill>
              </a:rPr>
              <a:t>safe position</a:t>
            </a:r>
            <a:r>
              <a:rPr lang="en-US" smtClean="0"/>
              <a:t>, look for: </a:t>
            </a:r>
          </a:p>
          <a:p>
            <a:pPr lvl="1"/>
            <a:r>
              <a:rPr lang="en-US" smtClean="0"/>
              <a:t>The four-digit number on a placard or orange panel </a:t>
            </a:r>
          </a:p>
          <a:p>
            <a:pPr lvl="1"/>
            <a:r>
              <a:rPr lang="en-US" smtClean="0"/>
              <a:t>The four-digit number preceded by the initials UN/NA on a shipping paper, package or drum </a:t>
            </a:r>
          </a:p>
          <a:p>
            <a:pPr lvl="1"/>
            <a:r>
              <a:rPr lang="en-US" smtClean="0"/>
              <a:t>The name of the material on the shipping papers, placard, or package</a:t>
            </a:r>
          </a:p>
        </p:txBody>
      </p:sp>
    </p:spTree>
    <p:extLst>
      <p:ext uri="{BB962C8B-B14F-4D97-AF65-F5344CB8AC3E}">
        <p14:creationId xmlns:p14="http://schemas.microsoft.com/office/powerpoint/2010/main" val="1799218835"/>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4"/>
          <p:cNvSpPr>
            <a:spLocks noGrp="1" noChangeArrowheads="1"/>
          </p:cNvSpPr>
          <p:nvPr>
            <p:ph type="title"/>
          </p:nvPr>
        </p:nvSpPr>
        <p:spPr/>
        <p:txBody>
          <a:bodyPr/>
          <a:lstStyle/>
          <a:p>
            <a:r>
              <a:rPr lang="en-US" b="1" dirty="0" smtClean="0">
                <a:solidFill>
                  <a:srgbClr val="0070C0"/>
                </a:solidFill>
              </a:rPr>
              <a:t>Reporting a </a:t>
            </a:r>
            <a:r>
              <a:rPr lang="en-US" b="1" dirty="0" err="1" smtClean="0">
                <a:solidFill>
                  <a:srgbClr val="0070C0"/>
                </a:solidFill>
              </a:rPr>
              <a:t>HazMat</a:t>
            </a:r>
            <a:r>
              <a:rPr lang="en-US" b="1" dirty="0" smtClean="0">
                <a:solidFill>
                  <a:srgbClr val="0070C0"/>
                </a:solidFill>
              </a:rPr>
              <a:t> Incident</a:t>
            </a:r>
          </a:p>
        </p:txBody>
      </p:sp>
      <p:sp>
        <p:nvSpPr>
          <p:cNvPr id="186371" name="Rectangle 5"/>
          <p:cNvSpPr>
            <a:spLocks noGrp="1" noChangeArrowheads="1"/>
          </p:cNvSpPr>
          <p:nvPr>
            <p:ph type="body" idx="1"/>
          </p:nvPr>
        </p:nvSpPr>
        <p:spPr/>
        <p:txBody>
          <a:bodyPr/>
          <a:lstStyle/>
          <a:p>
            <a:pPr>
              <a:lnSpc>
                <a:spcPct val="80000"/>
              </a:lnSpc>
            </a:pPr>
            <a:r>
              <a:rPr lang="en-US" sz="1700" smtClean="0"/>
              <a:t>When reporting a HazMat incident, include the following information: </a:t>
            </a:r>
          </a:p>
          <a:p>
            <a:pPr lvl="1">
              <a:lnSpc>
                <a:spcPct val="80000"/>
              </a:lnSpc>
            </a:pPr>
            <a:r>
              <a:rPr lang="en-US" sz="1700" smtClean="0"/>
              <a:t>Identify yourself. </a:t>
            </a:r>
          </a:p>
          <a:p>
            <a:pPr lvl="1">
              <a:lnSpc>
                <a:spcPct val="80000"/>
              </a:lnSpc>
            </a:pPr>
            <a:endParaRPr lang="en-US" sz="1700" smtClean="0"/>
          </a:p>
          <a:p>
            <a:pPr lvl="1">
              <a:lnSpc>
                <a:spcPct val="80000"/>
              </a:lnSpc>
            </a:pPr>
            <a:r>
              <a:rPr lang="en-US" sz="1700" smtClean="0"/>
              <a:t>Give your current location and the location of the incident, i.e. street address or cross streets, road and mile marker, distance from nearest town, etc. </a:t>
            </a:r>
          </a:p>
          <a:p>
            <a:pPr lvl="1">
              <a:lnSpc>
                <a:spcPct val="80000"/>
              </a:lnSpc>
            </a:pPr>
            <a:endParaRPr lang="en-US" sz="1700" smtClean="0"/>
          </a:p>
          <a:p>
            <a:pPr lvl="1">
              <a:lnSpc>
                <a:spcPct val="80000"/>
              </a:lnSpc>
            </a:pPr>
            <a:r>
              <a:rPr lang="en-US" sz="1700" smtClean="0"/>
              <a:t>Briefly describe what you see (from a distance), i.e. liquid spill, gaseous cloud, etc, and any placard numbers or other information you can safely see. </a:t>
            </a:r>
          </a:p>
          <a:p>
            <a:pPr lvl="1">
              <a:lnSpc>
                <a:spcPct val="80000"/>
              </a:lnSpc>
            </a:pPr>
            <a:endParaRPr lang="en-US" sz="1700" smtClean="0"/>
          </a:p>
          <a:p>
            <a:pPr lvl="1">
              <a:lnSpc>
                <a:spcPct val="80000"/>
              </a:lnSpc>
            </a:pPr>
            <a:r>
              <a:rPr lang="en-US" sz="1700" smtClean="0"/>
              <a:t>If a gaseous cloud or liquid spill exists, give the direction the contaminant is flowing or moving. Give any pertinent weather or other information you can observe from a safe distance that might help the experts in responding to the incident. Be concise.</a:t>
            </a:r>
          </a:p>
          <a:p>
            <a:pPr>
              <a:lnSpc>
                <a:spcPct val="80000"/>
              </a:lnSpc>
            </a:pPr>
            <a:endParaRPr lang="en-US" sz="1700" smtClean="0"/>
          </a:p>
        </p:txBody>
      </p:sp>
    </p:spTree>
    <p:extLst>
      <p:ext uri="{BB962C8B-B14F-4D97-AF65-F5344CB8AC3E}">
        <p14:creationId xmlns:p14="http://schemas.microsoft.com/office/powerpoint/2010/main" val="162387433"/>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ormAutofit/>
          </a:bodyPr>
          <a:lstStyle/>
          <a:p>
            <a:r>
              <a:rPr lang="en-US" sz="3200" b="1" dirty="0" smtClean="0">
                <a:solidFill>
                  <a:srgbClr val="0070C0"/>
                </a:solidFill>
              </a:rPr>
              <a:t>Hazardous Materials Incident Preparedness</a:t>
            </a:r>
          </a:p>
        </p:txBody>
      </p:sp>
      <p:sp>
        <p:nvSpPr>
          <p:cNvPr id="180227" name="Rectangle 3"/>
          <p:cNvSpPr>
            <a:spLocks noGrp="1" noChangeArrowheads="1"/>
          </p:cNvSpPr>
          <p:nvPr>
            <p:ph type="body" idx="1"/>
          </p:nvPr>
        </p:nvSpPr>
        <p:spPr/>
        <p:txBody>
          <a:bodyPr>
            <a:normAutofit lnSpcReduction="10000"/>
          </a:bodyPr>
          <a:lstStyle/>
          <a:p>
            <a:r>
              <a:rPr lang="en-US" smtClean="0"/>
              <a:t>Find out what could happen.</a:t>
            </a:r>
          </a:p>
          <a:p>
            <a:endParaRPr lang="en-US" smtClean="0"/>
          </a:p>
          <a:p>
            <a:r>
              <a:rPr lang="en-US" smtClean="0"/>
              <a:t>Address the hazards in your emergency plan.</a:t>
            </a:r>
          </a:p>
          <a:p>
            <a:endParaRPr lang="en-US" smtClean="0"/>
          </a:p>
          <a:p>
            <a:r>
              <a:rPr lang="en-US" smtClean="0"/>
              <a:t>Practice and maintain your plan.</a:t>
            </a:r>
          </a:p>
          <a:p>
            <a:endParaRPr lang="en-US" smtClean="0"/>
          </a:p>
          <a:p>
            <a:r>
              <a:rPr lang="en-US" smtClean="0"/>
              <a:t>Learn the warning and information system for your community.</a:t>
            </a:r>
          </a:p>
        </p:txBody>
      </p:sp>
    </p:spTree>
    <p:extLst>
      <p:ext uri="{BB962C8B-B14F-4D97-AF65-F5344CB8AC3E}">
        <p14:creationId xmlns:p14="http://schemas.microsoft.com/office/powerpoint/2010/main" val="2683539785"/>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Five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solidFill>
                  <a:schemeClr val="bg1">
                    <a:lumMod val="85000"/>
                  </a:schemeClr>
                </a:solidFill>
              </a:rPr>
              <a:t>Session 4 – Topics 16, 17, 18, 19, 20</a:t>
            </a:r>
          </a:p>
          <a:p>
            <a:pPr marL="0" indent="0">
              <a:buNone/>
            </a:pPr>
            <a:r>
              <a:rPr lang="en-US" dirty="0" smtClean="0"/>
              <a:t>Session 5 – Topics </a:t>
            </a:r>
            <a:r>
              <a:rPr lang="en-US" dirty="0" smtClean="0">
                <a:solidFill>
                  <a:schemeClr val="bg1">
                    <a:lumMod val="85000"/>
                  </a:schemeClr>
                </a:solidFill>
              </a:rPr>
              <a:t>21, 22,</a:t>
            </a:r>
            <a:r>
              <a:rPr lang="en-US" dirty="0" smtClean="0"/>
              <a:t> </a:t>
            </a:r>
            <a:r>
              <a:rPr lang="en-US" dirty="0" smtClean="0">
                <a:solidFill>
                  <a:schemeClr val="bg1">
                    <a:lumMod val="85000"/>
                  </a:schemeClr>
                </a:solidFill>
              </a:rPr>
              <a:t>23,</a:t>
            </a:r>
            <a:r>
              <a:rPr lang="en-US" dirty="0" smtClean="0"/>
              <a:t> </a:t>
            </a:r>
            <a:r>
              <a:rPr lang="en-US" dirty="0" smtClean="0">
                <a:solidFill>
                  <a:schemeClr val="bg1">
                    <a:lumMod val="85000"/>
                  </a:schemeClr>
                </a:solidFill>
              </a:rPr>
              <a:t>24,</a:t>
            </a:r>
            <a:r>
              <a:rPr lang="en-US" dirty="0" smtClean="0"/>
              <a:t> </a:t>
            </a:r>
            <a:r>
              <a:rPr lang="en-US" dirty="0" smtClean="0">
                <a:solidFill>
                  <a:schemeClr val="bg1">
                    <a:lumMod val="85000"/>
                  </a:schemeClr>
                </a:solidFill>
              </a:rPr>
              <a:t>25,</a:t>
            </a:r>
            <a:r>
              <a:rPr lang="en-US" dirty="0" smtClean="0"/>
              <a:t> </a:t>
            </a:r>
            <a:r>
              <a:rPr lang="en-US" dirty="0" smtClean="0">
                <a:solidFill>
                  <a:srgbClr val="FF0000"/>
                </a:solidFill>
              </a:rPr>
              <a:t>26</a:t>
            </a:r>
            <a:r>
              <a:rPr lang="en-US" dirty="0" smtClean="0"/>
              <a:t>,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dirty="0" smtClean="0"/>
              <a:t>Topic 26 Question</a:t>
            </a:r>
          </a:p>
        </p:txBody>
      </p:sp>
      <p:sp>
        <p:nvSpPr>
          <p:cNvPr id="1215491"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a:pPr>
            <a:r>
              <a:rPr lang="en-US" b="1" dirty="0" smtClean="0"/>
              <a:t>Which of the following BEST describes where you should be located when in the vicinity of a </a:t>
            </a:r>
            <a:r>
              <a:rPr lang="en-US" b="1" dirty="0" err="1" smtClean="0"/>
              <a:t>HazMat</a:t>
            </a:r>
            <a:r>
              <a:rPr lang="en-US" b="1" dirty="0" smtClean="0"/>
              <a:t> incident?</a:t>
            </a:r>
          </a:p>
          <a:p>
            <a:pPr marL="952500" lvl="1" indent="-495300">
              <a:lnSpc>
                <a:spcPct val="90000"/>
              </a:lnSpc>
              <a:buFont typeface="Wingdings" pitchFamily="2" charset="2"/>
              <a:buAutoNum type="alphaUcPeriod"/>
            </a:pPr>
            <a:r>
              <a:rPr lang="en-US" dirty="0" smtClean="0"/>
              <a:t>Far away enough to ensure your safety</a:t>
            </a:r>
          </a:p>
          <a:p>
            <a:pPr marL="952500" lvl="1" indent="-495300">
              <a:lnSpc>
                <a:spcPct val="90000"/>
              </a:lnSpc>
              <a:buFont typeface="Wingdings" pitchFamily="2" charset="2"/>
              <a:buAutoNum type="alphaUcPeriod"/>
            </a:pPr>
            <a:r>
              <a:rPr lang="en-US" dirty="0" smtClean="0"/>
              <a:t>Downhill and downwind</a:t>
            </a:r>
          </a:p>
          <a:p>
            <a:pPr marL="952500" lvl="1" indent="-495300">
              <a:lnSpc>
                <a:spcPct val="90000"/>
              </a:lnSpc>
              <a:buFont typeface="Wingdings" pitchFamily="2" charset="2"/>
              <a:buAutoNum type="alphaUcPeriod"/>
            </a:pPr>
            <a:r>
              <a:rPr lang="en-US" dirty="0" smtClean="0"/>
              <a:t>Close enough to read the numbers on any placards with your naked eyes</a:t>
            </a:r>
          </a:p>
          <a:p>
            <a:pPr marL="952500" lvl="1" indent="-495300">
              <a:lnSpc>
                <a:spcPct val="90000"/>
              </a:lnSpc>
              <a:buFont typeface="Wingdings" pitchFamily="2" charset="2"/>
              <a:buAutoNum type="alphaUcPeriod"/>
            </a:pPr>
            <a:r>
              <a:rPr lang="en-US" dirty="0" smtClean="0"/>
              <a:t>Alongside emergency responders wearing exposure suits</a:t>
            </a:r>
            <a:br>
              <a:rPr lang="en-US" dirty="0" smtClean="0"/>
            </a:br>
            <a:endParaRPr lang="en-US" dirty="0" smtClean="0"/>
          </a:p>
        </p:txBody>
      </p:sp>
    </p:spTree>
    <p:extLst>
      <p:ext uri="{BB962C8B-B14F-4D97-AF65-F5344CB8AC3E}">
        <p14:creationId xmlns:p14="http://schemas.microsoft.com/office/powerpoint/2010/main" val="2175425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15491">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15491">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smtClean="0"/>
              <a:t>Topic 26 Question</a:t>
            </a:r>
          </a:p>
        </p:txBody>
      </p:sp>
      <p:sp>
        <p:nvSpPr>
          <p:cNvPr id="1216515" name="Rectangle 3"/>
          <p:cNvSpPr>
            <a:spLocks noGrp="1" noChangeArrowheads="1"/>
          </p:cNvSpPr>
          <p:nvPr>
            <p:ph type="body" idx="1"/>
          </p:nvPr>
        </p:nvSpPr>
        <p:spPr/>
        <p:txBody>
          <a:bodyPr/>
          <a:lstStyle/>
          <a:p>
            <a:pPr marL="495300" indent="-495300">
              <a:buFont typeface="Wingdings" pitchFamily="2" charset="2"/>
              <a:buAutoNum type="arabicPeriod" startAt="2"/>
            </a:pPr>
            <a:r>
              <a:rPr lang="en-US" b="1" dirty="0" smtClean="0"/>
              <a:t>Which federal agency is responsible for warning the public about hazardous materials containers and shippers?</a:t>
            </a:r>
          </a:p>
          <a:p>
            <a:pPr marL="952500" lvl="1" indent="-495300">
              <a:buFont typeface="Wingdings" pitchFamily="2" charset="2"/>
              <a:buAutoNum type="alphaUcPeriod"/>
            </a:pPr>
            <a:r>
              <a:rPr lang="en-US" dirty="0" smtClean="0"/>
              <a:t>Federal Emergency Management Agency</a:t>
            </a:r>
          </a:p>
          <a:p>
            <a:pPr marL="952500" lvl="1" indent="-495300">
              <a:buFont typeface="Wingdings" pitchFamily="2" charset="2"/>
              <a:buAutoNum type="alphaUcPeriod"/>
            </a:pPr>
            <a:r>
              <a:rPr lang="en-US" dirty="0" smtClean="0"/>
              <a:t>Federal Response Plan</a:t>
            </a:r>
          </a:p>
          <a:p>
            <a:pPr marL="952500" lvl="1" indent="-495300">
              <a:buFont typeface="Wingdings" pitchFamily="2" charset="2"/>
              <a:buAutoNum type="alphaUcPeriod"/>
            </a:pPr>
            <a:r>
              <a:rPr lang="en-US" dirty="0" smtClean="0"/>
              <a:t>National Communications System</a:t>
            </a:r>
          </a:p>
          <a:p>
            <a:pPr marL="952500" lvl="1" indent="-495300">
              <a:buFont typeface="Wingdings" pitchFamily="2" charset="2"/>
              <a:buAutoNum type="alphaUcPeriod"/>
            </a:pPr>
            <a:r>
              <a:rPr lang="en-US" dirty="0" smtClean="0"/>
              <a:t>Department of Transportation</a:t>
            </a:r>
            <a:br>
              <a:rPr lang="en-US" dirty="0" smtClean="0"/>
            </a:br>
            <a:endParaRPr lang="en-US" dirty="0" smtClean="0"/>
          </a:p>
        </p:txBody>
      </p:sp>
    </p:spTree>
    <p:extLst>
      <p:ext uri="{BB962C8B-B14F-4D97-AF65-F5344CB8AC3E}">
        <p14:creationId xmlns:p14="http://schemas.microsoft.com/office/powerpoint/2010/main" val="428465341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16515">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1651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dirty="0" smtClean="0"/>
              <a:t>Topic 26 Question</a:t>
            </a:r>
          </a:p>
        </p:txBody>
      </p:sp>
      <p:sp>
        <p:nvSpPr>
          <p:cNvPr id="1217539"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3"/>
            </a:pPr>
            <a:r>
              <a:rPr lang="en-US" b="1" dirty="0" smtClean="0"/>
              <a:t>Before transmitting in the area of a </a:t>
            </a:r>
            <a:r>
              <a:rPr lang="en-US" b="1" dirty="0" err="1" smtClean="0"/>
              <a:t>HazMat</a:t>
            </a:r>
            <a:r>
              <a:rPr lang="en-US" b="1" dirty="0" smtClean="0"/>
              <a:t> incident what should you always do?</a:t>
            </a:r>
          </a:p>
          <a:p>
            <a:pPr marL="952500" lvl="1" indent="-495300">
              <a:lnSpc>
                <a:spcPct val="90000"/>
              </a:lnSpc>
              <a:buFont typeface="Wingdings" pitchFamily="2" charset="2"/>
              <a:buAutoNum type="alphaUcPeriod"/>
            </a:pPr>
            <a:r>
              <a:rPr lang="en-US" dirty="0" smtClean="0"/>
              <a:t>First identify the agents by reading the placard or container labels</a:t>
            </a:r>
          </a:p>
          <a:p>
            <a:pPr marL="952500" lvl="1" indent="-495300">
              <a:lnSpc>
                <a:spcPct val="90000"/>
              </a:lnSpc>
              <a:buFont typeface="Wingdings" pitchFamily="2" charset="2"/>
              <a:buAutoNum type="alphaUcPeriod"/>
            </a:pPr>
            <a:r>
              <a:rPr lang="en-US" dirty="0" smtClean="0"/>
              <a:t>Be far enough away so that no vapors or fumes are present</a:t>
            </a:r>
          </a:p>
          <a:p>
            <a:pPr marL="952500" lvl="1" indent="-495300">
              <a:lnSpc>
                <a:spcPct val="90000"/>
              </a:lnSpc>
              <a:buFont typeface="Wingdings" pitchFamily="2" charset="2"/>
              <a:buAutoNum type="alphaUcPeriod"/>
            </a:pPr>
            <a:r>
              <a:rPr lang="en-US" dirty="0" smtClean="0"/>
              <a:t>Wait to report the incident until police or fire officials have arrived</a:t>
            </a:r>
          </a:p>
          <a:p>
            <a:pPr marL="952500" lvl="1" indent="-495300">
              <a:lnSpc>
                <a:spcPct val="90000"/>
              </a:lnSpc>
              <a:buFont typeface="Wingdings" pitchFamily="2" charset="2"/>
              <a:buAutoNum type="alphaUcPeriod"/>
            </a:pPr>
            <a:r>
              <a:rPr lang="en-US" dirty="0" smtClean="0"/>
              <a:t>Take action to stop or contain any agents that might be leaking</a:t>
            </a:r>
          </a:p>
        </p:txBody>
      </p:sp>
    </p:spTree>
    <p:extLst>
      <p:ext uri="{BB962C8B-B14F-4D97-AF65-F5344CB8AC3E}">
        <p14:creationId xmlns:p14="http://schemas.microsoft.com/office/powerpoint/2010/main" val="121739930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17539">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1753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dirty="0" smtClean="0"/>
              <a:t>Topic 26 Question</a:t>
            </a:r>
          </a:p>
        </p:txBody>
      </p:sp>
      <p:sp>
        <p:nvSpPr>
          <p:cNvPr id="1357827" name="Rectangle 3"/>
          <p:cNvSpPr>
            <a:spLocks noGrp="1" noChangeArrowheads="1"/>
          </p:cNvSpPr>
          <p:nvPr>
            <p:ph type="body" idx="1"/>
          </p:nvPr>
        </p:nvSpPr>
        <p:spPr/>
        <p:txBody>
          <a:bodyPr/>
          <a:lstStyle/>
          <a:p>
            <a:pPr marL="495300" indent="-495300">
              <a:buFont typeface="Wingdings" pitchFamily="2" charset="2"/>
              <a:buAutoNum type="arabicPeriod" startAt="4"/>
            </a:pPr>
            <a:r>
              <a:rPr lang="en-US" b="1" dirty="0" smtClean="0"/>
              <a:t>On the sides of transporting vehicles how are different classes of hazardous materials identified?</a:t>
            </a:r>
          </a:p>
          <a:p>
            <a:pPr marL="952500" lvl="1" indent="-495300">
              <a:buFont typeface="Wingdings" pitchFamily="2" charset="2"/>
              <a:buAutoNum type="alphaUcPeriod"/>
            </a:pPr>
            <a:r>
              <a:rPr lang="en-US" dirty="0" smtClean="0"/>
              <a:t>Placards</a:t>
            </a:r>
          </a:p>
          <a:p>
            <a:pPr marL="952500" lvl="1" indent="-495300">
              <a:buFont typeface="Wingdings" pitchFamily="2" charset="2"/>
              <a:buAutoNum type="alphaUcPeriod"/>
            </a:pPr>
            <a:r>
              <a:rPr lang="en-US" dirty="0" smtClean="0"/>
              <a:t>Four-digit numbers</a:t>
            </a:r>
          </a:p>
          <a:p>
            <a:pPr marL="952500" lvl="1" indent="-495300">
              <a:buFont typeface="Wingdings" pitchFamily="2" charset="2"/>
              <a:buAutoNum type="alphaUcPeriod"/>
            </a:pPr>
            <a:r>
              <a:rPr lang="en-US" dirty="0" smtClean="0"/>
              <a:t>Warning labels and/or icons</a:t>
            </a:r>
          </a:p>
          <a:p>
            <a:pPr marL="952500" lvl="1" indent="-495300">
              <a:buFont typeface="Wingdings" pitchFamily="2" charset="2"/>
              <a:buAutoNum type="alphaUcPeriod"/>
            </a:pPr>
            <a:r>
              <a:rPr lang="en-US" dirty="0" smtClean="0"/>
              <a:t>All of the answers are correct</a:t>
            </a:r>
          </a:p>
          <a:p>
            <a:pPr marL="952500" lvl="1" indent="-495300">
              <a:buFont typeface="Wingdings" pitchFamily="2" charset="2"/>
              <a:buAutoNum type="alphaUcPeriod"/>
            </a:pPr>
            <a:endParaRPr lang="en-US" dirty="0" smtClean="0"/>
          </a:p>
          <a:p>
            <a:pPr marL="952500" lvl="1" indent="-495300">
              <a:buFont typeface="Wingdings" pitchFamily="2" charset="2"/>
              <a:buAutoNum type="alphaUcPeriod"/>
            </a:pPr>
            <a:endParaRPr lang="en-US" dirty="0" smtClean="0"/>
          </a:p>
        </p:txBody>
      </p:sp>
    </p:spTree>
    <p:extLst>
      <p:ext uri="{BB962C8B-B14F-4D97-AF65-F5344CB8AC3E}">
        <p14:creationId xmlns:p14="http://schemas.microsoft.com/office/powerpoint/2010/main" val="104311214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357827">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357827">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dirty="0" smtClean="0"/>
              <a:t>Topic 26 Question</a:t>
            </a:r>
          </a:p>
        </p:txBody>
      </p:sp>
      <p:sp>
        <p:nvSpPr>
          <p:cNvPr id="1219587" name="Rectangle 3"/>
          <p:cNvSpPr>
            <a:spLocks noGrp="1" noChangeArrowheads="1"/>
          </p:cNvSpPr>
          <p:nvPr>
            <p:ph type="body" idx="1"/>
          </p:nvPr>
        </p:nvSpPr>
        <p:spPr/>
        <p:txBody>
          <a:bodyPr/>
          <a:lstStyle/>
          <a:p>
            <a:pPr marL="495300" indent="-495300">
              <a:buFont typeface="Wingdings" pitchFamily="2" charset="2"/>
              <a:buAutoNum type="arabicPeriod" startAt="5"/>
            </a:pPr>
            <a:r>
              <a:rPr lang="en-US" b="1" dirty="0" smtClean="0"/>
              <a:t>Gasoline tankers filling the neighborhood gas station's underground tanks are identified with a placard bearing which of the following?</a:t>
            </a:r>
          </a:p>
          <a:p>
            <a:pPr marL="952500" lvl="1" indent="-495300">
              <a:buFont typeface="Wingdings" pitchFamily="2" charset="2"/>
              <a:buAutoNum type="alphaUcPeriod"/>
            </a:pPr>
            <a:r>
              <a:rPr lang="en-US" dirty="0" smtClean="0"/>
              <a:t>1203</a:t>
            </a:r>
          </a:p>
          <a:p>
            <a:pPr marL="952500" lvl="1" indent="-495300">
              <a:buFont typeface="Wingdings" pitchFamily="2" charset="2"/>
              <a:buAutoNum type="alphaUcPeriod"/>
            </a:pPr>
            <a:r>
              <a:rPr lang="en-US" dirty="0" smtClean="0"/>
              <a:t>1993</a:t>
            </a:r>
          </a:p>
          <a:p>
            <a:pPr marL="952500" lvl="1" indent="-495300">
              <a:buFont typeface="Wingdings" pitchFamily="2" charset="2"/>
              <a:buAutoNum type="alphaUcPeriod"/>
            </a:pPr>
            <a:r>
              <a:rPr lang="en-US" dirty="0" smtClean="0"/>
              <a:t>2003</a:t>
            </a:r>
          </a:p>
          <a:p>
            <a:pPr marL="952500" lvl="1" indent="-495300">
              <a:buFont typeface="Wingdings" pitchFamily="2" charset="2"/>
              <a:buAutoNum type="alphaUcPeriod"/>
            </a:pPr>
            <a:r>
              <a:rPr lang="en-US" dirty="0" smtClean="0"/>
              <a:t>2706 </a:t>
            </a:r>
          </a:p>
        </p:txBody>
      </p:sp>
    </p:spTree>
    <p:extLst>
      <p:ext uri="{BB962C8B-B14F-4D97-AF65-F5344CB8AC3E}">
        <p14:creationId xmlns:p14="http://schemas.microsoft.com/office/powerpoint/2010/main" val="377027584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19587">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19587">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Starting </a:t>
            </a:r>
            <a:r>
              <a:rPr lang="en-US" sz="4400" smtClean="0"/>
              <a:t>Topic 27?</a:t>
            </a:r>
            <a:endParaRPr lang="en-US" sz="4400" dirty="0" smtClean="0"/>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pPr algn="ctr"/>
            <a:r>
              <a:rPr lang="en-US" sz="4000" b="1" dirty="0" smtClean="0">
                <a:solidFill>
                  <a:srgbClr val="0070C0"/>
                </a:solidFill>
              </a:rPr>
              <a:t>Topic 26 – </a:t>
            </a:r>
            <a:r>
              <a:rPr lang="en-US" sz="4000" b="1" dirty="0">
                <a:solidFill>
                  <a:srgbClr val="0070C0"/>
                </a:solidFill>
              </a:rPr>
              <a:t>Hazardous Materials Awareness </a:t>
            </a:r>
            <a:endParaRPr lang="en-US" b="1" dirty="0" smtClean="0">
              <a:solidFill>
                <a:srgbClr val="0070C0"/>
              </a:solidFill>
            </a:endParaRPr>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b="1" dirty="0" smtClean="0">
                <a:solidFill>
                  <a:srgbClr val="0070C0"/>
                </a:solidFill>
              </a:rPr>
              <a:t>Hazardous Materials</a:t>
            </a:r>
          </a:p>
        </p:txBody>
      </p:sp>
      <p:sp>
        <p:nvSpPr>
          <p:cNvPr id="176131" name="Rectangle 3"/>
          <p:cNvSpPr>
            <a:spLocks noGrp="1" noChangeArrowheads="1"/>
          </p:cNvSpPr>
          <p:nvPr>
            <p:ph type="body" idx="1"/>
          </p:nvPr>
        </p:nvSpPr>
        <p:spPr/>
        <p:txBody>
          <a:bodyPr>
            <a:normAutofit lnSpcReduction="10000"/>
          </a:bodyPr>
          <a:lstStyle/>
          <a:p>
            <a:r>
              <a:rPr lang="en-US" dirty="0"/>
              <a:t>Amateur radio operators may encounter </a:t>
            </a:r>
            <a:r>
              <a:rPr lang="en-US" dirty="0" err="1"/>
              <a:t>HazMat</a:t>
            </a:r>
            <a:r>
              <a:rPr lang="en-US" dirty="0"/>
              <a:t> incidents, or to assist with emergency communications in such incidents  </a:t>
            </a:r>
          </a:p>
          <a:p>
            <a:endParaRPr lang="en-US" dirty="0" smtClean="0"/>
          </a:p>
          <a:p>
            <a:r>
              <a:rPr lang="en-US" dirty="0" err="1" smtClean="0"/>
              <a:t>HazMat</a:t>
            </a:r>
            <a:r>
              <a:rPr lang="en-US" dirty="0" smtClean="0"/>
              <a:t> </a:t>
            </a:r>
          </a:p>
          <a:p>
            <a:pPr lvl="1"/>
            <a:r>
              <a:rPr lang="en-US" dirty="0" smtClean="0"/>
              <a:t>Any substances or materials, which if released in an uncontrolled manner (e.g., spilled), can be harmful to people, animals, crops, water systems, or other elements of the environment</a:t>
            </a:r>
          </a:p>
          <a:p>
            <a:pPr lvl="1"/>
            <a:endParaRPr lang="en-US" dirty="0" smtClean="0"/>
          </a:p>
        </p:txBody>
      </p:sp>
    </p:spTree>
    <p:extLst>
      <p:ext uri="{BB962C8B-B14F-4D97-AF65-F5344CB8AC3E}">
        <p14:creationId xmlns:p14="http://schemas.microsoft.com/office/powerpoint/2010/main" val="605139562"/>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b="1" dirty="0" smtClean="0">
                <a:solidFill>
                  <a:srgbClr val="0070C0"/>
                </a:solidFill>
              </a:rPr>
              <a:t>Hazardous Materials . . .</a:t>
            </a:r>
          </a:p>
        </p:txBody>
      </p:sp>
      <p:sp>
        <p:nvSpPr>
          <p:cNvPr id="177155" name="Rectangle 3"/>
          <p:cNvSpPr>
            <a:spLocks noGrp="1" noChangeArrowheads="1"/>
          </p:cNvSpPr>
          <p:nvPr>
            <p:ph type="body" idx="1"/>
          </p:nvPr>
        </p:nvSpPr>
        <p:spPr/>
        <p:txBody>
          <a:bodyPr>
            <a:normAutofit fontScale="92500" lnSpcReduction="20000"/>
          </a:bodyPr>
          <a:lstStyle/>
          <a:p>
            <a:pPr marL="514350" indent="-514350">
              <a:lnSpc>
                <a:spcPct val="90000"/>
              </a:lnSpc>
              <a:buFont typeface="+mj-lt"/>
              <a:buAutoNum type="arabicPeriod"/>
            </a:pPr>
            <a:r>
              <a:rPr lang="en-US" dirty="0" smtClean="0"/>
              <a:t>Corrode other materials</a:t>
            </a:r>
          </a:p>
          <a:p>
            <a:pPr marL="514350" indent="-514350">
              <a:lnSpc>
                <a:spcPct val="90000"/>
              </a:lnSpc>
              <a:buFont typeface="+mj-lt"/>
              <a:buAutoNum type="arabicPeriod"/>
            </a:pPr>
            <a:endParaRPr lang="en-US" dirty="0" smtClean="0"/>
          </a:p>
          <a:p>
            <a:pPr marL="514350" indent="-514350">
              <a:lnSpc>
                <a:spcPct val="90000"/>
              </a:lnSpc>
              <a:buFont typeface="+mj-lt"/>
              <a:buAutoNum type="arabicPeriod"/>
            </a:pPr>
            <a:r>
              <a:rPr lang="en-US" dirty="0" smtClean="0"/>
              <a:t>Explode or are easily ignited</a:t>
            </a:r>
          </a:p>
          <a:p>
            <a:pPr marL="514350" indent="-514350">
              <a:lnSpc>
                <a:spcPct val="90000"/>
              </a:lnSpc>
              <a:buFont typeface="+mj-lt"/>
              <a:buAutoNum type="arabicPeriod"/>
            </a:pPr>
            <a:endParaRPr lang="en-US" dirty="0" smtClean="0"/>
          </a:p>
          <a:p>
            <a:pPr marL="514350" indent="-514350">
              <a:lnSpc>
                <a:spcPct val="90000"/>
              </a:lnSpc>
              <a:buFont typeface="+mj-lt"/>
              <a:buAutoNum type="arabicPeriod"/>
            </a:pPr>
            <a:r>
              <a:rPr lang="en-US" dirty="0" smtClean="0"/>
              <a:t>React strongly with water</a:t>
            </a:r>
          </a:p>
          <a:p>
            <a:pPr marL="514350" indent="-514350">
              <a:lnSpc>
                <a:spcPct val="90000"/>
              </a:lnSpc>
              <a:buFont typeface="+mj-lt"/>
              <a:buAutoNum type="arabicPeriod"/>
            </a:pPr>
            <a:endParaRPr lang="en-US" dirty="0" smtClean="0"/>
          </a:p>
          <a:p>
            <a:pPr marL="514350" indent="-514350">
              <a:lnSpc>
                <a:spcPct val="90000"/>
              </a:lnSpc>
              <a:buFont typeface="+mj-lt"/>
              <a:buAutoNum type="arabicPeriod"/>
            </a:pPr>
            <a:r>
              <a:rPr lang="en-US" dirty="0" smtClean="0"/>
              <a:t>Are unstable when exposed to heat or shock</a:t>
            </a:r>
          </a:p>
          <a:p>
            <a:pPr marL="514350" indent="-514350">
              <a:lnSpc>
                <a:spcPct val="90000"/>
              </a:lnSpc>
              <a:buFont typeface="+mj-lt"/>
              <a:buAutoNum type="arabicPeriod"/>
            </a:pPr>
            <a:endParaRPr lang="en-US" dirty="0" smtClean="0"/>
          </a:p>
          <a:p>
            <a:pPr marL="514350" indent="-514350">
              <a:lnSpc>
                <a:spcPct val="90000"/>
              </a:lnSpc>
              <a:buFont typeface="+mj-lt"/>
              <a:buAutoNum type="arabicPeriod"/>
            </a:pPr>
            <a:r>
              <a:rPr lang="en-US" dirty="0" smtClean="0"/>
              <a:t>Are toxic to humans, animals, or the environment</a:t>
            </a:r>
          </a:p>
        </p:txBody>
      </p:sp>
      <p:pic>
        <p:nvPicPr>
          <p:cNvPr id="1196036" name="Picture 4" descr="unit2_Household_ha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387475"/>
            <a:ext cx="2819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63261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1196036"/>
                                        </p:tgtEl>
                                        <p:attrNameLst>
                                          <p:attrName>style.visibility</p:attrName>
                                        </p:attrNameLst>
                                      </p:cBhvr>
                                      <p:to>
                                        <p:strVal val="visible"/>
                                      </p:to>
                                    </p:set>
                                    <p:animEffect transition="in" filter="wedge">
                                      <p:cBhvr>
                                        <p:cTn id="7" dur="1000"/>
                                        <p:tgtEl>
                                          <p:spTgt spid="1196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4"/>
          <p:cNvSpPr>
            <a:spLocks noGrp="1" noChangeArrowheads="1"/>
          </p:cNvSpPr>
          <p:nvPr>
            <p:ph type="title"/>
          </p:nvPr>
        </p:nvSpPr>
        <p:spPr/>
        <p:txBody>
          <a:bodyPr/>
          <a:lstStyle/>
          <a:p>
            <a:r>
              <a:rPr lang="en-US" b="1" dirty="0" err="1" smtClean="0">
                <a:solidFill>
                  <a:srgbClr val="0070C0"/>
                </a:solidFill>
              </a:rPr>
              <a:t>HazMat</a:t>
            </a:r>
            <a:endParaRPr lang="en-US" b="1" dirty="0" smtClean="0">
              <a:solidFill>
                <a:srgbClr val="0070C0"/>
              </a:solidFill>
            </a:endParaRPr>
          </a:p>
        </p:txBody>
      </p:sp>
      <p:sp>
        <p:nvSpPr>
          <p:cNvPr id="1193989" name="Rectangle 5"/>
          <p:cNvSpPr>
            <a:spLocks noGrp="1" noChangeArrowheads="1"/>
          </p:cNvSpPr>
          <p:nvPr>
            <p:ph type="body" sz="half" idx="1"/>
          </p:nvPr>
        </p:nvSpPr>
        <p:spPr/>
        <p:txBody>
          <a:bodyPr/>
          <a:lstStyle/>
          <a:p>
            <a:r>
              <a:rPr lang="en-US" sz="2200" smtClean="0"/>
              <a:t>Explosives</a:t>
            </a:r>
          </a:p>
          <a:p>
            <a:endParaRPr lang="en-US" sz="2200" smtClean="0"/>
          </a:p>
          <a:p>
            <a:r>
              <a:rPr lang="en-US" sz="2200" smtClean="0"/>
              <a:t>Gases </a:t>
            </a:r>
          </a:p>
          <a:p>
            <a:endParaRPr lang="en-US" sz="2200" smtClean="0"/>
          </a:p>
          <a:p>
            <a:r>
              <a:rPr lang="en-US" sz="2200" smtClean="0"/>
              <a:t>Flammable and combustible liquids</a:t>
            </a:r>
          </a:p>
          <a:p>
            <a:endParaRPr lang="en-US" sz="2200" smtClean="0"/>
          </a:p>
          <a:p>
            <a:r>
              <a:rPr lang="en-US" sz="2200" smtClean="0"/>
              <a:t>Flammable solids or substances </a:t>
            </a:r>
          </a:p>
          <a:p>
            <a:endParaRPr lang="en-US" sz="2200" smtClean="0"/>
          </a:p>
        </p:txBody>
      </p:sp>
      <p:sp>
        <p:nvSpPr>
          <p:cNvPr id="1193991" name="Rectangle 7"/>
          <p:cNvSpPr>
            <a:spLocks noGrp="1" noChangeArrowheads="1"/>
          </p:cNvSpPr>
          <p:nvPr>
            <p:ph type="body" sz="half" idx="2"/>
          </p:nvPr>
        </p:nvSpPr>
        <p:spPr/>
        <p:txBody>
          <a:bodyPr/>
          <a:lstStyle/>
          <a:p>
            <a:r>
              <a:rPr lang="en-US" sz="2200" smtClean="0"/>
              <a:t>Poisonous and infectious substances</a:t>
            </a:r>
          </a:p>
          <a:p>
            <a:endParaRPr lang="en-US" sz="2200" smtClean="0"/>
          </a:p>
          <a:p>
            <a:r>
              <a:rPr lang="en-US" sz="2200" smtClean="0"/>
              <a:t>Radioactive materials</a:t>
            </a:r>
          </a:p>
          <a:p>
            <a:endParaRPr lang="en-US" sz="2200" smtClean="0"/>
          </a:p>
          <a:p>
            <a:r>
              <a:rPr lang="en-US" sz="2200" smtClean="0"/>
              <a:t>Corrosives</a:t>
            </a:r>
          </a:p>
        </p:txBody>
      </p:sp>
      <p:pic>
        <p:nvPicPr>
          <p:cNvPr id="1193993" name="Picture 9" descr="hazmat-trainin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191000"/>
            <a:ext cx="21336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3995" name="Picture 11" descr="haz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191000"/>
            <a:ext cx="1143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62170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3989">
                                            <p:txEl>
                                              <p:pRg st="0" end="0"/>
                                            </p:txEl>
                                          </p:spTgt>
                                        </p:tgtEl>
                                        <p:attrNameLst>
                                          <p:attrName>style.visibility</p:attrName>
                                        </p:attrNameLst>
                                      </p:cBhvr>
                                      <p:to>
                                        <p:strVal val="visible"/>
                                      </p:to>
                                    </p:set>
                                    <p:anim calcmode="lin" valueType="num">
                                      <p:cBhvr additive="base">
                                        <p:cTn id="7" dur="500" fill="hold"/>
                                        <p:tgtEl>
                                          <p:spTgt spid="11939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398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93989">
                                            <p:txEl>
                                              <p:pRg st="2" end="2"/>
                                            </p:txEl>
                                          </p:spTgt>
                                        </p:tgtEl>
                                        <p:attrNameLst>
                                          <p:attrName>style.visibility</p:attrName>
                                        </p:attrNameLst>
                                      </p:cBhvr>
                                      <p:to>
                                        <p:strVal val="visible"/>
                                      </p:to>
                                    </p:set>
                                    <p:anim calcmode="lin" valueType="num">
                                      <p:cBhvr additive="base">
                                        <p:cTn id="12" dur="500" fill="hold"/>
                                        <p:tgtEl>
                                          <p:spTgt spid="1193989">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93989">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93989">
                                            <p:txEl>
                                              <p:pRg st="4" end="4"/>
                                            </p:txEl>
                                          </p:spTgt>
                                        </p:tgtEl>
                                        <p:attrNameLst>
                                          <p:attrName>style.visibility</p:attrName>
                                        </p:attrNameLst>
                                      </p:cBhvr>
                                      <p:to>
                                        <p:strVal val="visible"/>
                                      </p:to>
                                    </p:set>
                                    <p:anim calcmode="lin" valueType="num">
                                      <p:cBhvr additive="base">
                                        <p:cTn id="17" dur="500" fill="hold"/>
                                        <p:tgtEl>
                                          <p:spTgt spid="1193989">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93989">
                                            <p:txEl>
                                              <p:pRg st="4" end="4"/>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193989">
                                            <p:txEl>
                                              <p:pRg st="6" end="6"/>
                                            </p:txEl>
                                          </p:spTgt>
                                        </p:tgtEl>
                                        <p:attrNameLst>
                                          <p:attrName>style.visibility</p:attrName>
                                        </p:attrNameLst>
                                      </p:cBhvr>
                                      <p:to>
                                        <p:strVal val="visible"/>
                                      </p:to>
                                    </p:set>
                                    <p:anim calcmode="lin" valueType="num">
                                      <p:cBhvr additive="base">
                                        <p:cTn id="22" dur="500" fill="hold"/>
                                        <p:tgtEl>
                                          <p:spTgt spid="1193989">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93989">
                                            <p:txEl>
                                              <p:pRg st="6" end="6"/>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193991">
                                            <p:txEl>
                                              <p:pRg st="0" end="0"/>
                                            </p:txEl>
                                          </p:spTgt>
                                        </p:tgtEl>
                                        <p:attrNameLst>
                                          <p:attrName>style.visibility</p:attrName>
                                        </p:attrNameLst>
                                      </p:cBhvr>
                                      <p:to>
                                        <p:strVal val="visible"/>
                                      </p:to>
                                    </p:set>
                                    <p:anim calcmode="lin" valueType="num">
                                      <p:cBhvr additive="base">
                                        <p:cTn id="27" dur="500" fill="hold"/>
                                        <p:tgtEl>
                                          <p:spTgt spid="1193991">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93991">
                                            <p:txEl>
                                              <p:pRg st="0" end="0"/>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193991">
                                            <p:txEl>
                                              <p:pRg st="2" end="2"/>
                                            </p:txEl>
                                          </p:spTgt>
                                        </p:tgtEl>
                                        <p:attrNameLst>
                                          <p:attrName>style.visibility</p:attrName>
                                        </p:attrNameLst>
                                      </p:cBhvr>
                                      <p:to>
                                        <p:strVal val="visible"/>
                                      </p:to>
                                    </p:set>
                                    <p:anim calcmode="lin" valueType="num">
                                      <p:cBhvr additive="base">
                                        <p:cTn id="32" dur="500" fill="hold"/>
                                        <p:tgtEl>
                                          <p:spTgt spid="1193991">
                                            <p:txEl>
                                              <p:pRg st="2" end="2"/>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193991">
                                            <p:txEl>
                                              <p:pRg st="2" end="2"/>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193991">
                                            <p:txEl>
                                              <p:pRg st="4" end="4"/>
                                            </p:txEl>
                                          </p:spTgt>
                                        </p:tgtEl>
                                        <p:attrNameLst>
                                          <p:attrName>style.visibility</p:attrName>
                                        </p:attrNameLst>
                                      </p:cBhvr>
                                      <p:to>
                                        <p:strVal val="visible"/>
                                      </p:to>
                                    </p:set>
                                    <p:anim calcmode="lin" valueType="num">
                                      <p:cBhvr additive="base">
                                        <p:cTn id="37" dur="500" fill="hold"/>
                                        <p:tgtEl>
                                          <p:spTgt spid="119399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93991">
                                            <p:txEl>
                                              <p:pRg st="4" end="4"/>
                                            </p:txEl>
                                          </p:spTgt>
                                        </p:tgtEl>
                                        <p:attrNameLst>
                                          <p:attrName>ppt_y</p:attrName>
                                        </p:attrNameLst>
                                      </p:cBhvr>
                                      <p:tavLst>
                                        <p:tav tm="0">
                                          <p:val>
                                            <p:strVal val="#ppt_y"/>
                                          </p:val>
                                        </p:tav>
                                        <p:tav tm="100000">
                                          <p:val>
                                            <p:strVal val="#ppt_y"/>
                                          </p:val>
                                        </p:tav>
                                      </p:tavLst>
                                    </p:anim>
                                  </p:childTnLst>
                                </p:cTn>
                              </p:par>
                              <p:par>
                                <p:cTn id="39" presetID="9" presetClass="entr" presetSubtype="0" fill="hold" nodeType="withEffect">
                                  <p:stCondLst>
                                    <p:cond delay="0"/>
                                  </p:stCondLst>
                                  <p:childTnLst>
                                    <p:set>
                                      <p:cBhvr>
                                        <p:cTn id="40" dur="1" fill="hold">
                                          <p:stCondLst>
                                            <p:cond delay="0"/>
                                          </p:stCondLst>
                                        </p:cTn>
                                        <p:tgtEl>
                                          <p:spTgt spid="1193995"/>
                                        </p:tgtEl>
                                        <p:attrNameLst>
                                          <p:attrName>style.visibility</p:attrName>
                                        </p:attrNameLst>
                                      </p:cBhvr>
                                      <p:to>
                                        <p:strVal val="visible"/>
                                      </p:to>
                                    </p:set>
                                    <p:animEffect transition="in" filter="dissolve">
                                      <p:cBhvr>
                                        <p:cTn id="41" dur="1000"/>
                                        <p:tgtEl>
                                          <p:spTgt spid="1193995"/>
                                        </p:tgtEl>
                                      </p:cBhvr>
                                    </p:animEffect>
                                  </p:childTnLst>
                                </p:cTn>
                              </p:par>
                              <p:par>
                                <p:cTn id="42" presetID="9" presetClass="entr" presetSubtype="0" fill="hold" nodeType="withEffect">
                                  <p:stCondLst>
                                    <p:cond delay="0"/>
                                  </p:stCondLst>
                                  <p:childTnLst>
                                    <p:set>
                                      <p:cBhvr>
                                        <p:cTn id="43" dur="1" fill="hold">
                                          <p:stCondLst>
                                            <p:cond delay="0"/>
                                          </p:stCondLst>
                                        </p:cTn>
                                        <p:tgtEl>
                                          <p:spTgt spid="1193993"/>
                                        </p:tgtEl>
                                        <p:attrNameLst>
                                          <p:attrName>style.visibility</p:attrName>
                                        </p:attrNameLst>
                                      </p:cBhvr>
                                      <p:to>
                                        <p:strVal val="visible"/>
                                      </p:to>
                                    </p:set>
                                    <p:animEffect transition="in" filter="dissolve">
                                      <p:cBhvr>
                                        <p:cTn id="44" dur="1000"/>
                                        <p:tgtEl>
                                          <p:spTgt spid="1193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9" grpId="0" build="p"/>
      <p:bldP spid="11939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b="1" dirty="0" smtClean="0">
                <a:solidFill>
                  <a:srgbClr val="0070C0"/>
                </a:solidFill>
              </a:rPr>
              <a:t>Sources of Hazardous Materials</a:t>
            </a:r>
          </a:p>
        </p:txBody>
      </p:sp>
      <p:sp>
        <p:nvSpPr>
          <p:cNvPr id="179203" name="Rectangle 3"/>
          <p:cNvSpPr>
            <a:spLocks noGrp="1" noChangeArrowheads="1"/>
          </p:cNvSpPr>
          <p:nvPr>
            <p:ph type="body" idx="1"/>
          </p:nvPr>
        </p:nvSpPr>
        <p:spPr/>
        <p:txBody>
          <a:bodyPr>
            <a:normAutofit fontScale="92500" lnSpcReduction="10000"/>
          </a:bodyPr>
          <a:lstStyle/>
          <a:p>
            <a:pPr>
              <a:lnSpc>
                <a:spcPct val="90000"/>
              </a:lnSpc>
            </a:pPr>
            <a:r>
              <a:rPr lang="en-US" smtClean="0"/>
              <a:t>Chemical plants</a:t>
            </a:r>
          </a:p>
          <a:p>
            <a:pPr>
              <a:lnSpc>
                <a:spcPct val="90000"/>
              </a:lnSpc>
            </a:pPr>
            <a:endParaRPr lang="en-US" smtClean="0"/>
          </a:p>
          <a:p>
            <a:pPr>
              <a:lnSpc>
                <a:spcPct val="90000"/>
              </a:lnSpc>
            </a:pPr>
            <a:r>
              <a:rPr lang="en-US" smtClean="0"/>
              <a:t>Service stations</a:t>
            </a:r>
          </a:p>
          <a:p>
            <a:pPr>
              <a:lnSpc>
                <a:spcPct val="90000"/>
              </a:lnSpc>
            </a:pPr>
            <a:endParaRPr lang="en-US" smtClean="0"/>
          </a:p>
          <a:p>
            <a:pPr>
              <a:lnSpc>
                <a:spcPct val="90000"/>
              </a:lnSpc>
            </a:pPr>
            <a:r>
              <a:rPr lang="en-US" smtClean="0"/>
              <a:t>Hospitals</a:t>
            </a:r>
          </a:p>
          <a:p>
            <a:pPr>
              <a:lnSpc>
                <a:spcPct val="90000"/>
              </a:lnSpc>
            </a:pPr>
            <a:endParaRPr lang="en-US" smtClean="0"/>
          </a:p>
          <a:p>
            <a:pPr>
              <a:lnSpc>
                <a:spcPct val="90000"/>
              </a:lnSpc>
            </a:pPr>
            <a:r>
              <a:rPr lang="en-US" smtClean="0"/>
              <a:t>Hazardous materials waste sites</a:t>
            </a:r>
          </a:p>
          <a:p>
            <a:pPr>
              <a:lnSpc>
                <a:spcPct val="90000"/>
              </a:lnSpc>
            </a:pPr>
            <a:endParaRPr lang="en-US" smtClean="0"/>
          </a:p>
          <a:p>
            <a:pPr>
              <a:lnSpc>
                <a:spcPct val="90000"/>
              </a:lnSpc>
            </a:pPr>
            <a:r>
              <a:rPr lang="en-US" smtClean="0"/>
              <a:t>Transport vehicles</a:t>
            </a:r>
          </a:p>
        </p:txBody>
      </p:sp>
      <p:pic>
        <p:nvPicPr>
          <p:cNvPr id="1203205" name="Picture 5" descr="pl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371600"/>
            <a:ext cx="15240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07" name="Picture 7" descr="gas-s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200400"/>
            <a:ext cx="11096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09" name="Picture 9" descr="projects3-thum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876800"/>
            <a:ext cx="167640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3211" name="Picture 11" descr="photo_8600_lg_tan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438400"/>
            <a:ext cx="152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107437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1203205"/>
                                        </p:tgtEl>
                                        <p:attrNameLst>
                                          <p:attrName>style.visibility</p:attrName>
                                        </p:attrNameLst>
                                      </p:cBhvr>
                                      <p:to>
                                        <p:strVal val="visible"/>
                                      </p:to>
                                    </p:set>
                                    <p:anim calcmode="lin" valueType="num">
                                      <p:cBhvr additive="base">
                                        <p:cTn id="7" dur="500" fill="hold"/>
                                        <p:tgtEl>
                                          <p:spTgt spid="1203205"/>
                                        </p:tgtEl>
                                        <p:attrNameLst>
                                          <p:attrName>ppt_x</p:attrName>
                                        </p:attrNameLst>
                                      </p:cBhvr>
                                      <p:tavLst>
                                        <p:tav tm="0">
                                          <p:val>
                                            <p:strVal val="1+#ppt_w/2"/>
                                          </p:val>
                                        </p:tav>
                                        <p:tav tm="100000">
                                          <p:val>
                                            <p:strVal val="#ppt_x"/>
                                          </p:val>
                                        </p:tav>
                                      </p:tavLst>
                                    </p:anim>
                                    <p:anim calcmode="lin" valueType="num">
                                      <p:cBhvr additive="base">
                                        <p:cTn id="8" dur="500" fill="hold"/>
                                        <p:tgtEl>
                                          <p:spTgt spid="120320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03207"/>
                                        </p:tgtEl>
                                        <p:attrNameLst>
                                          <p:attrName>style.visibility</p:attrName>
                                        </p:attrNameLst>
                                      </p:cBhvr>
                                      <p:to>
                                        <p:strVal val="visible"/>
                                      </p:to>
                                    </p:set>
                                    <p:anim calcmode="lin" valueType="num">
                                      <p:cBhvr additive="base">
                                        <p:cTn id="11" dur="500" fill="hold"/>
                                        <p:tgtEl>
                                          <p:spTgt spid="1203207"/>
                                        </p:tgtEl>
                                        <p:attrNameLst>
                                          <p:attrName>ppt_x</p:attrName>
                                        </p:attrNameLst>
                                      </p:cBhvr>
                                      <p:tavLst>
                                        <p:tav tm="0">
                                          <p:val>
                                            <p:strVal val="1+#ppt_w/2"/>
                                          </p:val>
                                        </p:tav>
                                        <p:tav tm="100000">
                                          <p:val>
                                            <p:strVal val="#ppt_x"/>
                                          </p:val>
                                        </p:tav>
                                      </p:tavLst>
                                    </p:anim>
                                    <p:anim calcmode="lin" valueType="num">
                                      <p:cBhvr additive="base">
                                        <p:cTn id="12" dur="500" fill="hold"/>
                                        <p:tgtEl>
                                          <p:spTgt spid="1203207"/>
                                        </p:tgtEl>
                                        <p:attrNameLst>
                                          <p:attrName>ppt_y</p:attrName>
                                        </p:attrNameLst>
                                      </p:cBhvr>
                                      <p:tavLst>
                                        <p:tav tm="0">
                                          <p:val>
                                            <p:strVal val="#ppt_y"/>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203209"/>
                                        </p:tgtEl>
                                        <p:attrNameLst>
                                          <p:attrName>style.visibility</p:attrName>
                                        </p:attrNameLst>
                                      </p:cBhvr>
                                      <p:to>
                                        <p:strVal val="visible"/>
                                      </p:to>
                                    </p:set>
                                    <p:anim calcmode="lin" valueType="num">
                                      <p:cBhvr additive="base">
                                        <p:cTn id="15" dur="500" fill="hold"/>
                                        <p:tgtEl>
                                          <p:spTgt spid="1203209"/>
                                        </p:tgtEl>
                                        <p:attrNameLst>
                                          <p:attrName>ppt_x</p:attrName>
                                        </p:attrNameLst>
                                      </p:cBhvr>
                                      <p:tavLst>
                                        <p:tav tm="0">
                                          <p:val>
                                            <p:strVal val="1+#ppt_w/2"/>
                                          </p:val>
                                        </p:tav>
                                        <p:tav tm="100000">
                                          <p:val>
                                            <p:strVal val="#ppt_x"/>
                                          </p:val>
                                        </p:tav>
                                      </p:tavLst>
                                    </p:anim>
                                    <p:anim calcmode="lin" valueType="num">
                                      <p:cBhvr additive="base">
                                        <p:cTn id="16" dur="500" fill="hold"/>
                                        <p:tgtEl>
                                          <p:spTgt spid="1203209"/>
                                        </p:tgtEl>
                                        <p:attrNameLst>
                                          <p:attrName>ppt_y</p:attrName>
                                        </p:attrNameLst>
                                      </p:cBhvr>
                                      <p:tavLst>
                                        <p:tav tm="0">
                                          <p:val>
                                            <p:strVal val="1+#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1203211"/>
                                        </p:tgtEl>
                                        <p:attrNameLst>
                                          <p:attrName>style.visibility</p:attrName>
                                        </p:attrNameLst>
                                      </p:cBhvr>
                                      <p:to>
                                        <p:strVal val="visible"/>
                                      </p:to>
                                    </p:set>
                                    <p:anim calcmode="lin" valueType="num">
                                      <p:cBhvr additive="base">
                                        <p:cTn id="19" dur="500" fill="hold"/>
                                        <p:tgtEl>
                                          <p:spTgt spid="1203211"/>
                                        </p:tgtEl>
                                        <p:attrNameLst>
                                          <p:attrName>ppt_x</p:attrName>
                                        </p:attrNameLst>
                                      </p:cBhvr>
                                      <p:tavLst>
                                        <p:tav tm="0">
                                          <p:val>
                                            <p:strVal val="0-#ppt_w/2"/>
                                          </p:val>
                                        </p:tav>
                                        <p:tav tm="100000">
                                          <p:val>
                                            <p:strVal val="#ppt_x"/>
                                          </p:val>
                                        </p:tav>
                                      </p:tavLst>
                                    </p:anim>
                                    <p:anim calcmode="lin" valueType="num">
                                      <p:cBhvr additive="base">
                                        <p:cTn id="20" dur="500" fill="hold"/>
                                        <p:tgtEl>
                                          <p:spTgt spid="1203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ormAutofit/>
          </a:bodyPr>
          <a:lstStyle/>
          <a:p>
            <a:pPr algn="ctr"/>
            <a:r>
              <a:rPr lang="en-US" sz="3200" b="1" dirty="0" smtClean="0">
                <a:solidFill>
                  <a:srgbClr val="0070C0"/>
                </a:solidFill>
              </a:rPr>
              <a:t>Hazardous Chemicals On The Move</a:t>
            </a:r>
            <a:br>
              <a:rPr lang="en-US" sz="3200" b="1" dirty="0" smtClean="0">
                <a:solidFill>
                  <a:srgbClr val="0070C0"/>
                </a:solidFill>
              </a:rPr>
            </a:br>
            <a:r>
              <a:rPr lang="en-US" sz="2700" b="1" dirty="0" smtClean="0"/>
              <a:t>Regulatory is the Department of Transportation (DOT)</a:t>
            </a:r>
          </a:p>
        </p:txBody>
      </p:sp>
      <p:grpSp>
        <p:nvGrpSpPr>
          <p:cNvPr id="2" name="Group 39"/>
          <p:cNvGrpSpPr>
            <a:grpSpLocks/>
          </p:cNvGrpSpPr>
          <p:nvPr/>
        </p:nvGrpSpPr>
        <p:grpSpPr bwMode="auto">
          <a:xfrm>
            <a:off x="692150" y="1503363"/>
            <a:ext cx="4337050" cy="3937000"/>
            <a:chOff x="240" y="947"/>
            <a:chExt cx="2732" cy="2480"/>
          </a:xfrm>
        </p:grpSpPr>
        <p:pic>
          <p:nvPicPr>
            <p:cNvPr id="183317" name="Picture 6" descr="unit2_IdentifyingHazardousMaterialsinTransit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947"/>
              <a:ext cx="2466" cy="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18" name="Freeform 7"/>
            <p:cNvSpPr>
              <a:spLocks/>
            </p:cNvSpPr>
            <p:nvPr/>
          </p:nvSpPr>
          <p:spPr bwMode="auto">
            <a:xfrm>
              <a:off x="2636" y="1651"/>
              <a:ext cx="87" cy="82"/>
            </a:xfrm>
            <a:custGeom>
              <a:avLst/>
              <a:gdLst>
                <a:gd name="T0" fmla="*/ 19 w 87"/>
                <a:gd name="T1" fmla="*/ 0 h 82"/>
                <a:gd name="T2" fmla="*/ 70 w 87"/>
                <a:gd name="T3" fmla="*/ 15 h 82"/>
                <a:gd name="T4" fmla="*/ 70 w 87"/>
                <a:gd name="T5" fmla="*/ 13 h 82"/>
                <a:gd name="T6" fmla="*/ 70 w 87"/>
                <a:gd name="T7" fmla="*/ 11 h 82"/>
                <a:gd name="T8" fmla="*/ 69 w 87"/>
                <a:gd name="T9" fmla="*/ 10 h 82"/>
                <a:gd name="T10" fmla="*/ 69 w 87"/>
                <a:gd name="T11" fmla="*/ 7 h 82"/>
                <a:gd name="T12" fmla="*/ 69 w 87"/>
                <a:gd name="T13" fmla="*/ 6 h 82"/>
                <a:gd name="T14" fmla="*/ 67 w 87"/>
                <a:gd name="T15" fmla="*/ 4 h 82"/>
                <a:gd name="T16" fmla="*/ 65 w 87"/>
                <a:gd name="T17" fmla="*/ 3 h 82"/>
                <a:gd name="T18" fmla="*/ 62 w 87"/>
                <a:gd name="T19" fmla="*/ 3 h 82"/>
                <a:gd name="T20" fmla="*/ 58 w 87"/>
                <a:gd name="T21" fmla="*/ 3 h 82"/>
                <a:gd name="T22" fmla="*/ 87 w 87"/>
                <a:gd name="T23" fmla="*/ 0 h 82"/>
                <a:gd name="T24" fmla="*/ 84 w 87"/>
                <a:gd name="T25" fmla="*/ 3 h 82"/>
                <a:gd name="T26" fmla="*/ 82 w 87"/>
                <a:gd name="T27" fmla="*/ 3 h 82"/>
                <a:gd name="T28" fmla="*/ 80 w 87"/>
                <a:gd name="T29" fmla="*/ 3 h 82"/>
                <a:gd name="T30" fmla="*/ 79 w 87"/>
                <a:gd name="T31" fmla="*/ 4 h 82"/>
                <a:gd name="T32" fmla="*/ 76 w 87"/>
                <a:gd name="T33" fmla="*/ 4 h 82"/>
                <a:gd name="T34" fmla="*/ 76 w 87"/>
                <a:gd name="T35" fmla="*/ 7 h 82"/>
                <a:gd name="T36" fmla="*/ 75 w 87"/>
                <a:gd name="T37" fmla="*/ 8 h 82"/>
                <a:gd name="T38" fmla="*/ 75 w 87"/>
                <a:gd name="T39" fmla="*/ 11 h 82"/>
                <a:gd name="T40" fmla="*/ 75 w 87"/>
                <a:gd name="T41" fmla="*/ 12 h 82"/>
                <a:gd name="T42" fmla="*/ 75 w 87"/>
                <a:gd name="T43" fmla="*/ 13 h 82"/>
                <a:gd name="T44" fmla="*/ 75 w 87"/>
                <a:gd name="T45" fmla="*/ 82 h 82"/>
                <a:gd name="T46" fmla="*/ 19 w 87"/>
                <a:gd name="T47" fmla="*/ 17 h 82"/>
                <a:gd name="T48" fmla="*/ 19 w 87"/>
                <a:gd name="T49" fmla="*/ 71 h 82"/>
                <a:gd name="T50" fmla="*/ 19 w 87"/>
                <a:gd name="T51" fmla="*/ 73 h 82"/>
                <a:gd name="T52" fmla="*/ 20 w 87"/>
                <a:gd name="T53" fmla="*/ 75 h 82"/>
                <a:gd name="T54" fmla="*/ 20 w 87"/>
                <a:gd name="T55" fmla="*/ 77 h 82"/>
                <a:gd name="T56" fmla="*/ 22 w 87"/>
                <a:gd name="T57" fmla="*/ 77 h 82"/>
                <a:gd name="T58" fmla="*/ 22 w 87"/>
                <a:gd name="T59" fmla="*/ 80 h 82"/>
                <a:gd name="T60" fmla="*/ 24 w 87"/>
                <a:gd name="T61" fmla="*/ 80 h 82"/>
                <a:gd name="T62" fmla="*/ 26 w 87"/>
                <a:gd name="T63" fmla="*/ 81 h 82"/>
                <a:gd name="T64" fmla="*/ 27 w 87"/>
                <a:gd name="T65" fmla="*/ 81 h 82"/>
                <a:gd name="T66" fmla="*/ 28 w 87"/>
                <a:gd name="T67" fmla="*/ 81 h 82"/>
                <a:gd name="T68" fmla="*/ 31 w 87"/>
                <a:gd name="T69" fmla="*/ 82 h 82"/>
                <a:gd name="T70" fmla="*/ 4 w 87"/>
                <a:gd name="T71" fmla="*/ 81 h 82"/>
                <a:gd name="T72" fmla="*/ 7 w 87"/>
                <a:gd name="T73" fmla="*/ 81 h 82"/>
                <a:gd name="T74" fmla="*/ 9 w 87"/>
                <a:gd name="T75" fmla="*/ 80 h 82"/>
                <a:gd name="T76" fmla="*/ 10 w 87"/>
                <a:gd name="T77" fmla="*/ 80 h 82"/>
                <a:gd name="T78" fmla="*/ 11 w 87"/>
                <a:gd name="T79" fmla="*/ 80 h 82"/>
                <a:gd name="T80" fmla="*/ 13 w 87"/>
                <a:gd name="T81" fmla="*/ 78 h 82"/>
                <a:gd name="T82" fmla="*/ 13 w 87"/>
                <a:gd name="T83" fmla="*/ 77 h 82"/>
                <a:gd name="T84" fmla="*/ 14 w 87"/>
                <a:gd name="T85" fmla="*/ 76 h 82"/>
                <a:gd name="T86" fmla="*/ 14 w 87"/>
                <a:gd name="T87" fmla="*/ 73 h 82"/>
                <a:gd name="T88" fmla="*/ 14 w 87"/>
                <a:gd name="T89" fmla="*/ 71 h 82"/>
                <a:gd name="T90" fmla="*/ 15 w 87"/>
                <a:gd name="T91" fmla="*/ 68 h 82"/>
                <a:gd name="T92" fmla="*/ 14 w 87"/>
                <a:gd name="T93" fmla="*/ 11 h 82"/>
                <a:gd name="T94" fmla="*/ 13 w 87"/>
                <a:gd name="T95" fmla="*/ 10 h 82"/>
                <a:gd name="T96" fmla="*/ 10 w 87"/>
                <a:gd name="T97" fmla="*/ 8 h 82"/>
                <a:gd name="T98" fmla="*/ 10 w 87"/>
                <a:gd name="T99" fmla="*/ 7 h 82"/>
                <a:gd name="T100" fmla="*/ 7 w 87"/>
                <a:gd name="T101" fmla="*/ 6 h 82"/>
                <a:gd name="T102" fmla="*/ 6 w 87"/>
                <a:gd name="T103" fmla="*/ 4 h 82"/>
                <a:gd name="T104" fmla="*/ 4 w 87"/>
                <a:gd name="T105" fmla="*/ 4 h 82"/>
                <a:gd name="T106" fmla="*/ 2 w 87"/>
                <a:gd name="T107" fmla="*/ 3 h 82"/>
                <a:gd name="T108" fmla="*/ 1 w 87"/>
                <a:gd name="T109" fmla="*/ 3 h 82"/>
                <a:gd name="T110" fmla="*/ 0 w 87"/>
                <a:gd name="T111" fmla="*/ 0 h 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7"/>
                <a:gd name="T169" fmla="*/ 0 h 82"/>
                <a:gd name="T170" fmla="*/ 87 w 87"/>
                <a:gd name="T171" fmla="*/ 82 h 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7" h="82">
                  <a:moveTo>
                    <a:pt x="0" y="0"/>
                  </a:moveTo>
                  <a:lnTo>
                    <a:pt x="19" y="0"/>
                  </a:lnTo>
                  <a:lnTo>
                    <a:pt x="70" y="63"/>
                  </a:lnTo>
                  <a:lnTo>
                    <a:pt x="70" y="15"/>
                  </a:lnTo>
                  <a:lnTo>
                    <a:pt x="70" y="13"/>
                  </a:lnTo>
                  <a:lnTo>
                    <a:pt x="70" y="12"/>
                  </a:lnTo>
                  <a:lnTo>
                    <a:pt x="70" y="11"/>
                  </a:lnTo>
                  <a:lnTo>
                    <a:pt x="70" y="10"/>
                  </a:lnTo>
                  <a:lnTo>
                    <a:pt x="69" y="10"/>
                  </a:lnTo>
                  <a:lnTo>
                    <a:pt x="69" y="8"/>
                  </a:lnTo>
                  <a:lnTo>
                    <a:pt x="69" y="7"/>
                  </a:lnTo>
                  <a:lnTo>
                    <a:pt x="69" y="6"/>
                  </a:lnTo>
                  <a:lnTo>
                    <a:pt x="67" y="4"/>
                  </a:lnTo>
                  <a:lnTo>
                    <a:pt x="66" y="4"/>
                  </a:lnTo>
                  <a:lnTo>
                    <a:pt x="65" y="3"/>
                  </a:lnTo>
                  <a:lnTo>
                    <a:pt x="63" y="3"/>
                  </a:lnTo>
                  <a:lnTo>
                    <a:pt x="62" y="3"/>
                  </a:lnTo>
                  <a:lnTo>
                    <a:pt x="58" y="3"/>
                  </a:lnTo>
                  <a:lnTo>
                    <a:pt x="58" y="0"/>
                  </a:lnTo>
                  <a:lnTo>
                    <a:pt x="87" y="0"/>
                  </a:lnTo>
                  <a:lnTo>
                    <a:pt x="87" y="3"/>
                  </a:lnTo>
                  <a:lnTo>
                    <a:pt x="84" y="3"/>
                  </a:lnTo>
                  <a:lnTo>
                    <a:pt x="83" y="3"/>
                  </a:lnTo>
                  <a:lnTo>
                    <a:pt x="82" y="3"/>
                  </a:lnTo>
                  <a:lnTo>
                    <a:pt x="80" y="3"/>
                  </a:lnTo>
                  <a:lnTo>
                    <a:pt x="80" y="4"/>
                  </a:lnTo>
                  <a:lnTo>
                    <a:pt x="79" y="4"/>
                  </a:lnTo>
                  <a:lnTo>
                    <a:pt x="78" y="4"/>
                  </a:lnTo>
                  <a:lnTo>
                    <a:pt x="76" y="4"/>
                  </a:lnTo>
                  <a:lnTo>
                    <a:pt x="76" y="6"/>
                  </a:lnTo>
                  <a:lnTo>
                    <a:pt x="76" y="7"/>
                  </a:lnTo>
                  <a:lnTo>
                    <a:pt x="75" y="7"/>
                  </a:lnTo>
                  <a:lnTo>
                    <a:pt x="75" y="8"/>
                  </a:lnTo>
                  <a:lnTo>
                    <a:pt x="75" y="10"/>
                  </a:lnTo>
                  <a:lnTo>
                    <a:pt x="75" y="11"/>
                  </a:lnTo>
                  <a:lnTo>
                    <a:pt x="75" y="12"/>
                  </a:lnTo>
                  <a:lnTo>
                    <a:pt x="75" y="13"/>
                  </a:lnTo>
                  <a:lnTo>
                    <a:pt x="75" y="15"/>
                  </a:lnTo>
                  <a:lnTo>
                    <a:pt x="75" y="82"/>
                  </a:lnTo>
                  <a:lnTo>
                    <a:pt x="74" y="82"/>
                  </a:lnTo>
                  <a:lnTo>
                    <a:pt x="19" y="17"/>
                  </a:lnTo>
                  <a:lnTo>
                    <a:pt x="19" y="68"/>
                  </a:lnTo>
                  <a:lnTo>
                    <a:pt x="19" y="71"/>
                  </a:lnTo>
                  <a:lnTo>
                    <a:pt x="19" y="72"/>
                  </a:lnTo>
                  <a:lnTo>
                    <a:pt x="19" y="73"/>
                  </a:lnTo>
                  <a:lnTo>
                    <a:pt x="20" y="75"/>
                  </a:lnTo>
                  <a:lnTo>
                    <a:pt x="20" y="76"/>
                  </a:lnTo>
                  <a:lnTo>
                    <a:pt x="20" y="77"/>
                  </a:lnTo>
                  <a:lnTo>
                    <a:pt x="22" y="77"/>
                  </a:lnTo>
                  <a:lnTo>
                    <a:pt x="22" y="78"/>
                  </a:lnTo>
                  <a:lnTo>
                    <a:pt x="22" y="80"/>
                  </a:lnTo>
                  <a:lnTo>
                    <a:pt x="23" y="80"/>
                  </a:lnTo>
                  <a:lnTo>
                    <a:pt x="24" y="80"/>
                  </a:lnTo>
                  <a:lnTo>
                    <a:pt x="26" y="80"/>
                  </a:lnTo>
                  <a:lnTo>
                    <a:pt x="26" y="81"/>
                  </a:lnTo>
                  <a:lnTo>
                    <a:pt x="27" y="81"/>
                  </a:lnTo>
                  <a:lnTo>
                    <a:pt x="28" y="81"/>
                  </a:lnTo>
                  <a:lnTo>
                    <a:pt x="31" y="81"/>
                  </a:lnTo>
                  <a:lnTo>
                    <a:pt x="31" y="82"/>
                  </a:lnTo>
                  <a:lnTo>
                    <a:pt x="4" y="82"/>
                  </a:lnTo>
                  <a:lnTo>
                    <a:pt x="4" y="81"/>
                  </a:lnTo>
                  <a:lnTo>
                    <a:pt x="6" y="81"/>
                  </a:lnTo>
                  <a:lnTo>
                    <a:pt x="7" y="81"/>
                  </a:lnTo>
                  <a:lnTo>
                    <a:pt x="9" y="80"/>
                  </a:lnTo>
                  <a:lnTo>
                    <a:pt x="10" y="80"/>
                  </a:lnTo>
                  <a:lnTo>
                    <a:pt x="11" y="80"/>
                  </a:lnTo>
                  <a:lnTo>
                    <a:pt x="13" y="80"/>
                  </a:lnTo>
                  <a:lnTo>
                    <a:pt x="13" y="78"/>
                  </a:lnTo>
                  <a:lnTo>
                    <a:pt x="13" y="77"/>
                  </a:lnTo>
                  <a:lnTo>
                    <a:pt x="14" y="77"/>
                  </a:lnTo>
                  <a:lnTo>
                    <a:pt x="14" y="76"/>
                  </a:lnTo>
                  <a:lnTo>
                    <a:pt x="14" y="75"/>
                  </a:lnTo>
                  <a:lnTo>
                    <a:pt x="14" y="73"/>
                  </a:lnTo>
                  <a:lnTo>
                    <a:pt x="14" y="72"/>
                  </a:lnTo>
                  <a:lnTo>
                    <a:pt x="14" y="71"/>
                  </a:lnTo>
                  <a:lnTo>
                    <a:pt x="14" y="69"/>
                  </a:lnTo>
                  <a:lnTo>
                    <a:pt x="15" y="68"/>
                  </a:lnTo>
                  <a:lnTo>
                    <a:pt x="15" y="12"/>
                  </a:lnTo>
                  <a:lnTo>
                    <a:pt x="14" y="11"/>
                  </a:lnTo>
                  <a:lnTo>
                    <a:pt x="13" y="11"/>
                  </a:lnTo>
                  <a:lnTo>
                    <a:pt x="13" y="10"/>
                  </a:lnTo>
                  <a:lnTo>
                    <a:pt x="11" y="8"/>
                  </a:lnTo>
                  <a:lnTo>
                    <a:pt x="10" y="8"/>
                  </a:lnTo>
                  <a:lnTo>
                    <a:pt x="10" y="7"/>
                  </a:lnTo>
                  <a:lnTo>
                    <a:pt x="9" y="7"/>
                  </a:lnTo>
                  <a:lnTo>
                    <a:pt x="7" y="6"/>
                  </a:lnTo>
                  <a:lnTo>
                    <a:pt x="7" y="4"/>
                  </a:lnTo>
                  <a:lnTo>
                    <a:pt x="6" y="4"/>
                  </a:lnTo>
                  <a:lnTo>
                    <a:pt x="5" y="4"/>
                  </a:lnTo>
                  <a:lnTo>
                    <a:pt x="4" y="4"/>
                  </a:lnTo>
                  <a:lnTo>
                    <a:pt x="2" y="3"/>
                  </a:lnTo>
                  <a:lnTo>
                    <a:pt x="1"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319" name="Rectangle 8"/>
            <p:cNvSpPr>
              <a:spLocks noChangeArrowheads="1"/>
            </p:cNvSpPr>
            <p:nvPr/>
          </p:nvSpPr>
          <p:spPr bwMode="auto">
            <a:xfrm>
              <a:off x="2255" y="1057"/>
              <a:ext cx="46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20" name="Rectangle 9"/>
            <p:cNvSpPr>
              <a:spLocks noChangeArrowheads="1"/>
            </p:cNvSpPr>
            <p:nvPr/>
          </p:nvSpPr>
          <p:spPr bwMode="auto">
            <a:xfrm>
              <a:off x="2604" y="1580"/>
              <a:ext cx="36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21" name="Rectangle 10"/>
            <p:cNvSpPr>
              <a:spLocks noChangeArrowheads="1"/>
            </p:cNvSpPr>
            <p:nvPr/>
          </p:nvSpPr>
          <p:spPr bwMode="auto">
            <a:xfrm>
              <a:off x="2604" y="1586"/>
              <a:ext cx="2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99"/>
                  </a:solidFill>
                  <a:latin typeface="Times New Roman" pitchFamily="18" charset="0"/>
                </a:rPr>
                <a:t>Name</a:t>
              </a:r>
              <a:endParaRPr lang="en-US" b="0">
                <a:solidFill>
                  <a:srgbClr val="000099"/>
                </a:solidFill>
              </a:endParaRPr>
            </a:p>
          </p:txBody>
        </p:sp>
        <p:sp>
          <p:nvSpPr>
            <p:cNvPr id="183322" name="Rectangle 11"/>
            <p:cNvSpPr>
              <a:spLocks noChangeArrowheads="1"/>
            </p:cNvSpPr>
            <p:nvPr/>
          </p:nvSpPr>
          <p:spPr bwMode="auto">
            <a:xfrm>
              <a:off x="2409" y="2364"/>
              <a:ext cx="36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23" name="Rectangle 12"/>
            <p:cNvSpPr>
              <a:spLocks noChangeArrowheads="1"/>
            </p:cNvSpPr>
            <p:nvPr/>
          </p:nvSpPr>
          <p:spPr bwMode="auto">
            <a:xfrm>
              <a:off x="2342" y="2503"/>
              <a:ext cx="50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24" name="Rectangle 13"/>
            <p:cNvSpPr>
              <a:spLocks noChangeArrowheads="1"/>
            </p:cNvSpPr>
            <p:nvPr/>
          </p:nvSpPr>
          <p:spPr bwMode="auto">
            <a:xfrm>
              <a:off x="356" y="2590"/>
              <a:ext cx="75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25" name="Rectangle 14"/>
            <p:cNvSpPr>
              <a:spLocks noChangeArrowheads="1"/>
            </p:cNvSpPr>
            <p:nvPr/>
          </p:nvSpPr>
          <p:spPr bwMode="auto">
            <a:xfrm>
              <a:off x="240" y="2973"/>
              <a:ext cx="7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99"/>
                  </a:solidFill>
                  <a:latin typeface="Times New Roman" pitchFamily="18" charset="0"/>
                </a:rPr>
                <a:t>Chemical Class</a:t>
              </a:r>
              <a:endParaRPr lang="en-US" b="0">
                <a:solidFill>
                  <a:srgbClr val="000099"/>
                </a:solidFill>
              </a:endParaRPr>
            </a:p>
          </p:txBody>
        </p:sp>
        <p:sp>
          <p:nvSpPr>
            <p:cNvPr id="183326" name="Freeform 15"/>
            <p:cNvSpPr>
              <a:spLocks/>
            </p:cNvSpPr>
            <p:nvPr/>
          </p:nvSpPr>
          <p:spPr bwMode="auto">
            <a:xfrm>
              <a:off x="1296" y="3011"/>
              <a:ext cx="81" cy="82"/>
            </a:xfrm>
            <a:custGeom>
              <a:avLst/>
              <a:gdLst>
                <a:gd name="T0" fmla="*/ 0 w 81"/>
                <a:gd name="T1" fmla="*/ 82 h 82"/>
                <a:gd name="T2" fmla="*/ 81 w 81"/>
                <a:gd name="T3" fmla="*/ 40 h 82"/>
                <a:gd name="T4" fmla="*/ 0 w 81"/>
                <a:gd name="T5" fmla="*/ 0 h 82"/>
                <a:gd name="T6" fmla="*/ 0 w 81"/>
                <a:gd name="T7" fmla="*/ 82 h 82"/>
                <a:gd name="T8" fmla="*/ 0 60000 65536"/>
                <a:gd name="T9" fmla="*/ 0 60000 65536"/>
                <a:gd name="T10" fmla="*/ 0 60000 65536"/>
                <a:gd name="T11" fmla="*/ 0 60000 65536"/>
                <a:gd name="T12" fmla="*/ 0 w 81"/>
                <a:gd name="T13" fmla="*/ 0 h 82"/>
                <a:gd name="T14" fmla="*/ 81 w 81"/>
                <a:gd name="T15" fmla="*/ 82 h 82"/>
              </a:gdLst>
              <a:ahLst/>
              <a:cxnLst>
                <a:cxn ang="T8">
                  <a:pos x="T0" y="T1"/>
                </a:cxn>
                <a:cxn ang="T9">
                  <a:pos x="T2" y="T3"/>
                </a:cxn>
                <a:cxn ang="T10">
                  <a:pos x="T4" y="T5"/>
                </a:cxn>
                <a:cxn ang="T11">
                  <a:pos x="T6" y="T7"/>
                </a:cxn>
              </a:cxnLst>
              <a:rect l="T12" t="T13" r="T14" b="T15"/>
              <a:pathLst>
                <a:path w="81" h="82">
                  <a:moveTo>
                    <a:pt x="0" y="82"/>
                  </a:moveTo>
                  <a:lnTo>
                    <a:pt x="81" y="40"/>
                  </a:lnTo>
                  <a:lnTo>
                    <a:pt x="0" y="0"/>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327" name="Line 16"/>
            <p:cNvSpPr>
              <a:spLocks noChangeShapeType="1"/>
            </p:cNvSpPr>
            <p:nvPr/>
          </p:nvSpPr>
          <p:spPr bwMode="auto">
            <a:xfrm flipH="1">
              <a:off x="2292" y="1701"/>
              <a:ext cx="310" cy="2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328" name="Freeform 17"/>
            <p:cNvSpPr>
              <a:spLocks/>
            </p:cNvSpPr>
            <p:nvPr/>
          </p:nvSpPr>
          <p:spPr bwMode="auto">
            <a:xfrm>
              <a:off x="2227" y="1871"/>
              <a:ext cx="90" cy="79"/>
            </a:xfrm>
            <a:custGeom>
              <a:avLst/>
              <a:gdLst>
                <a:gd name="T0" fmla="*/ 45 w 90"/>
                <a:gd name="T1" fmla="*/ 0 h 79"/>
                <a:gd name="T2" fmla="*/ 0 w 90"/>
                <a:gd name="T3" fmla="*/ 79 h 79"/>
                <a:gd name="T4" fmla="*/ 90 w 90"/>
                <a:gd name="T5" fmla="*/ 69 h 79"/>
                <a:gd name="T6" fmla="*/ 45 w 90"/>
                <a:gd name="T7" fmla="*/ 0 h 79"/>
                <a:gd name="T8" fmla="*/ 0 60000 65536"/>
                <a:gd name="T9" fmla="*/ 0 60000 65536"/>
                <a:gd name="T10" fmla="*/ 0 60000 65536"/>
                <a:gd name="T11" fmla="*/ 0 60000 65536"/>
                <a:gd name="T12" fmla="*/ 0 w 90"/>
                <a:gd name="T13" fmla="*/ 0 h 79"/>
                <a:gd name="T14" fmla="*/ 90 w 90"/>
                <a:gd name="T15" fmla="*/ 79 h 79"/>
              </a:gdLst>
              <a:ahLst/>
              <a:cxnLst>
                <a:cxn ang="T8">
                  <a:pos x="T0" y="T1"/>
                </a:cxn>
                <a:cxn ang="T9">
                  <a:pos x="T2" y="T3"/>
                </a:cxn>
                <a:cxn ang="T10">
                  <a:pos x="T4" y="T5"/>
                </a:cxn>
                <a:cxn ang="T11">
                  <a:pos x="T6" y="T7"/>
                </a:cxn>
              </a:cxnLst>
              <a:rect l="T12" t="T13" r="T14" b="T15"/>
              <a:pathLst>
                <a:path w="90" h="79">
                  <a:moveTo>
                    <a:pt x="45" y="0"/>
                  </a:moveTo>
                  <a:lnTo>
                    <a:pt x="0" y="79"/>
                  </a:lnTo>
                  <a:lnTo>
                    <a:pt x="90" y="69"/>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329" name="Rectangle 25"/>
            <p:cNvSpPr>
              <a:spLocks noChangeArrowheads="1"/>
            </p:cNvSpPr>
            <p:nvPr/>
          </p:nvSpPr>
          <p:spPr bwMode="auto">
            <a:xfrm>
              <a:off x="2256" y="1053"/>
              <a:ext cx="3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99"/>
                  </a:solidFill>
                  <a:latin typeface="Times New Roman" pitchFamily="18" charset="0"/>
                </a:rPr>
                <a:t>Symbol</a:t>
              </a:r>
              <a:endParaRPr lang="en-US" b="0">
                <a:solidFill>
                  <a:srgbClr val="000099"/>
                </a:solidFill>
              </a:endParaRPr>
            </a:p>
          </p:txBody>
        </p:sp>
        <p:sp>
          <p:nvSpPr>
            <p:cNvPr id="183330" name="Line 27"/>
            <p:cNvSpPr>
              <a:spLocks noChangeShapeType="1"/>
            </p:cNvSpPr>
            <p:nvPr/>
          </p:nvSpPr>
          <p:spPr bwMode="auto">
            <a:xfrm>
              <a:off x="1008" y="3059"/>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331" name="Line 28"/>
            <p:cNvSpPr>
              <a:spLocks noChangeShapeType="1"/>
            </p:cNvSpPr>
            <p:nvPr/>
          </p:nvSpPr>
          <p:spPr bwMode="auto">
            <a:xfrm flipH="1">
              <a:off x="1927" y="1187"/>
              <a:ext cx="468" cy="2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332" name="Freeform 29"/>
            <p:cNvSpPr>
              <a:spLocks/>
            </p:cNvSpPr>
            <p:nvPr/>
          </p:nvSpPr>
          <p:spPr bwMode="auto">
            <a:xfrm rot="1157402">
              <a:off x="1872" y="1389"/>
              <a:ext cx="86" cy="86"/>
            </a:xfrm>
            <a:custGeom>
              <a:avLst/>
              <a:gdLst>
                <a:gd name="T0" fmla="*/ 28 w 86"/>
                <a:gd name="T1" fmla="*/ 0 h 86"/>
                <a:gd name="T2" fmla="*/ 0 w 86"/>
                <a:gd name="T3" fmla="*/ 86 h 86"/>
                <a:gd name="T4" fmla="*/ 86 w 86"/>
                <a:gd name="T5" fmla="*/ 57 h 86"/>
                <a:gd name="T6" fmla="*/ 28 w 86"/>
                <a:gd name="T7" fmla="*/ 0 h 86"/>
                <a:gd name="T8" fmla="*/ 0 60000 65536"/>
                <a:gd name="T9" fmla="*/ 0 60000 65536"/>
                <a:gd name="T10" fmla="*/ 0 60000 65536"/>
                <a:gd name="T11" fmla="*/ 0 60000 65536"/>
                <a:gd name="T12" fmla="*/ 0 w 86"/>
                <a:gd name="T13" fmla="*/ 0 h 86"/>
                <a:gd name="T14" fmla="*/ 86 w 86"/>
                <a:gd name="T15" fmla="*/ 86 h 86"/>
              </a:gdLst>
              <a:ahLst/>
              <a:cxnLst>
                <a:cxn ang="T8">
                  <a:pos x="T0" y="T1"/>
                </a:cxn>
                <a:cxn ang="T9">
                  <a:pos x="T2" y="T3"/>
                </a:cxn>
                <a:cxn ang="T10">
                  <a:pos x="T4" y="T5"/>
                </a:cxn>
                <a:cxn ang="T11">
                  <a:pos x="T6" y="T7"/>
                </a:cxn>
              </a:cxnLst>
              <a:rect l="T12" t="T13" r="T14" b="T15"/>
              <a:pathLst>
                <a:path w="86" h="86">
                  <a:moveTo>
                    <a:pt x="28" y="0"/>
                  </a:moveTo>
                  <a:lnTo>
                    <a:pt x="0" y="86"/>
                  </a:lnTo>
                  <a:lnTo>
                    <a:pt x="86" y="57"/>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 name="Group 38"/>
          <p:cNvGrpSpPr>
            <a:grpSpLocks/>
          </p:cNvGrpSpPr>
          <p:nvPr/>
        </p:nvGrpSpPr>
        <p:grpSpPr bwMode="auto">
          <a:xfrm>
            <a:off x="4649787" y="1447800"/>
            <a:ext cx="4265613" cy="4017963"/>
            <a:chOff x="2784" y="912"/>
            <a:chExt cx="2687" cy="2531"/>
          </a:xfrm>
        </p:grpSpPr>
        <p:sp>
          <p:nvSpPr>
            <p:cNvPr id="183301" name="Rectangle 18"/>
            <p:cNvSpPr>
              <a:spLocks noChangeArrowheads="1"/>
            </p:cNvSpPr>
            <p:nvPr/>
          </p:nvSpPr>
          <p:spPr bwMode="auto">
            <a:xfrm>
              <a:off x="3358" y="1038"/>
              <a:ext cx="37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02" name="Rectangle 19"/>
            <p:cNvSpPr>
              <a:spLocks noChangeArrowheads="1"/>
            </p:cNvSpPr>
            <p:nvPr/>
          </p:nvSpPr>
          <p:spPr bwMode="auto">
            <a:xfrm>
              <a:off x="3078" y="1365"/>
              <a:ext cx="52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03" name="Freeform 20"/>
            <p:cNvSpPr>
              <a:spLocks/>
            </p:cNvSpPr>
            <p:nvPr/>
          </p:nvSpPr>
          <p:spPr bwMode="auto">
            <a:xfrm>
              <a:off x="3854" y="1915"/>
              <a:ext cx="82" cy="88"/>
            </a:xfrm>
            <a:custGeom>
              <a:avLst/>
              <a:gdLst>
                <a:gd name="T0" fmla="*/ 0 w 82"/>
                <a:gd name="T1" fmla="*/ 48 h 88"/>
                <a:gd name="T2" fmla="*/ 82 w 82"/>
                <a:gd name="T3" fmla="*/ 88 h 88"/>
                <a:gd name="T4" fmla="*/ 67 w 82"/>
                <a:gd name="T5" fmla="*/ 0 h 88"/>
                <a:gd name="T6" fmla="*/ 0 w 82"/>
                <a:gd name="T7" fmla="*/ 48 h 88"/>
                <a:gd name="T8" fmla="*/ 0 60000 65536"/>
                <a:gd name="T9" fmla="*/ 0 60000 65536"/>
                <a:gd name="T10" fmla="*/ 0 60000 65536"/>
                <a:gd name="T11" fmla="*/ 0 60000 65536"/>
                <a:gd name="T12" fmla="*/ 0 w 82"/>
                <a:gd name="T13" fmla="*/ 0 h 88"/>
                <a:gd name="T14" fmla="*/ 82 w 82"/>
                <a:gd name="T15" fmla="*/ 88 h 88"/>
              </a:gdLst>
              <a:ahLst/>
              <a:cxnLst>
                <a:cxn ang="T8">
                  <a:pos x="T0" y="T1"/>
                </a:cxn>
                <a:cxn ang="T9">
                  <a:pos x="T2" y="T3"/>
                </a:cxn>
                <a:cxn ang="T10">
                  <a:pos x="T4" y="T5"/>
                </a:cxn>
                <a:cxn ang="T11">
                  <a:pos x="T6" y="T7"/>
                </a:cxn>
              </a:cxnLst>
              <a:rect l="T12" t="T13" r="T14" b="T15"/>
              <a:pathLst>
                <a:path w="82" h="88">
                  <a:moveTo>
                    <a:pt x="0" y="48"/>
                  </a:moveTo>
                  <a:lnTo>
                    <a:pt x="82" y="88"/>
                  </a:lnTo>
                  <a:lnTo>
                    <a:pt x="67" y="0"/>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304" name="Rectangle 21"/>
            <p:cNvSpPr>
              <a:spLocks noChangeArrowheads="1"/>
            </p:cNvSpPr>
            <p:nvPr/>
          </p:nvSpPr>
          <p:spPr bwMode="auto">
            <a:xfrm>
              <a:off x="2961" y="2590"/>
              <a:ext cx="75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05" name="Freeform 22"/>
            <p:cNvSpPr>
              <a:spLocks/>
            </p:cNvSpPr>
            <p:nvPr/>
          </p:nvSpPr>
          <p:spPr bwMode="auto">
            <a:xfrm>
              <a:off x="3951" y="3011"/>
              <a:ext cx="80" cy="82"/>
            </a:xfrm>
            <a:custGeom>
              <a:avLst/>
              <a:gdLst>
                <a:gd name="T0" fmla="*/ 0 w 80"/>
                <a:gd name="T1" fmla="*/ 82 h 82"/>
                <a:gd name="T2" fmla="*/ 80 w 80"/>
                <a:gd name="T3" fmla="*/ 40 h 82"/>
                <a:gd name="T4" fmla="*/ 0 w 80"/>
                <a:gd name="T5" fmla="*/ 0 h 82"/>
                <a:gd name="T6" fmla="*/ 0 w 80"/>
                <a:gd name="T7" fmla="*/ 82 h 82"/>
                <a:gd name="T8" fmla="*/ 0 60000 65536"/>
                <a:gd name="T9" fmla="*/ 0 60000 65536"/>
                <a:gd name="T10" fmla="*/ 0 60000 65536"/>
                <a:gd name="T11" fmla="*/ 0 60000 65536"/>
                <a:gd name="T12" fmla="*/ 0 w 80"/>
                <a:gd name="T13" fmla="*/ 0 h 82"/>
                <a:gd name="T14" fmla="*/ 80 w 80"/>
                <a:gd name="T15" fmla="*/ 82 h 82"/>
              </a:gdLst>
              <a:ahLst/>
              <a:cxnLst>
                <a:cxn ang="T8">
                  <a:pos x="T0" y="T1"/>
                </a:cxn>
                <a:cxn ang="T9">
                  <a:pos x="T2" y="T3"/>
                </a:cxn>
                <a:cxn ang="T10">
                  <a:pos x="T4" y="T5"/>
                </a:cxn>
                <a:cxn ang="T11">
                  <a:pos x="T6" y="T7"/>
                </a:cxn>
              </a:cxnLst>
              <a:rect l="T12" t="T13" r="T14" b="T15"/>
              <a:pathLst>
                <a:path w="80" h="82">
                  <a:moveTo>
                    <a:pt x="0" y="82"/>
                  </a:moveTo>
                  <a:lnTo>
                    <a:pt x="80" y="40"/>
                  </a:lnTo>
                  <a:lnTo>
                    <a:pt x="0" y="0"/>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306" name="Rectangle 23"/>
            <p:cNvSpPr>
              <a:spLocks noChangeArrowheads="1"/>
            </p:cNvSpPr>
            <p:nvPr/>
          </p:nvSpPr>
          <p:spPr bwMode="auto">
            <a:xfrm>
              <a:off x="5030" y="2426"/>
              <a:ext cx="3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07" name="Rectangle 24"/>
            <p:cNvSpPr>
              <a:spLocks noChangeArrowheads="1"/>
            </p:cNvSpPr>
            <p:nvPr/>
          </p:nvSpPr>
          <p:spPr bwMode="auto">
            <a:xfrm>
              <a:off x="4962" y="2565"/>
              <a:ext cx="50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08" name="Freeform 26"/>
            <p:cNvSpPr>
              <a:spLocks/>
            </p:cNvSpPr>
            <p:nvPr/>
          </p:nvSpPr>
          <p:spPr bwMode="auto">
            <a:xfrm rot="1157402">
              <a:off x="4373" y="1389"/>
              <a:ext cx="86" cy="86"/>
            </a:xfrm>
            <a:custGeom>
              <a:avLst/>
              <a:gdLst>
                <a:gd name="T0" fmla="*/ 28 w 86"/>
                <a:gd name="T1" fmla="*/ 0 h 86"/>
                <a:gd name="T2" fmla="*/ 0 w 86"/>
                <a:gd name="T3" fmla="*/ 86 h 86"/>
                <a:gd name="T4" fmla="*/ 86 w 86"/>
                <a:gd name="T5" fmla="*/ 57 h 86"/>
                <a:gd name="T6" fmla="*/ 28 w 86"/>
                <a:gd name="T7" fmla="*/ 0 h 86"/>
                <a:gd name="T8" fmla="*/ 0 60000 65536"/>
                <a:gd name="T9" fmla="*/ 0 60000 65536"/>
                <a:gd name="T10" fmla="*/ 0 60000 65536"/>
                <a:gd name="T11" fmla="*/ 0 60000 65536"/>
                <a:gd name="T12" fmla="*/ 0 w 86"/>
                <a:gd name="T13" fmla="*/ 0 h 86"/>
                <a:gd name="T14" fmla="*/ 86 w 86"/>
                <a:gd name="T15" fmla="*/ 86 h 86"/>
              </a:gdLst>
              <a:ahLst/>
              <a:cxnLst>
                <a:cxn ang="T8">
                  <a:pos x="T0" y="T1"/>
                </a:cxn>
                <a:cxn ang="T9">
                  <a:pos x="T2" y="T3"/>
                </a:cxn>
                <a:cxn ang="T10">
                  <a:pos x="T4" y="T5"/>
                </a:cxn>
                <a:cxn ang="T11">
                  <a:pos x="T6" y="T7"/>
                </a:cxn>
              </a:cxnLst>
              <a:rect l="T12" t="T13" r="T14" b="T15"/>
              <a:pathLst>
                <a:path w="86" h="86">
                  <a:moveTo>
                    <a:pt x="28" y="0"/>
                  </a:moveTo>
                  <a:lnTo>
                    <a:pt x="0" y="86"/>
                  </a:lnTo>
                  <a:lnTo>
                    <a:pt x="86" y="57"/>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83309"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912"/>
              <a:ext cx="2519" cy="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3310" name="Group 31"/>
            <p:cNvGrpSpPr>
              <a:grpSpLocks/>
            </p:cNvGrpSpPr>
            <p:nvPr/>
          </p:nvGrpSpPr>
          <p:grpSpPr bwMode="auto">
            <a:xfrm>
              <a:off x="2784" y="1006"/>
              <a:ext cx="2274" cy="2053"/>
              <a:chOff x="2766" y="1393"/>
              <a:chExt cx="2274" cy="2053"/>
            </a:xfrm>
          </p:grpSpPr>
          <p:sp>
            <p:nvSpPr>
              <p:cNvPr id="183311" name="Rectangle 32"/>
              <p:cNvSpPr>
                <a:spLocks noChangeArrowheads="1"/>
              </p:cNvSpPr>
              <p:nvPr/>
            </p:nvSpPr>
            <p:spPr bwMode="auto">
              <a:xfrm>
                <a:off x="4680" y="1393"/>
                <a:ext cx="3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99"/>
                    </a:solidFill>
                    <a:latin typeface="Times New Roman" pitchFamily="18" charset="0"/>
                  </a:rPr>
                  <a:t>Symbol</a:t>
                </a:r>
                <a:endParaRPr lang="en-US" b="0">
                  <a:solidFill>
                    <a:srgbClr val="000099"/>
                  </a:solidFill>
                </a:endParaRPr>
              </a:p>
            </p:txBody>
          </p:sp>
          <p:sp>
            <p:nvSpPr>
              <p:cNvPr id="183312" name="Rectangle 33"/>
              <p:cNvSpPr>
                <a:spLocks noChangeArrowheads="1"/>
              </p:cNvSpPr>
              <p:nvPr/>
            </p:nvSpPr>
            <p:spPr bwMode="auto">
              <a:xfrm>
                <a:off x="3030" y="1584"/>
                <a:ext cx="4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99"/>
                    </a:solidFill>
                    <a:latin typeface="Times New Roman" pitchFamily="18" charset="0"/>
                  </a:rPr>
                  <a:t>Chemical</a:t>
                </a:r>
              </a:p>
              <a:p>
                <a:r>
                  <a:rPr lang="en-US" sz="1400">
                    <a:solidFill>
                      <a:srgbClr val="000099"/>
                    </a:solidFill>
                    <a:latin typeface="Times New Roman" pitchFamily="18" charset="0"/>
                  </a:rPr>
                  <a:t>Number  </a:t>
                </a:r>
                <a:endParaRPr lang="en-US" b="0">
                  <a:solidFill>
                    <a:srgbClr val="000099"/>
                  </a:solidFill>
                </a:endParaRPr>
              </a:p>
            </p:txBody>
          </p:sp>
          <p:sp>
            <p:nvSpPr>
              <p:cNvPr id="183313" name="Line 34"/>
              <p:cNvSpPr>
                <a:spLocks noChangeShapeType="1"/>
              </p:cNvSpPr>
              <p:nvPr/>
            </p:nvSpPr>
            <p:spPr bwMode="auto">
              <a:xfrm>
                <a:off x="3456" y="1776"/>
                <a:ext cx="387" cy="5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314" name="Rectangle 35"/>
              <p:cNvSpPr>
                <a:spLocks noChangeArrowheads="1"/>
              </p:cNvSpPr>
              <p:nvPr/>
            </p:nvSpPr>
            <p:spPr bwMode="auto">
              <a:xfrm>
                <a:off x="2766" y="3312"/>
                <a:ext cx="7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99"/>
                    </a:solidFill>
                    <a:latin typeface="Times New Roman" pitchFamily="18" charset="0"/>
                  </a:rPr>
                  <a:t>Chemical Class</a:t>
                </a:r>
                <a:endParaRPr lang="en-US" b="0">
                  <a:solidFill>
                    <a:srgbClr val="000099"/>
                  </a:solidFill>
                </a:endParaRPr>
              </a:p>
            </p:txBody>
          </p:sp>
          <p:sp>
            <p:nvSpPr>
              <p:cNvPr id="183315" name="Line 36"/>
              <p:cNvSpPr>
                <a:spLocks noChangeShapeType="1"/>
              </p:cNvSpPr>
              <p:nvPr/>
            </p:nvSpPr>
            <p:spPr bwMode="auto">
              <a:xfrm>
                <a:off x="3547" y="3407"/>
                <a:ext cx="35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3316" name="Line 37"/>
              <p:cNvSpPr>
                <a:spLocks noChangeShapeType="1"/>
              </p:cNvSpPr>
              <p:nvPr/>
            </p:nvSpPr>
            <p:spPr bwMode="auto">
              <a:xfrm flipH="1">
                <a:off x="4380" y="1536"/>
                <a:ext cx="468" cy="2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4" name="TextBox 3"/>
          <p:cNvSpPr txBox="1"/>
          <p:nvPr/>
        </p:nvSpPr>
        <p:spPr>
          <a:xfrm>
            <a:off x="5067300" y="5769114"/>
            <a:ext cx="3565463" cy="707886"/>
          </a:xfrm>
          <a:prstGeom prst="rect">
            <a:avLst/>
          </a:prstGeom>
          <a:noFill/>
        </p:spPr>
        <p:txBody>
          <a:bodyPr wrap="none" rtlCol="0">
            <a:spAutoFit/>
          </a:bodyPr>
          <a:lstStyle/>
          <a:p>
            <a:r>
              <a:rPr lang="en-US" sz="4000" b="1" dirty="0" smtClean="0">
                <a:solidFill>
                  <a:srgbClr val="FF0000"/>
                </a:solidFill>
              </a:rPr>
              <a:t>Gasoline Tanker</a:t>
            </a:r>
            <a:endParaRPr lang="en-US" sz="4000" b="1" dirty="0">
              <a:solidFill>
                <a:srgbClr val="FF0000"/>
              </a:solidFill>
            </a:endParaRPr>
          </a:p>
        </p:txBody>
      </p:sp>
    </p:spTree>
    <p:extLst>
      <p:ext uri="{BB962C8B-B14F-4D97-AF65-F5344CB8AC3E}">
        <p14:creationId xmlns:p14="http://schemas.microsoft.com/office/powerpoint/2010/main" val="54479324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1051</Words>
  <Application>Microsoft Office PowerPoint</Application>
  <PresentationFormat>On-screen Show (4:3)</PresentationFormat>
  <Paragraphs>210</Paragraphs>
  <Slides>37</Slides>
  <Notes>5</Notes>
  <HiddenSlides>14</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Training</vt:lpstr>
      <vt:lpstr>Training Volunteers</vt:lpstr>
      <vt:lpstr>Reminder</vt:lpstr>
      <vt:lpstr>Session Five Topic</vt:lpstr>
      <vt:lpstr>Topic 26 – Hazardous Materials Awareness </vt:lpstr>
      <vt:lpstr>Hazardous Materials</vt:lpstr>
      <vt:lpstr>Hazardous Materials . . .</vt:lpstr>
      <vt:lpstr>HazMat</vt:lpstr>
      <vt:lpstr>Sources of Hazardous Materials</vt:lpstr>
      <vt:lpstr>Hazardous Chemicals On The Move Regulatory is the Department of Transportation (DOT)</vt:lpstr>
      <vt:lpstr>Identifying Hazardous Materials in Transit</vt:lpstr>
      <vt:lpstr>Hazardous Chemicals in Buildings</vt:lpstr>
      <vt:lpstr>Reporting a HazMat Incident</vt:lpstr>
      <vt:lpstr>Guidelines for Handling HazMat Incidents</vt:lpstr>
      <vt:lpstr>During a Hazardous Materials Incident</vt:lpstr>
      <vt:lpstr>Reporting a HazMat Incident</vt:lpstr>
      <vt:lpstr>Hazardous Materials Incident Preparedness</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26 Question</vt:lpstr>
      <vt:lpstr>Topic 26 Question</vt:lpstr>
      <vt:lpstr>Topic 26 Question</vt:lpstr>
      <vt:lpstr>Topic 26 Question</vt:lpstr>
      <vt:lpstr>Topic 26 Question</vt:lpstr>
      <vt:lpstr>Any Questions Before Starting Topic 27?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2012-03-04T20:24:25Z</dcterms:modified>
</cp:coreProperties>
</file>