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0"/>
  </p:notesMasterIdLst>
  <p:handoutMasterIdLst>
    <p:handoutMasterId r:id="rId41"/>
  </p:handoutMasterIdLst>
  <p:sldIdLst>
    <p:sldId id="384" r:id="rId2"/>
    <p:sldId id="261" r:id="rId3"/>
    <p:sldId id="289" r:id="rId4"/>
    <p:sldId id="693" r:id="rId5"/>
    <p:sldId id="898" r:id="rId6"/>
    <p:sldId id="899" r:id="rId7"/>
    <p:sldId id="900" r:id="rId8"/>
    <p:sldId id="901" r:id="rId9"/>
    <p:sldId id="902" r:id="rId10"/>
    <p:sldId id="903" r:id="rId11"/>
    <p:sldId id="904" r:id="rId12"/>
    <p:sldId id="905" r:id="rId13"/>
    <p:sldId id="906" r:id="rId14"/>
    <p:sldId id="907" r:id="rId15"/>
    <p:sldId id="908" r:id="rId16"/>
    <p:sldId id="909" r:id="rId17"/>
    <p:sldId id="910" r:id="rId18"/>
    <p:sldId id="859" r:id="rId19"/>
    <p:sldId id="860" r:id="rId20"/>
    <p:sldId id="861" r:id="rId21"/>
    <p:sldId id="862" r:id="rId22"/>
    <p:sldId id="863" r:id="rId23"/>
    <p:sldId id="864" r:id="rId24"/>
    <p:sldId id="865" r:id="rId25"/>
    <p:sldId id="866" r:id="rId26"/>
    <p:sldId id="867" r:id="rId27"/>
    <p:sldId id="868" r:id="rId28"/>
    <p:sldId id="869" r:id="rId29"/>
    <p:sldId id="870" r:id="rId30"/>
    <p:sldId id="871" r:id="rId31"/>
    <p:sldId id="872" r:id="rId32"/>
    <p:sldId id="873" r:id="rId33"/>
    <p:sldId id="911" r:id="rId34"/>
    <p:sldId id="912" r:id="rId35"/>
    <p:sldId id="913" r:id="rId36"/>
    <p:sldId id="914" r:id="rId37"/>
    <p:sldId id="915" r:id="rId38"/>
    <p:sldId id="89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261"/>
            <p14:sldId id="289"/>
          </p14:sldIdLst>
        </p14:section>
        <p14:section name="Content" id="{790CEF5B-569A-4C2F-BED5-750B08C0E5AD}">
          <p14:sldIdLst>
            <p14:sldId id="693"/>
            <p14:sldId id="898"/>
            <p14:sldId id="899"/>
            <p14:sldId id="900"/>
            <p14:sldId id="901"/>
            <p14:sldId id="902"/>
            <p14:sldId id="903"/>
            <p14:sldId id="904"/>
            <p14:sldId id="905"/>
            <p14:sldId id="906"/>
            <p14:sldId id="907"/>
            <p14:sldId id="908"/>
            <p14:sldId id="909"/>
            <p14:sldId id="910"/>
            <p14:sldId id="859"/>
            <p14:sldId id="860"/>
            <p14:sldId id="861"/>
            <p14:sldId id="862"/>
            <p14:sldId id="863"/>
            <p14:sldId id="864"/>
            <p14:sldId id="865"/>
            <p14:sldId id="866"/>
            <p14:sldId id="867"/>
            <p14:sldId id="868"/>
            <p14:sldId id="869"/>
            <p14:sldId id="870"/>
            <p14:sldId id="871"/>
            <p14:sldId id="872"/>
            <p14:sldId id="873"/>
          </p14:sldIdLst>
        </p14:section>
        <p14:section name="Summary" id="{3F78B471-41DA-46F2-A8E4-97E471896AB3}">
          <p14:sldIdLst/>
        </p14:section>
        <p14:section name="Quiz" id="{4ADBE36C-3616-4F90-AF7A-AA71CE7C6B31}">
          <p14:sldIdLst>
            <p14:sldId id="911"/>
            <p14:sldId id="912"/>
            <p14:sldId id="913"/>
            <p14:sldId id="914"/>
            <p14:sldId id="915"/>
            <p14:sldId id="8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3399FF"/>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2298"/>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FCF2B111-7859-4687-8724-F152AC38E017}" type="slidenum">
              <a:rPr lang="en-US" smtClean="0"/>
              <a:pPr/>
              <a:t>7</a:t>
            </a:fld>
            <a:endParaRPr lang="en-US" smtClean="0"/>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an emergency, however, the FCC rules are suspended, and you may use whatever means of communication are necessary to protect life and property.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002BFE7F-F8EF-4030-BEF7-669407B91120}" type="slidenum">
              <a:rPr lang="en-US" smtClean="0"/>
              <a:pPr/>
              <a:t>13</a:t>
            </a:fld>
            <a:endParaRPr lang="en-US" smtClean="0"/>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Once you have the information, advise all persons on board to don life jackets, and contact either 911 dispatch or the closest Coast Guard facility by phone. In some cases, a local fire or police boat may be able to respond more quickly than the Coast Guard, who may be some distance away. Identify yourself as an Amateur Radio operator relaying an emergency message. Pass on all the information that you have gathered and assist as requested. Provide your name and phone number or other means of contact so that responding local public safety agencies or the Coast Guard may reach you if needed. It is possible that you are the only station that can communicate with the distressed vessel.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38</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3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a:t>
            </a:r>
            <a:r>
              <a:rPr lang="en-US" sz="2400" b="1"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77096" y="3657600"/>
            <a:ext cx="2490297"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Five</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4"/>
          <p:cNvSpPr>
            <a:spLocks noGrp="1" noChangeArrowheads="1"/>
          </p:cNvSpPr>
          <p:nvPr>
            <p:ph type="title"/>
          </p:nvPr>
        </p:nvSpPr>
        <p:spPr/>
        <p:txBody>
          <a:bodyPr/>
          <a:lstStyle/>
          <a:p>
            <a:r>
              <a:rPr lang="en-US" smtClean="0"/>
              <a:t>Restricted Channels</a:t>
            </a:r>
          </a:p>
        </p:txBody>
      </p:sp>
      <p:sp>
        <p:nvSpPr>
          <p:cNvPr id="200707" name="Rectangle 5"/>
          <p:cNvSpPr>
            <a:spLocks noGrp="1" noChangeArrowheads="1"/>
          </p:cNvSpPr>
          <p:nvPr>
            <p:ph type="body" idx="1"/>
          </p:nvPr>
        </p:nvSpPr>
        <p:spPr/>
        <p:txBody>
          <a:bodyPr/>
          <a:lstStyle/>
          <a:p>
            <a:pPr>
              <a:lnSpc>
                <a:spcPct val="80000"/>
              </a:lnSpc>
            </a:pPr>
            <a:r>
              <a:rPr lang="en-US" sz="1700" smtClean="0"/>
              <a:t>Some channels are not for public use</a:t>
            </a:r>
          </a:p>
          <a:p>
            <a:pPr>
              <a:lnSpc>
                <a:spcPct val="80000"/>
              </a:lnSpc>
            </a:pPr>
            <a:endParaRPr lang="en-US" sz="1700" smtClean="0"/>
          </a:p>
          <a:p>
            <a:pPr>
              <a:lnSpc>
                <a:spcPct val="80000"/>
              </a:lnSpc>
            </a:pPr>
            <a:r>
              <a:rPr lang="en-US" sz="1700" smtClean="0"/>
              <a:t>FM 83 is reserved for use by the Coast Guard Auxiliary</a:t>
            </a:r>
          </a:p>
          <a:p>
            <a:pPr>
              <a:lnSpc>
                <a:spcPct val="80000"/>
              </a:lnSpc>
            </a:pPr>
            <a:endParaRPr lang="en-US" sz="1700" smtClean="0"/>
          </a:p>
          <a:p>
            <a:pPr>
              <a:lnSpc>
                <a:spcPct val="80000"/>
              </a:lnSpc>
            </a:pPr>
            <a:r>
              <a:rPr lang="en-US" sz="1700" smtClean="0"/>
              <a:t>FM 22 is for public communication with the Coast Guard, but may not be used by boaters unless specifically instructed to do so by the Coast Guard radio operator on FM 16</a:t>
            </a:r>
          </a:p>
          <a:p>
            <a:pPr>
              <a:lnSpc>
                <a:spcPct val="80000"/>
              </a:lnSpc>
            </a:pPr>
            <a:endParaRPr lang="en-US" sz="1700" smtClean="0"/>
          </a:p>
          <a:p>
            <a:pPr>
              <a:lnSpc>
                <a:spcPct val="80000"/>
              </a:lnSpc>
            </a:pPr>
            <a:r>
              <a:rPr lang="en-US" sz="1700" smtClean="0"/>
              <a:t>FM 22 is also used by the Coast Guard to broadcast "Notice To Mariners" messages (NOTAMS), after announcing them on FM 16.</a:t>
            </a:r>
          </a:p>
          <a:p>
            <a:pPr>
              <a:lnSpc>
                <a:spcPct val="80000"/>
              </a:lnSpc>
            </a:pPr>
            <a:endParaRPr lang="en-US" sz="1700" smtClean="0"/>
          </a:p>
          <a:p>
            <a:pPr>
              <a:lnSpc>
                <a:spcPct val="80000"/>
              </a:lnSpc>
            </a:pPr>
            <a:r>
              <a:rPr lang="en-US" sz="1700" smtClean="0"/>
              <a:t>FM 6 is an Inter-Ship Safety channel, and is often used for search and rescue operations. </a:t>
            </a:r>
          </a:p>
          <a:p>
            <a:pPr>
              <a:lnSpc>
                <a:spcPct val="80000"/>
              </a:lnSpc>
            </a:pPr>
            <a:endParaRPr lang="en-US" sz="1700" smtClean="0"/>
          </a:p>
          <a:p>
            <a:pPr>
              <a:lnSpc>
                <a:spcPct val="80000"/>
              </a:lnSpc>
            </a:pPr>
            <a:r>
              <a:rPr lang="en-US" sz="1700" smtClean="0"/>
              <a:t>List of all marine channels and their assigned uses can be seen at www.fcc.gov/wtb/marine/vhfchanl.html. </a:t>
            </a:r>
          </a:p>
        </p:txBody>
      </p:sp>
    </p:spTree>
    <p:extLst>
      <p:ext uri="{BB962C8B-B14F-4D97-AF65-F5344CB8AC3E}">
        <p14:creationId xmlns:p14="http://schemas.microsoft.com/office/powerpoint/2010/main" val="976320178"/>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smtClean="0"/>
              <a:t>Spoken Emergency Signals </a:t>
            </a:r>
          </a:p>
        </p:txBody>
      </p:sp>
      <p:sp>
        <p:nvSpPr>
          <p:cNvPr id="201731" name="Rectangle 3"/>
          <p:cNvSpPr>
            <a:spLocks noGrp="1" noChangeArrowheads="1"/>
          </p:cNvSpPr>
          <p:nvPr>
            <p:ph type="body" idx="1"/>
          </p:nvPr>
        </p:nvSpPr>
        <p:spPr>
          <a:xfrm>
            <a:off x="533400" y="1371600"/>
            <a:ext cx="7848600" cy="4114800"/>
          </a:xfrm>
        </p:spPr>
        <p:txBody>
          <a:bodyPr/>
          <a:lstStyle/>
          <a:p>
            <a:pPr>
              <a:lnSpc>
                <a:spcPct val="80000"/>
              </a:lnSpc>
            </a:pPr>
            <a:r>
              <a:rPr lang="en-US" sz="1700" b="1" smtClean="0"/>
              <a:t>"MAYDAY MAYDAY" — The highest priority urgency call.</a:t>
            </a:r>
          </a:p>
          <a:p>
            <a:pPr lvl="1">
              <a:lnSpc>
                <a:spcPct val="80000"/>
              </a:lnSpc>
            </a:pPr>
            <a:r>
              <a:rPr lang="en-US" sz="1700" smtClean="0"/>
              <a:t>Vessel calling is threatened by grave or immediate danger and requires immediate assistance</a:t>
            </a:r>
          </a:p>
          <a:p>
            <a:pPr lvl="1">
              <a:lnSpc>
                <a:spcPct val="80000"/>
              </a:lnSpc>
            </a:pPr>
            <a:endParaRPr lang="en-US" sz="1700" smtClean="0"/>
          </a:p>
          <a:p>
            <a:pPr>
              <a:lnSpc>
                <a:spcPct val="80000"/>
              </a:lnSpc>
            </a:pPr>
            <a:r>
              <a:rPr lang="en-US" sz="1700" b="1" smtClean="0"/>
              <a:t>"PAN PAN" (pronounced "pawn-pawn") — known as an "urgency" call</a:t>
            </a:r>
          </a:p>
          <a:p>
            <a:pPr lvl="1">
              <a:lnSpc>
                <a:spcPct val="80000"/>
              </a:lnSpc>
            </a:pPr>
            <a:r>
              <a:rPr lang="en-US" sz="1700" smtClean="0"/>
              <a:t>Vessel calling has an urgent message concerning the safety of a vessel or person</a:t>
            </a:r>
          </a:p>
          <a:p>
            <a:pPr lvl="1">
              <a:lnSpc>
                <a:spcPct val="80000"/>
              </a:lnSpc>
            </a:pPr>
            <a:endParaRPr lang="en-US" sz="1700" smtClean="0"/>
          </a:p>
          <a:p>
            <a:pPr>
              <a:lnSpc>
                <a:spcPct val="80000"/>
              </a:lnSpc>
            </a:pPr>
            <a:r>
              <a:rPr lang="en-US" sz="1700" b="1" smtClean="0"/>
              <a:t>"SECURITE" (pronounced "securitay")</a:t>
            </a:r>
          </a:p>
          <a:p>
            <a:pPr lvl="1">
              <a:lnSpc>
                <a:spcPct val="80000"/>
              </a:lnSpc>
            </a:pPr>
            <a:r>
              <a:rPr lang="en-US" sz="1700" smtClean="0"/>
              <a:t>Official messages about the safety of navigation or important weather warnings </a:t>
            </a:r>
          </a:p>
          <a:p>
            <a:pPr lvl="1">
              <a:lnSpc>
                <a:spcPct val="80000"/>
              </a:lnSpc>
            </a:pPr>
            <a:endParaRPr lang="en-US" sz="1700" smtClean="0"/>
          </a:p>
          <a:p>
            <a:pPr>
              <a:lnSpc>
                <a:spcPct val="80000"/>
              </a:lnSpc>
            </a:pPr>
            <a:r>
              <a:rPr lang="en-US" sz="1700" b="1" smtClean="0"/>
              <a:t>"SILENCE"</a:t>
            </a:r>
            <a:r>
              <a:rPr lang="en-US" sz="1700" smtClean="0"/>
              <a:t> </a:t>
            </a:r>
          </a:p>
          <a:p>
            <a:pPr lvl="1">
              <a:lnSpc>
                <a:spcPct val="80000"/>
              </a:lnSpc>
            </a:pPr>
            <a:r>
              <a:rPr lang="en-US" sz="1700" smtClean="0"/>
              <a:t>Declared by Coast Guard</a:t>
            </a:r>
          </a:p>
          <a:p>
            <a:pPr lvl="1">
              <a:lnSpc>
                <a:spcPct val="80000"/>
              </a:lnSpc>
            </a:pPr>
            <a:r>
              <a:rPr lang="en-US" sz="1700" smtClean="0"/>
              <a:t>Only units involved in incident may transmit on frequency under order lifted by Coast Guard</a:t>
            </a:r>
          </a:p>
        </p:txBody>
      </p:sp>
    </p:spTree>
    <p:extLst>
      <p:ext uri="{BB962C8B-B14F-4D97-AF65-F5344CB8AC3E}">
        <p14:creationId xmlns:p14="http://schemas.microsoft.com/office/powerpoint/2010/main" val="3959212542"/>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4"/>
          <p:cNvSpPr>
            <a:spLocks noGrp="1" noChangeArrowheads="1"/>
          </p:cNvSpPr>
          <p:nvPr>
            <p:ph type="title"/>
          </p:nvPr>
        </p:nvSpPr>
        <p:spPr/>
        <p:txBody>
          <a:bodyPr/>
          <a:lstStyle/>
          <a:p>
            <a:r>
              <a:rPr lang="en-US" smtClean="0"/>
              <a:t>Incident Reporting </a:t>
            </a:r>
          </a:p>
        </p:txBody>
      </p:sp>
      <p:sp>
        <p:nvSpPr>
          <p:cNvPr id="202755" name="Rectangle 5"/>
          <p:cNvSpPr>
            <a:spLocks noGrp="1" noChangeArrowheads="1"/>
          </p:cNvSpPr>
          <p:nvPr>
            <p:ph type="body" idx="1"/>
          </p:nvPr>
        </p:nvSpPr>
        <p:spPr/>
        <p:txBody>
          <a:bodyPr/>
          <a:lstStyle/>
          <a:p>
            <a:r>
              <a:rPr lang="en-US" sz="2200" smtClean="0"/>
              <a:t>Two types of incidents that hams may need to report directly to the Coast Guard</a:t>
            </a:r>
          </a:p>
          <a:p>
            <a:pPr lvl="1"/>
            <a:r>
              <a:rPr lang="en-US" sz="2200" smtClean="0"/>
              <a:t>Vessels in distress</a:t>
            </a:r>
          </a:p>
          <a:p>
            <a:pPr lvl="2"/>
            <a:r>
              <a:rPr lang="en-US" sz="2200" smtClean="0"/>
              <a:t>Reported directly to the nearest Coast Guard station </a:t>
            </a:r>
          </a:p>
          <a:p>
            <a:pPr lvl="2"/>
            <a:endParaRPr lang="en-US" sz="2200" smtClean="0"/>
          </a:p>
          <a:p>
            <a:pPr lvl="1"/>
            <a:r>
              <a:rPr lang="en-US" sz="2200" smtClean="0"/>
              <a:t>Oil or chemical spills into public waters</a:t>
            </a:r>
          </a:p>
          <a:p>
            <a:pPr lvl="2"/>
            <a:r>
              <a:rPr lang="en-US" sz="2200" smtClean="0"/>
              <a:t>Coast Guard's National Response Center at 1-800-424-8802</a:t>
            </a:r>
          </a:p>
          <a:p>
            <a:pPr lvl="2"/>
            <a:r>
              <a:rPr lang="en-US" sz="2200" smtClean="0"/>
              <a:t>NRC Internet Web site www.nrc.uscg.mil   </a:t>
            </a:r>
          </a:p>
        </p:txBody>
      </p:sp>
    </p:spTree>
    <p:extLst>
      <p:ext uri="{BB962C8B-B14F-4D97-AF65-F5344CB8AC3E}">
        <p14:creationId xmlns:p14="http://schemas.microsoft.com/office/powerpoint/2010/main" val="800001809"/>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8" name="Rectangle 9"/>
          <p:cNvSpPr>
            <a:spLocks noGrp="1" noChangeArrowheads="1"/>
          </p:cNvSpPr>
          <p:nvPr>
            <p:ph type="title"/>
          </p:nvPr>
        </p:nvSpPr>
        <p:spPr/>
        <p:txBody>
          <a:bodyPr/>
          <a:lstStyle/>
          <a:p>
            <a:r>
              <a:rPr lang="en-US" smtClean="0"/>
              <a:t>Distress Calls </a:t>
            </a:r>
          </a:p>
        </p:txBody>
      </p:sp>
      <p:sp>
        <p:nvSpPr>
          <p:cNvPr id="1232906" name="Rectangle 10"/>
          <p:cNvSpPr>
            <a:spLocks noGrp="1" noChangeArrowheads="1"/>
          </p:cNvSpPr>
          <p:nvPr>
            <p:ph type="body" sz="half" idx="1"/>
          </p:nvPr>
        </p:nvSpPr>
        <p:spPr/>
        <p:txBody>
          <a:bodyPr/>
          <a:lstStyle/>
          <a:p>
            <a:pPr>
              <a:lnSpc>
                <a:spcPct val="80000"/>
              </a:lnSpc>
            </a:pPr>
            <a:r>
              <a:rPr lang="en-US" sz="1800" smtClean="0"/>
              <a:t>Listen first to see if the Coast Guard responds within a minute or two</a:t>
            </a:r>
          </a:p>
          <a:p>
            <a:pPr>
              <a:lnSpc>
                <a:spcPct val="80000"/>
              </a:lnSpc>
            </a:pPr>
            <a:endParaRPr lang="en-US" sz="1800" smtClean="0"/>
          </a:p>
          <a:p>
            <a:pPr>
              <a:lnSpc>
                <a:spcPct val="80000"/>
              </a:lnSpc>
            </a:pPr>
            <a:r>
              <a:rPr lang="en-US" sz="1800" smtClean="0"/>
              <a:t>If not, attempt to gather the following information:</a:t>
            </a:r>
          </a:p>
          <a:p>
            <a:pPr lvl="1">
              <a:lnSpc>
                <a:spcPct val="80000"/>
              </a:lnSpc>
            </a:pPr>
            <a:r>
              <a:rPr lang="en-US" sz="1800" smtClean="0"/>
              <a:t>Position of the vessel involved </a:t>
            </a:r>
          </a:p>
          <a:p>
            <a:pPr lvl="1">
              <a:lnSpc>
                <a:spcPct val="80000"/>
              </a:lnSpc>
            </a:pPr>
            <a:r>
              <a:rPr lang="en-US" sz="1800" smtClean="0"/>
              <a:t>Number of persons on board </a:t>
            </a:r>
          </a:p>
          <a:p>
            <a:pPr lvl="1">
              <a:lnSpc>
                <a:spcPct val="80000"/>
              </a:lnSpc>
            </a:pPr>
            <a:r>
              <a:rPr lang="en-US" sz="1800" smtClean="0"/>
              <a:t>Nature of the distress </a:t>
            </a:r>
          </a:p>
          <a:p>
            <a:pPr lvl="1">
              <a:lnSpc>
                <a:spcPct val="80000"/>
              </a:lnSpc>
            </a:pPr>
            <a:r>
              <a:rPr lang="en-US" sz="1800" smtClean="0"/>
              <a:t>Name of the vessel </a:t>
            </a:r>
          </a:p>
          <a:p>
            <a:pPr lvl="1">
              <a:lnSpc>
                <a:spcPct val="80000"/>
              </a:lnSpc>
            </a:pPr>
            <a:r>
              <a:rPr lang="en-US" sz="1800" smtClean="0"/>
              <a:t>Call sign (if any) </a:t>
            </a:r>
          </a:p>
          <a:p>
            <a:pPr lvl="1">
              <a:lnSpc>
                <a:spcPct val="80000"/>
              </a:lnSpc>
            </a:pPr>
            <a:r>
              <a:rPr lang="en-US" sz="1800" smtClean="0"/>
              <a:t>Length and type of vessel  </a:t>
            </a:r>
          </a:p>
        </p:txBody>
      </p:sp>
      <p:sp>
        <p:nvSpPr>
          <p:cNvPr id="1232907" name="Rectangle 11"/>
          <p:cNvSpPr>
            <a:spLocks noGrp="1" noChangeArrowheads="1"/>
          </p:cNvSpPr>
          <p:nvPr>
            <p:ph type="body" sz="half" idx="2"/>
          </p:nvPr>
        </p:nvSpPr>
        <p:spPr/>
        <p:txBody>
          <a:bodyPr/>
          <a:lstStyle/>
          <a:p>
            <a:pPr lvl="1">
              <a:lnSpc>
                <a:spcPct val="90000"/>
              </a:lnSpc>
            </a:pPr>
            <a:r>
              <a:rPr lang="en-US" sz="1800" smtClean="0"/>
              <a:t>Color </a:t>
            </a:r>
          </a:p>
          <a:p>
            <a:pPr lvl="1">
              <a:lnSpc>
                <a:spcPct val="90000"/>
              </a:lnSpc>
            </a:pPr>
            <a:r>
              <a:rPr lang="en-US" sz="1800" smtClean="0"/>
              <a:t>Any descriptive features — number of masts, flying bridge, etc </a:t>
            </a:r>
          </a:p>
          <a:p>
            <a:pPr lvl="1">
              <a:lnSpc>
                <a:spcPct val="90000"/>
              </a:lnSpc>
            </a:pPr>
            <a:r>
              <a:rPr lang="en-US" sz="1800" smtClean="0"/>
              <a:t>Weather conditions on scene</a:t>
            </a:r>
          </a:p>
          <a:p>
            <a:pPr lvl="1">
              <a:lnSpc>
                <a:spcPct val="90000"/>
              </a:lnSpc>
            </a:pPr>
            <a:r>
              <a:rPr lang="en-US" sz="1800" smtClean="0"/>
              <a:t>On board emergency equipment: life raft, Emergency Position Indicating Radio Beacon (EPIRB) and class of EPIRB if possible </a:t>
            </a:r>
          </a:p>
          <a:p>
            <a:pPr lvl="1">
              <a:lnSpc>
                <a:spcPct val="90000"/>
              </a:lnSpc>
            </a:pPr>
            <a:r>
              <a:rPr lang="en-US" sz="1800" smtClean="0"/>
              <a:t>Frequency being used to communicate with the vessel </a:t>
            </a:r>
          </a:p>
        </p:txBody>
      </p:sp>
    </p:spTree>
    <p:extLst>
      <p:ext uri="{BB962C8B-B14F-4D97-AF65-F5344CB8AC3E}">
        <p14:creationId xmlns:p14="http://schemas.microsoft.com/office/powerpoint/2010/main" val="234887890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32906">
                                            <p:txEl>
                                              <p:pRg st="0" end="0"/>
                                            </p:txEl>
                                          </p:spTgt>
                                        </p:tgtEl>
                                        <p:attrNameLst>
                                          <p:attrName>style.visibility</p:attrName>
                                        </p:attrNameLst>
                                      </p:cBhvr>
                                      <p:to>
                                        <p:strVal val="visible"/>
                                      </p:to>
                                    </p:set>
                                    <p:anim calcmode="lin" valueType="num">
                                      <p:cBhvr additive="base">
                                        <p:cTn id="7" dur="500" fill="hold"/>
                                        <p:tgtEl>
                                          <p:spTgt spid="12329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32906">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32906">
                                            <p:txEl>
                                              <p:pRg st="2" end="2"/>
                                            </p:txEl>
                                          </p:spTgt>
                                        </p:tgtEl>
                                        <p:attrNameLst>
                                          <p:attrName>style.visibility</p:attrName>
                                        </p:attrNameLst>
                                      </p:cBhvr>
                                      <p:to>
                                        <p:strVal val="visible"/>
                                      </p:to>
                                    </p:set>
                                    <p:anim calcmode="lin" valueType="num">
                                      <p:cBhvr additive="base">
                                        <p:cTn id="12" dur="500" fill="hold"/>
                                        <p:tgtEl>
                                          <p:spTgt spid="1232906">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32906">
                                            <p:txEl>
                                              <p:pRg st="2" end="2"/>
                                            </p:tx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232906">
                                            <p:txEl>
                                              <p:pRg st="3" end="3"/>
                                            </p:txEl>
                                          </p:spTgt>
                                        </p:tgtEl>
                                        <p:attrNameLst>
                                          <p:attrName>style.visibility</p:attrName>
                                        </p:attrNameLst>
                                      </p:cBhvr>
                                      <p:to>
                                        <p:strVal val="visible"/>
                                      </p:to>
                                    </p:set>
                                    <p:anim calcmode="lin" valueType="num">
                                      <p:cBhvr additive="base">
                                        <p:cTn id="16" dur="500" fill="hold"/>
                                        <p:tgtEl>
                                          <p:spTgt spid="1232906">
                                            <p:txEl>
                                              <p:pRg st="3" end="3"/>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232906">
                                            <p:txEl>
                                              <p:pRg st="3" end="3"/>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232906">
                                            <p:txEl>
                                              <p:pRg st="4" end="4"/>
                                            </p:txEl>
                                          </p:spTgt>
                                        </p:tgtEl>
                                        <p:attrNameLst>
                                          <p:attrName>style.visibility</p:attrName>
                                        </p:attrNameLst>
                                      </p:cBhvr>
                                      <p:to>
                                        <p:strVal val="visible"/>
                                      </p:to>
                                    </p:set>
                                    <p:anim calcmode="lin" valueType="num">
                                      <p:cBhvr additive="base">
                                        <p:cTn id="20" dur="500" fill="hold"/>
                                        <p:tgtEl>
                                          <p:spTgt spid="1232906">
                                            <p:txEl>
                                              <p:pRg st="4" end="4"/>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232906">
                                            <p:txEl>
                                              <p:pRg st="4" end="4"/>
                                            </p:tx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232906">
                                            <p:txEl>
                                              <p:pRg st="5" end="5"/>
                                            </p:txEl>
                                          </p:spTgt>
                                        </p:tgtEl>
                                        <p:attrNameLst>
                                          <p:attrName>style.visibility</p:attrName>
                                        </p:attrNameLst>
                                      </p:cBhvr>
                                      <p:to>
                                        <p:strVal val="visible"/>
                                      </p:to>
                                    </p:set>
                                    <p:anim calcmode="lin" valueType="num">
                                      <p:cBhvr additive="base">
                                        <p:cTn id="24" dur="500" fill="hold"/>
                                        <p:tgtEl>
                                          <p:spTgt spid="1232906">
                                            <p:txEl>
                                              <p:pRg st="5" end="5"/>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232906">
                                            <p:txEl>
                                              <p:pRg st="5" end="5"/>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232906">
                                            <p:txEl>
                                              <p:pRg st="6" end="6"/>
                                            </p:txEl>
                                          </p:spTgt>
                                        </p:tgtEl>
                                        <p:attrNameLst>
                                          <p:attrName>style.visibility</p:attrName>
                                        </p:attrNameLst>
                                      </p:cBhvr>
                                      <p:to>
                                        <p:strVal val="visible"/>
                                      </p:to>
                                    </p:set>
                                    <p:anim calcmode="lin" valueType="num">
                                      <p:cBhvr additive="base">
                                        <p:cTn id="28" dur="500" fill="hold"/>
                                        <p:tgtEl>
                                          <p:spTgt spid="1232906">
                                            <p:txEl>
                                              <p:pRg st="6" end="6"/>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32906">
                                            <p:txEl>
                                              <p:pRg st="6" end="6"/>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232906">
                                            <p:txEl>
                                              <p:pRg st="7" end="7"/>
                                            </p:txEl>
                                          </p:spTgt>
                                        </p:tgtEl>
                                        <p:attrNameLst>
                                          <p:attrName>style.visibility</p:attrName>
                                        </p:attrNameLst>
                                      </p:cBhvr>
                                      <p:to>
                                        <p:strVal val="visible"/>
                                      </p:to>
                                    </p:set>
                                    <p:anim calcmode="lin" valueType="num">
                                      <p:cBhvr additive="base">
                                        <p:cTn id="32" dur="500" fill="hold"/>
                                        <p:tgtEl>
                                          <p:spTgt spid="1232906">
                                            <p:txEl>
                                              <p:pRg st="7" end="7"/>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232906">
                                            <p:txEl>
                                              <p:pRg st="7" end="7"/>
                                            </p:txEl>
                                          </p:spTgt>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232906">
                                            <p:txEl>
                                              <p:pRg st="8" end="8"/>
                                            </p:txEl>
                                          </p:spTgt>
                                        </p:tgtEl>
                                        <p:attrNameLst>
                                          <p:attrName>style.visibility</p:attrName>
                                        </p:attrNameLst>
                                      </p:cBhvr>
                                      <p:to>
                                        <p:strVal val="visible"/>
                                      </p:to>
                                    </p:set>
                                    <p:anim calcmode="lin" valueType="num">
                                      <p:cBhvr additive="base">
                                        <p:cTn id="36" dur="500" fill="hold"/>
                                        <p:tgtEl>
                                          <p:spTgt spid="1232906">
                                            <p:txEl>
                                              <p:pRg st="8" end="8"/>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232906">
                                            <p:txEl>
                                              <p:pRg st="8" end="8"/>
                                            </p:txEl>
                                          </p:spTgt>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1000"/>
                            </p:stCondLst>
                            <p:childTnLst>
                              <p:par>
                                <p:cTn id="39" presetID="2" presetClass="entr" presetSubtype="2" fill="hold" grpId="0" nodeType="afterEffect">
                                  <p:stCondLst>
                                    <p:cond delay="0"/>
                                  </p:stCondLst>
                                  <p:childTnLst>
                                    <p:set>
                                      <p:cBhvr>
                                        <p:cTn id="40" dur="1" fill="hold">
                                          <p:stCondLst>
                                            <p:cond delay="0"/>
                                          </p:stCondLst>
                                        </p:cTn>
                                        <p:tgtEl>
                                          <p:spTgt spid="1232907">
                                            <p:txEl>
                                              <p:pRg st="0" end="0"/>
                                            </p:txEl>
                                          </p:spTgt>
                                        </p:tgtEl>
                                        <p:attrNameLst>
                                          <p:attrName>style.visibility</p:attrName>
                                        </p:attrNameLst>
                                      </p:cBhvr>
                                      <p:to>
                                        <p:strVal val="visible"/>
                                      </p:to>
                                    </p:set>
                                    <p:anim calcmode="lin" valueType="num">
                                      <p:cBhvr additive="base">
                                        <p:cTn id="41" dur="500" fill="hold"/>
                                        <p:tgtEl>
                                          <p:spTgt spid="1232907">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232907">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232907">
                                            <p:txEl>
                                              <p:pRg st="1" end="1"/>
                                            </p:txEl>
                                          </p:spTgt>
                                        </p:tgtEl>
                                        <p:attrNameLst>
                                          <p:attrName>style.visibility</p:attrName>
                                        </p:attrNameLst>
                                      </p:cBhvr>
                                      <p:to>
                                        <p:strVal val="visible"/>
                                      </p:to>
                                    </p:set>
                                    <p:anim calcmode="lin" valueType="num">
                                      <p:cBhvr additive="base">
                                        <p:cTn id="45" dur="500" fill="hold"/>
                                        <p:tgtEl>
                                          <p:spTgt spid="1232907">
                                            <p:txEl>
                                              <p:pRg st="1" end="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232907">
                                            <p:txEl>
                                              <p:pRg st="1" end="1"/>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232907">
                                            <p:txEl>
                                              <p:pRg st="2" end="2"/>
                                            </p:txEl>
                                          </p:spTgt>
                                        </p:tgtEl>
                                        <p:attrNameLst>
                                          <p:attrName>style.visibility</p:attrName>
                                        </p:attrNameLst>
                                      </p:cBhvr>
                                      <p:to>
                                        <p:strVal val="visible"/>
                                      </p:to>
                                    </p:set>
                                    <p:anim calcmode="lin" valueType="num">
                                      <p:cBhvr additive="base">
                                        <p:cTn id="49" dur="500" fill="hold"/>
                                        <p:tgtEl>
                                          <p:spTgt spid="1232907">
                                            <p:txEl>
                                              <p:pRg st="2" end="2"/>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232907">
                                            <p:txEl>
                                              <p:pRg st="2" end="2"/>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232907">
                                            <p:txEl>
                                              <p:pRg st="3" end="3"/>
                                            </p:txEl>
                                          </p:spTgt>
                                        </p:tgtEl>
                                        <p:attrNameLst>
                                          <p:attrName>style.visibility</p:attrName>
                                        </p:attrNameLst>
                                      </p:cBhvr>
                                      <p:to>
                                        <p:strVal val="visible"/>
                                      </p:to>
                                    </p:set>
                                    <p:anim calcmode="lin" valueType="num">
                                      <p:cBhvr additive="base">
                                        <p:cTn id="53" dur="500" fill="hold"/>
                                        <p:tgtEl>
                                          <p:spTgt spid="1232907">
                                            <p:txEl>
                                              <p:pRg st="3" end="3"/>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232907">
                                            <p:txEl>
                                              <p:pRg st="3" end="3"/>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1232907">
                                            <p:txEl>
                                              <p:pRg st="4" end="4"/>
                                            </p:txEl>
                                          </p:spTgt>
                                        </p:tgtEl>
                                        <p:attrNameLst>
                                          <p:attrName>style.visibility</p:attrName>
                                        </p:attrNameLst>
                                      </p:cBhvr>
                                      <p:to>
                                        <p:strVal val="visible"/>
                                      </p:to>
                                    </p:set>
                                    <p:anim calcmode="lin" valueType="num">
                                      <p:cBhvr additive="base">
                                        <p:cTn id="57" dur="500" fill="hold"/>
                                        <p:tgtEl>
                                          <p:spTgt spid="1232907">
                                            <p:txEl>
                                              <p:pRg st="4" end="4"/>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2329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906" grpId="0" build="p"/>
      <p:bldP spid="123290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4"/>
          <p:cNvSpPr>
            <a:spLocks noGrp="1" noChangeArrowheads="1"/>
          </p:cNvSpPr>
          <p:nvPr>
            <p:ph type="title"/>
          </p:nvPr>
        </p:nvSpPr>
        <p:spPr/>
        <p:txBody>
          <a:bodyPr/>
          <a:lstStyle/>
          <a:p>
            <a:r>
              <a:rPr lang="en-US" smtClean="0"/>
              <a:t>Distress Calls</a:t>
            </a:r>
          </a:p>
        </p:txBody>
      </p:sp>
      <p:sp>
        <p:nvSpPr>
          <p:cNvPr id="204803" name="Rectangle 5"/>
          <p:cNvSpPr>
            <a:spLocks noGrp="1" noChangeArrowheads="1"/>
          </p:cNvSpPr>
          <p:nvPr>
            <p:ph type="body" idx="1"/>
          </p:nvPr>
        </p:nvSpPr>
        <p:spPr/>
        <p:txBody>
          <a:bodyPr/>
          <a:lstStyle/>
          <a:p>
            <a:pPr>
              <a:lnSpc>
                <a:spcPct val="80000"/>
              </a:lnSpc>
            </a:pPr>
            <a:r>
              <a:rPr lang="en-US" sz="2000" smtClean="0"/>
              <a:t>Contact either 911 dispatch or the closest Coast Guard facility by phone </a:t>
            </a:r>
          </a:p>
          <a:p>
            <a:pPr lvl="1">
              <a:lnSpc>
                <a:spcPct val="80000"/>
              </a:lnSpc>
            </a:pPr>
            <a:r>
              <a:rPr lang="en-US" sz="2000" smtClean="0"/>
              <a:t>In some cases, a local fire or police boat may be able to respond more quickly than the Coast Guard</a:t>
            </a:r>
          </a:p>
          <a:p>
            <a:pPr lvl="1">
              <a:lnSpc>
                <a:spcPct val="80000"/>
              </a:lnSpc>
            </a:pPr>
            <a:endParaRPr lang="en-US" sz="2000" smtClean="0"/>
          </a:p>
          <a:p>
            <a:pPr>
              <a:lnSpc>
                <a:spcPct val="80000"/>
              </a:lnSpc>
            </a:pPr>
            <a:r>
              <a:rPr lang="en-US" sz="2000" smtClean="0"/>
              <a:t>Identify yourself as an Amateur Radio operator relaying an emergency message</a:t>
            </a:r>
          </a:p>
          <a:p>
            <a:pPr>
              <a:lnSpc>
                <a:spcPct val="80000"/>
              </a:lnSpc>
            </a:pPr>
            <a:endParaRPr lang="en-US" sz="2000" smtClean="0"/>
          </a:p>
          <a:p>
            <a:pPr>
              <a:lnSpc>
                <a:spcPct val="80000"/>
              </a:lnSpc>
            </a:pPr>
            <a:r>
              <a:rPr lang="en-US" sz="2000" smtClean="0"/>
              <a:t>Pass on all the information that you have gathered and assist as requested </a:t>
            </a:r>
          </a:p>
          <a:p>
            <a:pPr>
              <a:lnSpc>
                <a:spcPct val="80000"/>
              </a:lnSpc>
            </a:pPr>
            <a:endParaRPr lang="en-US" sz="2000" smtClean="0"/>
          </a:p>
          <a:p>
            <a:pPr>
              <a:lnSpc>
                <a:spcPct val="80000"/>
              </a:lnSpc>
            </a:pPr>
            <a:r>
              <a:rPr lang="en-US" sz="2000" smtClean="0"/>
              <a:t>Provide your name and phone number or other means of contact so that responding local public safety agencies or the Coast Guard may reach you if needed  </a:t>
            </a:r>
          </a:p>
        </p:txBody>
      </p:sp>
    </p:spTree>
    <p:extLst>
      <p:ext uri="{BB962C8B-B14F-4D97-AF65-F5344CB8AC3E}">
        <p14:creationId xmlns:p14="http://schemas.microsoft.com/office/powerpoint/2010/main" val="3585153775"/>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4"/>
          <p:cNvSpPr>
            <a:spLocks noGrp="1" noChangeArrowheads="1"/>
          </p:cNvSpPr>
          <p:nvPr>
            <p:ph type="title"/>
          </p:nvPr>
        </p:nvSpPr>
        <p:spPr/>
        <p:txBody>
          <a:bodyPr/>
          <a:lstStyle/>
          <a:p>
            <a:r>
              <a:rPr lang="en-US" smtClean="0"/>
              <a:t>Routine Communication </a:t>
            </a:r>
          </a:p>
        </p:txBody>
      </p:sp>
      <p:sp>
        <p:nvSpPr>
          <p:cNvPr id="205827" name="Rectangle 5"/>
          <p:cNvSpPr>
            <a:spLocks noGrp="1" noChangeArrowheads="1"/>
          </p:cNvSpPr>
          <p:nvPr>
            <p:ph type="body" idx="1"/>
          </p:nvPr>
        </p:nvSpPr>
        <p:spPr/>
        <p:txBody>
          <a:bodyPr/>
          <a:lstStyle/>
          <a:p>
            <a:pPr>
              <a:lnSpc>
                <a:spcPct val="80000"/>
              </a:lnSpc>
            </a:pPr>
            <a:r>
              <a:rPr lang="en-US" sz="2000" smtClean="0"/>
              <a:t>Calling a vessel on a marine channel is very similar to 2 meters </a:t>
            </a:r>
          </a:p>
          <a:p>
            <a:pPr>
              <a:lnSpc>
                <a:spcPct val="80000"/>
              </a:lnSpc>
            </a:pPr>
            <a:endParaRPr lang="en-US" sz="2000" smtClean="0"/>
          </a:p>
          <a:p>
            <a:pPr>
              <a:lnSpc>
                <a:spcPct val="80000"/>
              </a:lnSpc>
            </a:pPr>
            <a:r>
              <a:rPr lang="en-US" sz="2000" smtClean="0"/>
              <a:t>If using channel 9, transmit the name of the vessel you want to talk with twice, followed by your station’s name twice, and the channel designation. </a:t>
            </a:r>
          </a:p>
          <a:p>
            <a:pPr lvl="1">
              <a:lnSpc>
                <a:spcPct val="80000"/>
              </a:lnSpc>
            </a:pPr>
            <a:r>
              <a:rPr lang="en-US" sz="2000" smtClean="0"/>
              <a:t>"Fishy Business, Fishy Business, this is Dream Boat, Dream Boat, Channel 9“</a:t>
            </a:r>
          </a:p>
          <a:p>
            <a:pPr lvl="1">
              <a:lnSpc>
                <a:spcPct val="80000"/>
              </a:lnSpc>
            </a:pPr>
            <a:endParaRPr lang="en-US" sz="2000" smtClean="0"/>
          </a:p>
          <a:p>
            <a:pPr>
              <a:lnSpc>
                <a:spcPct val="80000"/>
              </a:lnSpc>
            </a:pPr>
            <a:r>
              <a:rPr lang="en-US" sz="2000" smtClean="0"/>
              <a:t>Listen for at least 30 seconds before repeating the call</a:t>
            </a:r>
          </a:p>
          <a:p>
            <a:pPr>
              <a:lnSpc>
                <a:spcPct val="80000"/>
              </a:lnSpc>
            </a:pPr>
            <a:endParaRPr lang="en-US" sz="2000" smtClean="0"/>
          </a:p>
          <a:p>
            <a:pPr>
              <a:lnSpc>
                <a:spcPct val="80000"/>
              </a:lnSpc>
            </a:pPr>
            <a:r>
              <a:rPr lang="en-US" sz="2000" smtClean="0"/>
              <a:t>Once you get an answer, direct the station to shift to a "working" channel</a:t>
            </a:r>
          </a:p>
          <a:p>
            <a:pPr lvl="1">
              <a:lnSpc>
                <a:spcPct val="80000"/>
              </a:lnSpc>
            </a:pPr>
            <a:r>
              <a:rPr lang="en-US" sz="2000" smtClean="0"/>
              <a:t>"Fishy Business this is Dream Boat; shift to channel 69"  </a:t>
            </a:r>
          </a:p>
        </p:txBody>
      </p:sp>
    </p:spTree>
    <p:extLst>
      <p:ext uri="{BB962C8B-B14F-4D97-AF65-F5344CB8AC3E}">
        <p14:creationId xmlns:p14="http://schemas.microsoft.com/office/powerpoint/2010/main" val="2289704344"/>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smtClean="0"/>
              <a:t>Routine Communication</a:t>
            </a:r>
          </a:p>
        </p:txBody>
      </p:sp>
      <p:sp>
        <p:nvSpPr>
          <p:cNvPr id="206851" name="Rectangle 3"/>
          <p:cNvSpPr>
            <a:spLocks noGrp="1" noChangeArrowheads="1"/>
          </p:cNvSpPr>
          <p:nvPr>
            <p:ph type="body" idx="1"/>
          </p:nvPr>
        </p:nvSpPr>
        <p:spPr/>
        <p:txBody>
          <a:bodyPr/>
          <a:lstStyle/>
          <a:p>
            <a:r>
              <a:rPr lang="en-US" smtClean="0"/>
              <a:t>FCC rules require you to identify your vessel on </a:t>
            </a:r>
            <a:r>
              <a:rPr lang="en-US" b="1" u="sng" smtClean="0"/>
              <a:t>each transmission</a:t>
            </a:r>
            <a:r>
              <a:rPr lang="en-US" smtClean="0"/>
              <a:t>, although some stations shift to a shortened call after the initial contact is established</a:t>
            </a:r>
          </a:p>
          <a:p>
            <a:endParaRPr lang="en-US" smtClean="0"/>
          </a:p>
          <a:p>
            <a:r>
              <a:rPr lang="en-US" smtClean="0"/>
              <a:t>The use of 10 codes and "Q" signals is not permitted on marine VHF-FM</a:t>
            </a:r>
          </a:p>
        </p:txBody>
      </p:sp>
    </p:spTree>
    <p:extLst>
      <p:ext uri="{BB962C8B-B14F-4D97-AF65-F5344CB8AC3E}">
        <p14:creationId xmlns:p14="http://schemas.microsoft.com/office/powerpoint/2010/main" val="2198509648"/>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4"/>
          <p:cNvSpPr>
            <a:spLocks noGrp="1" noChangeArrowheads="1"/>
          </p:cNvSpPr>
          <p:nvPr>
            <p:ph type="title"/>
          </p:nvPr>
        </p:nvSpPr>
        <p:spPr/>
        <p:txBody>
          <a:bodyPr/>
          <a:lstStyle/>
          <a:p>
            <a:r>
              <a:rPr lang="en-US" smtClean="0"/>
              <a:t>MW/HF SSB Communications </a:t>
            </a:r>
          </a:p>
        </p:txBody>
      </p:sp>
      <p:sp>
        <p:nvSpPr>
          <p:cNvPr id="207875" name="Rectangle 5"/>
          <p:cNvSpPr>
            <a:spLocks noGrp="1" noChangeArrowheads="1"/>
          </p:cNvSpPr>
          <p:nvPr>
            <p:ph type="body" idx="1"/>
          </p:nvPr>
        </p:nvSpPr>
        <p:spPr/>
        <p:txBody>
          <a:bodyPr/>
          <a:lstStyle/>
          <a:p>
            <a:r>
              <a:rPr lang="en-US" sz="2200" smtClean="0"/>
              <a:t>U.S Coast Guard maintains "guard" on 2182 kHz</a:t>
            </a:r>
          </a:p>
          <a:p>
            <a:pPr lvl="1"/>
            <a:r>
              <a:rPr lang="en-US" sz="2200" smtClean="0"/>
              <a:t>Calling and distress frequency</a:t>
            </a:r>
          </a:p>
          <a:p>
            <a:pPr lvl="1"/>
            <a:endParaRPr lang="en-US" sz="2200" smtClean="0"/>
          </a:p>
          <a:p>
            <a:r>
              <a:rPr lang="en-US" sz="2200" smtClean="0"/>
              <a:t>MW and HF maritime frequencies and assignments </a:t>
            </a:r>
          </a:p>
          <a:p>
            <a:pPr lvl="1"/>
            <a:r>
              <a:rPr lang="en-US" sz="2200" smtClean="0"/>
              <a:t>www.navcen.uscg.gov/marcomms/high_frequency/default.htm</a:t>
            </a:r>
          </a:p>
          <a:p>
            <a:endParaRPr lang="en-US" sz="2200" smtClean="0"/>
          </a:p>
          <a:p>
            <a:r>
              <a:rPr lang="en-US" sz="2200" smtClean="0"/>
              <a:t>Many boaters carry HF amateur radio aboard. </a:t>
            </a:r>
          </a:p>
          <a:p>
            <a:pPr lvl="1"/>
            <a:r>
              <a:rPr lang="en-US" sz="2200" smtClean="0"/>
              <a:t>Amateur Radio Maritime Nets</a:t>
            </a:r>
          </a:p>
          <a:p>
            <a:pPr lvl="1"/>
            <a:r>
              <a:rPr lang="en-US" sz="2200" smtClean="0"/>
              <a:t>www.arrl.org/FandES/field/nets/</a:t>
            </a:r>
          </a:p>
        </p:txBody>
      </p:sp>
    </p:spTree>
    <p:extLst>
      <p:ext uri="{BB962C8B-B14F-4D97-AF65-F5344CB8AC3E}">
        <p14:creationId xmlns:p14="http://schemas.microsoft.com/office/powerpoint/2010/main" val="94126612"/>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384492658"/>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1238251898"/>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2704604245"/>
      </p:ext>
    </p:extLst>
  </p:cSld>
  <p:clrMapOvr>
    <a:masterClrMapping/>
  </p:clrMapOvr>
  <p:transition advClick="0" advTm="10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954925416"/>
      </p:ext>
    </p:extLst>
  </p:cSld>
  <p:clrMapOvr>
    <a:masterClrMapping/>
  </p:clrMapOvr>
  <p:transition advClick="0" advTm="10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752322511"/>
      </p:ext>
    </p:extLst>
  </p:cSld>
  <p:clrMapOvr>
    <a:masterClrMapping/>
  </p:clrMapOvr>
  <p:transition advClick="0" advTm="1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75125679"/>
      </p:ext>
    </p:extLst>
  </p:cSld>
  <p:clrMapOvr>
    <a:masterClrMapping/>
  </p:clrMapOvr>
  <p:transition advClick="0" advTm="1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55007545"/>
      </p:ext>
    </p:extLst>
  </p:cSld>
  <p:clrMapOvr>
    <a:masterClrMapping/>
  </p:clrMapOvr>
  <p:transition advClick="0" advTm="1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489717207"/>
      </p:ext>
    </p:extLst>
  </p:cSld>
  <p:clrMapOvr>
    <a:masterClrMapping/>
  </p:clrMapOvr>
  <p:transition advClick="0" advTm="1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869841606"/>
      </p:ext>
    </p:extLst>
  </p:cSld>
  <p:clrMapOvr>
    <a:masterClrMapping/>
  </p:clrMapOvr>
  <p:transition advClick="0" advTm="1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747984097"/>
      </p:ext>
    </p:extLst>
  </p:cSld>
  <p:clrMapOvr>
    <a:masterClrMapping/>
  </p:clrMapOvr>
  <p:transition advClick="0" advTm="1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515619553"/>
      </p:ext>
    </p:extLst>
  </p:cSld>
  <p:clrMapOvr>
    <a:masterClrMapping/>
  </p:clrMapOvr>
  <p:transition advClick="0" advTm="1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377289015"/>
      </p:ext>
    </p:extLst>
  </p:cSld>
  <p:clrMapOvr>
    <a:masterClrMapping/>
  </p:clrMapOvr>
  <p:transition advClick="0" advTm="1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Session Five 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solidFill>
                  <a:schemeClr val="bg1">
                    <a:lumMod val="85000"/>
                  </a:schemeClr>
                </a:solidFill>
              </a:rPr>
              <a:t>Session 1 – Topics 1,</a:t>
            </a:r>
            <a:r>
              <a:rPr lang="en-US" dirty="0" smtClean="0"/>
              <a:t> </a:t>
            </a:r>
            <a:r>
              <a:rPr lang="en-US" dirty="0" smtClean="0">
                <a:solidFill>
                  <a:schemeClr val="bg1">
                    <a:lumMod val="85000"/>
                  </a:schemeClr>
                </a:solidFill>
              </a:rPr>
              <a:t>2,</a:t>
            </a:r>
            <a:r>
              <a:rPr lang="en-US" dirty="0" smtClean="0"/>
              <a:t> </a:t>
            </a:r>
            <a:r>
              <a:rPr lang="en-US" dirty="0" smtClean="0">
                <a:solidFill>
                  <a:schemeClr val="bg1">
                    <a:lumMod val="85000"/>
                  </a:schemeClr>
                </a:solidFill>
              </a:rPr>
              <a:t>3,</a:t>
            </a:r>
            <a:r>
              <a:rPr lang="en-US" dirty="0" smtClean="0"/>
              <a:t> </a:t>
            </a:r>
            <a:r>
              <a:rPr lang="en-US" dirty="0" smtClean="0">
                <a:solidFill>
                  <a:schemeClr val="bg1">
                    <a:lumMod val="85000"/>
                  </a:schemeClr>
                </a:solidFill>
              </a:rPr>
              <a:t>4,</a:t>
            </a:r>
            <a:r>
              <a:rPr lang="en-US" dirty="0" smtClean="0"/>
              <a:t> </a:t>
            </a:r>
            <a:r>
              <a:rPr lang="en-US" dirty="0" smtClean="0">
                <a:solidFill>
                  <a:schemeClr val="bg1">
                    <a:lumMod val="85000"/>
                  </a:schemeClr>
                </a:solidFill>
              </a:rPr>
              <a:t>5a,</a:t>
            </a:r>
            <a:r>
              <a:rPr lang="en-US" dirty="0" smtClean="0">
                <a:solidFill>
                  <a:srgbClr val="FF0000"/>
                </a:solidFill>
              </a:rPr>
              <a:t> </a:t>
            </a:r>
            <a:r>
              <a:rPr lang="en-US" dirty="0" smtClean="0">
                <a:solidFill>
                  <a:schemeClr val="bg1">
                    <a:lumMod val="85000"/>
                  </a:schemeClr>
                </a:solidFill>
              </a:rPr>
              <a:t>5b</a:t>
            </a:r>
          </a:p>
          <a:p>
            <a:pPr marL="0" indent="0">
              <a:buNone/>
            </a:pPr>
            <a:r>
              <a:rPr lang="en-US" dirty="0" smtClean="0">
                <a:solidFill>
                  <a:schemeClr val="bg1">
                    <a:lumMod val="85000"/>
                  </a:schemeClr>
                </a:solidFill>
              </a:rPr>
              <a:t>Session 2 – Topics 6, 7a, 7b, 7c, 7d, 8, 9, 10</a:t>
            </a:r>
          </a:p>
          <a:p>
            <a:pPr marL="0" indent="0">
              <a:buNone/>
            </a:pPr>
            <a:r>
              <a:rPr lang="en-US" dirty="0" smtClean="0">
                <a:solidFill>
                  <a:schemeClr val="bg1">
                    <a:lumMod val="85000"/>
                  </a:schemeClr>
                </a:solidFill>
              </a:rPr>
              <a:t>Session 3 – Topics 11,</a:t>
            </a:r>
            <a:r>
              <a:rPr lang="en-US" dirty="0" smtClean="0"/>
              <a:t> </a:t>
            </a:r>
            <a:r>
              <a:rPr lang="en-US" dirty="0" smtClean="0">
                <a:solidFill>
                  <a:schemeClr val="bg1">
                    <a:lumMod val="85000"/>
                  </a:schemeClr>
                </a:solidFill>
              </a:rPr>
              <a:t>12, 13,</a:t>
            </a:r>
            <a:r>
              <a:rPr lang="en-US" dirty="0" smtClean="0"/>
              <a:t> </a:t>
            </a:r>
            <a:r>
              <a:rPr lang="en-US" dirty="0" smtClean="0">
                <a:solidFill>
                  <a:schemeClr val="bg1">
                    <a:lumMod val="85000"/>
                  </a:schemeClr>
                </a:solidFill>
              </a:rPr>
              <a:t>14, 15</a:t>
            </a:r>
          </a:p>
          <a:p>
            <a:pPr marL="0" indent="0">
              <a:buNone/>
            </a:pPr>
            <a:r>
              <a:rPr lang="en-US" dirty="0" smtClean="0">
                <a:solidFill>
                  <a:schemeClr val="bg1">
                    <a:lumMod val="85000"/>
                  </a:schemeClr>
                </a:solidFill>
              </a:rPr>
              <a:t>Session 4 – Topics 16, 17, 18, 19, 20</a:t>
            </a:r>
          </a:p>
          <a:p>
            <a:pPr marL="0" indent="0">
              <a:buNone/>
            </a:pPr>
            <a:r>
              <a:rPr lang="en-US" dirty="0" smtClean="0"/>
              <a:t>Session 5 – Topics </a:t>
            </a:r>
            <a:r>
              <a:rPr lang="en-US" dirty="0" smtClean="0">
                <a:solidFill>
                  <a:schemeClr val="bg1">
                    <a:lumMod val="85000"/>
                  </a:schemeClr>
                </a:solidFill>
              </a:rPr>
              <a:t>21, 22,</a:t>
            </a:r>
            <a:r>
              <a:rPr lang="en-US" dirty="0" smtClean="0"/>
              <a:t> </a:t>
            </a:r>
            <a:r>
              <a:rPr lang="en-US" dirty="0" smtClean="0">
                <a:solidFill>
                  <a:schemeClr val="bg1">
                    <a:lumMod val="85000"/>
                  </a:schemeClr>
                </a:solidFill>
              </a:rPr>
              <a:t>23,</a:t>
            </a:r>
            <a:r>
              <a:rPr lang="en-US" dirty="0" smtClean="0"/>
              <a:t> </a:t>
            </a:r>
            <a:r>
              <a:rPr lang="en-US" dirty="0" smtClean="0">
                <a:solidFill>
                  <a:schemeClr val="bg1">
                    <a:lumMod val="85000"/>
                  </a:schemeClr>
                </a:solidFill>
              </a:rPr>
              <a:t>24,</a:t>
            </a:r>
            <a:r>
              <a:rPr lang="en-US" dirty="0" smtClean="0"/>
              <a:t> </a:t>
            </a:r>
            <a:r>
              <a:rPr lang="en-US" dirty="0" smtClean="0">
                <a:solidFill>
                  <a:schemeClr val="bg1">
                    <a:lumMod val="85000"/>
                  </a:schemeClr>
                </a:solidFill>
              </a:rPr>
              <a:t>25,</a:t>
            </a:r>
            <a:r>
              <a:rPr lang="en-US" dirty="0" smtClean="0"/>
              <a:t> </a:t>
            </a:r>
            <a:r>
              <a:rPr lang="en-US" dirty="0" smtClean="0">
                <a:solidFill>
                  <a:schemeClr val="bg1">
                    <a:lumMod val="85000"/>
                  </a:schemeClr>
                </a:solidFill>
              </a:rPr>
              <a:t>26, </a:t>
            </a:r>
            <a:r>
              <a:rPr lang="en-US" dirty="0" smtClean="0">
                <a:solidFill>
                  <a:srgbClr val="FF0000"/>
                </a:solidFill>
              </a:rPr>
              <a:t>27</a:t>
            </a:r>
          </a:p>
          <a:p>
            <a:pPr marL="0" indent="0">
              <a:buNone/>
            </a:pPr>
            <a:r>
              <a:rPr lang="en-US" dirty="0" smtClean="0">
                <a:solidFill>
                  <a:schemeClr val="bg1">
                    <a:lumMod val="75000"/>
                  </a:schemeClr>
                </a:solidFill>
              </a:rPr>
              <a:t>Session 6 – Topics 28,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24815181"/>
      </p:ext>
    </p:extLst>
  </p:cSld>
  <p:clrMapOvr>
    <a:masterClrMapping/>
  </p:clrMapOvr>
  <p:transition advClick="0" advTm="1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32104398"/>
      </p:ext>
    </p:extLst>
  </p:cSld>
  <p:clrMapOvr>
    <a:masterClrMapping/>
  </p:clrMapOvr>
  <p:transition advClick="0" advTm="1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2305939035"/>
      </p:ext>
    </p:extLst>
  </p:cSld>
  <p:clrMapOvr>
    <a:masterClrMapping/>
  </p:clrMapOvr>
  <p:transition>
    <p:sndAc>
      <p:stSnd>
        <p:snd r:embed="rId2" name="time.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dirty="0" smtClean="0"/>
              <a:t>Topic 27 Question</a:t>
            </a:r>
          </a:p>
        </p:txBody>
      </p:sp>
      <p:sp>
        <p:nvSpPr>
          <p:cNvPr id="1242115" name="Rectangle 3"/>
          <p:cNvSpPr>
            <a:spLocks noGrp="1" noChangeArrowheads="1"/>
          </p:cNvSpPr>
          <p:nvPr>
            <p:ph type="body" idx="1"/>
          </p:nvPr>
        </p:nvSpPr>
        <p:spPr>
          <a:xfrm>
            <a:off x="838200" y="1600200"/>
            <a:ext cx="7391400" cy="4114800"/>
          </a:xfrm>
        </p:spPr>
        <p:txBody>
          <a:bodyPr/>
          <a:lstStyle/>
          <a:p>
            <a:pPr marL="495300" indent="-495300">
              <a:buFont typeface="Wingdings" pitchFamily="2" charset="2"/>
              <a:buAutoNum type="arabicPeriod"/>
            </a:pPr>
            <a:r>
              <a:rPr lang="en-US" b="1" dirty="0" smtClean="0"/>
              <a:t>When is it permissible to utilize channel FM 22?</a:t>
            </a:r>
          </a:p>
          <a:p>
            <a:pPr marL="952500" lvl="1" indent="-495300">
              <a:buFont typeface="Wingdings" pitchFamily="2" charset="2"/>
              <a:buAutoNum type="alphaUcPeriod"/>
            </a:pPr>
            <a:r>
              <a:rPr lang="en-US" dirty="0" smtClean="0"/>
              <a:t>At anytime after making an initial call on FM 16</a:t>
            </a:r>
          </a:p>
          <a:p>
            <a:pPr marL="952500" lvl="1" indent="-495300">
              <a:buFont typeface="Wingdings" pitchFamily="2" charset="2"/>
              <a:buAutoNum type="alphaUcPeriod"/>
            </a:pPr>
            <a:r>
              <a:rPr lang="en-US" dirty="0" smtClean="0"/>
              <a:t>Whenever channel FM 9 or FM 16 are busy</a:t>
            </a:r>
          </a:p>
          <a:p>
            <a:pPr marL="952500" lvl="1" indent="-495300">
              <a:buFont typeface="Wingdings" pitchFamily="2" charset="2"/>
              <a:buAutoNum type="alphaUcPeriod"/>
            </a:pPr>
            <a:r>
              <a:rPr lang="en-US" dirty="0" smtClean="0"/>
              <a:t>Only when directed by the Coast Guard</a:t>
            </a:r>
          </a:p>
          <a:p>
            <a:pPr marL="952500" lvl="1" indent="-495300">
              <a:buFont typeface="Wingdings" pitchFamily="2" charset="2"/>
              <a:buAutoNum type="alphaUcPeriod"/>
            </a:pPr>
            <a:r>
              <a:rPr lang="en-US" dirty="0" smtClean="0"/>
              <a:t>At no time; it is for Coast Guard use only</a:t>
            </a:r>
          </a:p>
        </p:txBody>
      </p:sp>
    </p:spTree>
    <p:extLst>
      <p:ext uri="{BB962C8B-B14F-4D97-AF65-F5344CB8AC3E}">
        <p14:creationId xmlns:p14="http://schemas.microsoft.com/office/powerpoint/2010/main" val="156546820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242115">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242115">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dirty="0" smtClean="0"/>
              <a:t>Topic 27 Question</a:t>
            </a:r>
          </a:p>
        </p:txBody>
      </p:sp>
      <p:sp>
        <p:nvSpPr>
          <p:cNvPr id="1243139" name="Rectangle 3"/>
          <p:cNvSpPr>
            <a:spLocks noGrp="1" noChangeArrowheads="1"/>
          </p:cNvSpPr>
          <p:nvPr>
            <p:ph type="body" idx="1"/>
          </p:nvPr>
        </p:nvSpPr>
        <p:spPr/>
        <p:txBody>
          <a:bodyPr>
            <a:normAutofit lnSpcReduction="10000"/>
          </a:bodyPr>
          <a:lstStyle/>
          <a:p>
            <a:pPr marL="495300" indent="-495300">
              <a:lnSpc>
                <a:spcPct val="90000"/>
              </a:lnSpc>
              <a:buFont typeface="Wingdings" pitchFamily="2" charset="2"/>
              <a:buAutoNum type="arabicPeriod" startAt="2"/>
            </a:pPr>
            <a:r>
              <a:rPr lang="en-US" b="1" dirty="0" smtClean="0"/>
              <a:t>What should you do if you hear an unanswered marine distress call?</a:t>
            </a:r>
          </a:p>
          <a:p>
            <a:pPr marL="952500" lvl="1" indent="-495300">
              <a:lnSpc>
                <a:spcPct val="90000"/>
              </a:lnSpc>
              <a:buFont typeface="Wingdings" pitchFamily="2" charset="2"/>
              <a:buAutoNum type="alphaUcPeriod"/>
            </a:pPr>
            <a:r>
              <a:rPr lang="en-US" dirty="0" smtClean="0"/>
              <a:t>Contact the nearest Coast Guard facility and advise them of the call</a:t>
            </a:r>
          </a:p>
          <a:p>
            <a:pPr marL="952500" lvl="1" indent="-495300">
              <a:lnSpc>
                <a:spcPct val="90000"/>
              </a:lnSpc>
              <a:buFont typeface="Wingdings" pitchFamily="2" charset="2"/>
              <a:buAutoNum type="alphaUcPeriod"/>
            </a:pPr>
            <a:r>
              <a:rPr lang="en-US" dirty="0" smtClean="0"/>
              <a:t>Answer the caller immediately and ask what the emergency is</a:t>
            </a:r>
          </a:p>
          <a:p>
            <a:pPr marL="952500" lvl="1" indent="-495300">
              <a:lnSpc>
                <a:spcPct val="90000"/>
              </a:lnSpc>
              <a:buFont typeface="Wingdings" pitchFamily="2" charset="2"/>
              <a:buAutoNum type="alphaUcPeriod"/>
            </a:pPr>
            <a:r>
              <a:rPr lang="en-US" dirty="0" smtClean="0"/>
              <a:t>Get in your own boat and attempt a rescue</a:t>
            </a:r>
          </a:p>
          <a:p>
            <a:pPr marL="952500" lvl="1" indent="-495300">
              <a:lnSpc>
                <a:spcPct val="90000"/>
              </a:lnSpc>
              <a:buFont typeface="Wingdings" pitchFamily="2" charset="2"/>
              <a:buAutoNum type="alphaUcPeriod"/>
            </a:pPr>
            <a:r>
              <a:rPr lang="en-US" dirty="0" smtClean="0"/>
              <a:t>Listen for a response. If none, respond and gather all information possible and then contact the nearest Coast Guard facility</a:t>
            </a:r>
          </a:p>
        </p:txBody>
      </p:sp>
    </p:spTree>
    <p:extLst>
      <p:ext uri="{BB962C8B-B14F-4D97-AF65-F5344CB8AC3E}">
        <p14:creationId xmlns:p14="http://schemas.microsoft.com/office/powerpoint/2010/main" val="138007215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243139">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243139">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dirty="0" smtClean="0"/>
              <a:t>Topic 27 Question</a:t>
            </a:r>
          </a:p>
        </p:txBody>
      </p:sp>
      <p:sp>
        <p:nvSpPr>
          <p:cNvPr id="1244163" name="Rectangle 3"/>
          <p:cNvSpPr>
            <a:spLocks noGrp="1" noChangeArrowheads="1"/>
          </p:cNvSpPr>
          <p:nvPr>
            <p:ph type="body" idx="1"/>
          </p:nvPr>
        </p:nvSpPr>
        <p:spPr/>
        <p:txBody>
          <a:bodyPr/>
          <a:lstStyle/>
          <a:p>
            <a:pPr marL="495300" indent="-495300">
              <a:buFont typeface="Wingdings" pitchFamily="2" charset="2"/>
              <a:buAutoNum type="arabicPeriod" startAt="3"/>
            </a:pPr>
            <a:r>
              <a:rPr lang="en-US" b="1" dirty="0" smtClean="0"/>
              <a:t>When must you identify yourself on VHF-FM marine radio?</a:t>
            </a:r>
          </a:p>
          <a:p>
            <a:pPr marL="952500" lvl="1" indent="-495300">
              <a:buFont typeface="Wingdings" pitchFamily="2" charset="2"/>
              <a:buAutoNum type="alphaUcPeriod"/>
            </a:pPr>
            <a:r>
              <a:rPr lang="en-US" dirty="0" smtClean="0"/>
              <a:t>Only on the initial call</a:t>
            </a:r>
          </a:p>
          <a:p>
            <a:pPr marL="952500" lvl="1" indent="-495300">
              <a:buFont typeface="Wingdings" pitchFamily="2" charset="2"/>
              <a:buAutoNum type="alphaUcPeriod"/>
            </a:pPr>
            <a:r>
              <a:rPr lang="en-US" dirty="0" smtClean="0"/>
              <a:t>Only on the initial call and the final call</a:t>
            </a:r>
          </a:p>
          <a:p>
            <a:pPr marL="952500" lvl="1" indent="-495300">
              <a:buFont typeface="Wingdings" pitchFamily="2" charset="2"/>
              <a:buAutoNum type="alphaUcPeriod"/>
            </a:pPr>
            <a:r>
              <a:rPr lang="en-US" dirty="0" smtClean="0"/>
              <a:t>Only on the original call and then every ten minutes</a:t>
            </a:r>
          </a:p>
          <a:p>
            <a:pPr marL="952500" lvl="1" indent="-495300">
              <a:buFont typeface="Wingdings" pitchFamily="2" charset="2"/>
              <a:buAutoNum type="alphaUcPeriod"/>
            </a:pPr>
            <a:r>
              <a:rPr lang="en-US" dirty="0" smtClean="0"/>
              <a:t>On all transmissions</a:t>
            </a:r>
          </a:p>
        </p:txBody>
      </p:sp>
    </p:spTree>
    <p:extLst>
      <p:ext uri="{BB962C8B-B14F-4D97-AF65-F5344CB8AC3E}">
        <p14:creationId xmlns:p14="http://schemas.microsoft.com/office/powerpoint/2010/main" val="2998017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244163">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24416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dirty="0" smtClean="0"/>
              <a:t>Topic 27 Question</a:t>
            </a:r>
          </a:p>
        </p:txBody>
      </p:sp>
      <p:sp>
        <p:nvSpPr>
          <p:cNvPr id="1245187" name="Rectangle 3"/>
          <p:cNvSpPr>
            <a:spLocks noGrp="1" noChangeArrowheads="1"/>
          </p:cNvSpPr>
          <p:nvPr>
            <p:ph type="body" idx="1"/>
          </p:nvPr>
        </p:nvSpPr>
        <p:spPr/>
        <p:txBody>
          <a:bodyPr/>
          <a:lstStyle/>
          <a:p>
            <a:pPr marL="495300" indent="-495300">
              <a:buFont typeface="Wingdings" pitchFamily="2" charset="2"/>
              <a:buAutoNum type="arabicPeriod" startAt="4"/>
            </a:pPr>
            <a:r>
              <a:rPr lang="en-US" b="1" dirty="0" smtClean="0"/>
              <a:t>Which vessels operate MW/HF SSB radios?</a:t>
            </a:r>
          </a:p>
          <a:p>
            <a:pPr marL="952500" lvl="1" indent="-495300">
              <a:buFont typeface="Wingdings" pitchFamily="2" charset="2"/>
              <a:buAutoNum type="arabicPeriod"/>
            </a:pPr>
            <a:r>
              <a:rPr lang="en-US" dirty="0" smtClean="0"/>
              <a:t>Any vessel that wants to</a:t>
            </a:r>
          </a:p>
          <a:p>
            <a:pPr marL="952500" lvl="1" indent="-495300">
              <a:buFont typeface="Wingdings" pitchFamily="2" charset="2"/>
              <a:buAutoNum type="arabicPeriod"/>
            </a:pPr>
            <a:r>
              <a:rPr lang="en-US" dirty="0" smtClean="0"/>
              <a:t>Only sea-going vessels that operate outside the range of VHF-FM radios</a:t>
            </a:r>
          </a:p>
          <a:p>
            <a:pPr marL="952500" lvl="1" indent="-495300">
              <a:buFont typeface="Wingdings" pitchFamily="2" charset="2"/>
              <a:buAutoNum type="arabicPeriod"/>
            </a:pPr>
            <a:r>
              <a:rPr lang="en-US" dirty="0" smtClean="0"/>
              <a:t>Only those vessels that operate offshore and have a VHF-FM marine radio</a:t>
            </a:r>
          </a:p>
          <a:p>
            <a:pPr marL="952500" lvl="1" indent="-495300">
              <a:buFont typeface="Wingdings" pitchFamily="2" charset="2"/>
              <a:buAutoNum type="arabicPeriod"/>
            </a:pPr>
            <a:r>
              <a:rPr lang="en-US" dirty="0" smtClean="0"/>
              <a:t>Only those vessels that have an Amateur Radio operator aboard</a:t>
            </a:r>
          </a:p>
        </p:txBody>
      </p:sp>
    </p:spTree>
    <p:extLst>
      <p:ext uri="{BB962C8B-B14F-4D97-AF65-F5344CB8AC3E}">
        <p14:creationId xmlns:p14="http://schemas.microsoft.com/office/powerpoint/2010/main" val="115249366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245187">
                                            <p:txEl>
                                              <p:pRg st="2" end="2"/>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245187">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dirty="0" smtClean="0"/>
              <a:t>Topic 27 Question</a:t>
            </a:r>
          </a:p>
        </p:txBody>
      </p:sp>
      <p:sp>
        <p:nvSpPr>
          <p:cNvPr id="1246211" name="Rectangle 3"/>
          <p:cNvSpPr>
            <a:spLocks noGrp="1" noChangeArrowheads="1"/>
          </p:cNvSpPr>
          <p:nvPr>
            <p:ph type="body" idx="1"/>
          </p:nvPr>
        </p:nvSpPr>
        <p:spPr/>
        <p:txBody>
          <a:bodyPr/>
          <a:lstStyle/>
          <a:p>
            <a:pPr marL="495300" indent="-495300">
              <a:buFont typeface="Wingdings" pitchFamily="2" charset="2"/>
              <a:buAutoNum type="arabicPeriod" startAt="5"/>
            </a:pPr>
            <a:r>
              <a:rPr lang="en-US" b="1" dirty="0" smtClean="0"/>
              <a:t>Which channel(s) may be used for calling another vessel?</a:t>
            </a:r>
          </a:p>
          <a:p>
            <a:pPr marL="952500" lvl="1" indent="-495300">
              <a:buFont typeface="Wingdings" pitchFamily="2" charset="2"/>
              <a:buAutoNum type="alphaUcPeriod"/>
            </a:pPr>
            <a:r>
              <a:rPr lang="en-US" dirty="0" smtClean="0"/>
              <a:t>FM 83</a:t>
            </a:r>
          </a:p>
          <a:p>
            <a:pPr marL="952500" lvl="1" indent="-495300">
              <a:buFont typeface="Wingdings" pitchFamily="2" charset="2"/>
              <a:buAutoNum type="alphaUcPeriod"/>
            </a:pPr>
            <a:r>
              <a:rPr lang="en-US" dirty="0" smtClean="0"/>
              <a:t>FM 9</a:t>
            </a:r>
          </a:p>
          <a:p>
            <a:pPr marL="952500" lvl="1" indent="-495300">
              <a:buFont typeface="Wingdings" pitchFamily="2" charset="2"/>
              <a:buAutoNum type="alphaUcPeriod"/>
            </a:pPr>
            <a:r>
              <a:rPr lang="en-US" dirty="0" smtClean="0"/>
              <a:t>FM 16</a:t>
            </a:r>
          </a:p>
          <a:p>
            <a:pPr marL="952500" lvl="1" indent="-495300">
              <a:buFont typeface="Wingdings" pitchFamily="2" charset="2"/>
              <a:buAutoNum type="alphaUcPeriod"/>
            </a:pPr>
            <a:r>
              <a:rPr lang="en-US" dirty="0" smtClean="0"/>
              <a:t>Both FM 9 and FM 16 </a:t>
            </a:r>
          </a:p>
        </p:txBody>
      </p:sp>
    </p:spTree>
    <p:extLst>
      <p:ext uri="{BB962C8B-B14F-4D97-AF65-F5344CB8AC3E}">
        <p14:creationId xmlns:p14="http://schemas.microsoft.com/office/powerpoint/2010/main" val="132317312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246211">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246211">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838200" y="2743200"/>
            <a:ext cx="7543800" cy="1362075"/>
          </a:xfrm>
        </p:spPr>
        <p:txBody>
          <a:bodyPr>
            <a:noAutofit/>
          </a:bodyPr>
          <a:lstStyle/>
          <a:p>
            <a:pPr algn="ctr">
              <a:defRPr/>
            </a:pPr>
            <a:r>
              <a:rPr lang="en-US" sz="4400" dirty="0"/>
              <a:t>Any Questions Before Ending This Session?</a:t>
            </a:r>
            <a:endParaRPr lang="en-US" sz="4400" dirty="0" smtClean="0"/>
          </a:p>
        </p:txBody>
      </p:sp>
      <p:sp>
        <p:nvSpPr>
          <p:cNvPr id="3" name="TextBox 3"/>
          <p:cNvSpPr txBox="1"/>
          <p:nvPr/>
        </p:nvSpPr>
        <p:spPr>
          <a:xfrm>
            <a:off x="6553200" y="6248400"/>
            <a:ext cx="1143000" cy="307777"/>
          </a:xfrm>
          <a:prstGeom prst="rect">
            <a:avLst/>
          </a:prstGeom>
          <a:solidFill>
            <a:schemeClr val="tx2">
              <a:lumMod val="60000"/>
              <a:lumOff val="4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t>End Session</a:t>
            </a:r>
            <a:endParaRPr lang="en-US" sz="1400" b="1" dirty="0"/>
          </a:p>
        </p:txBody>
      </p:sp>
    </p:spTree>
    <p:custDataLst>
      <p:tags r:id="rId1"/>
    </p:custDataLst>
    <p:extLst>
      <p:ext uri="{BB962C8B-B14F-4D97-AF65-F5344CB8AC3E}">
        <p14:creationId xmlns:p14="http://schemas.microsoft.com/office/powerpoint/2010/main" val="301315952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2286000"/>
            <a:ext cx="7772400" cy="1143000"/>
          </a:xfrm>
        </p:spPr>
        <p:txBody>
          <a:bodyPr>
            <a:normAutofit/>
          </a:bodyPr>
          <a:lstStyle/>
          <a:p>
            <a:pPr algn="ctr"/>
            <a:r>
              <a:rPr lang="en-US" sz="4000" b="1" dirty="0" smtClean="0">
                <a:solidFill>
                  <a:srgbClr val="0070C0"/>
                </a:solidFill>
              </a:rPr>
              <a:t>Topic 27 – Marine Communications</a:t>
            </a:r>
            <a:endParaRPr lang="en-US" b="1" dirty="0" smtClean="0">
              <a:solidFill>
                <a:srgbClr val="0070C0"/>
              </a:solidFill>
            </a:endParaRPr>
          </a:p>
        </p:txBody>
      </p:sp>
    </p:spTree>
    <p:extLst>
      <p:ext uri="{BB962C8B-B14F-4D97-AF65-F5344CB8AC3E}">
        <p14:creationId xmlns:p14="http://schemas.microsoft.com/office/powerpoint/2010/main" val="1639139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smtClean="0"/>
              <a:t>Definitions</a:t>
            </a:r>
          </a:p>
        </p:txBody>
      </p:sp>
      <p:sp>
        <p:nvSpPr>
          <p:cNvPr id="195587" name="Rectangle 3"/>
          <p:cNvSpPr>
            <a:spLocks noGrp="1" noChangeArrowheads="1"/>
          </p:cNvSpPr>
          <p:nvPr>
            <p:ph type="body" idx="1"/>
          </p:nvPr>
        </p:nvSpPr>
        <p:spPr/>
        <p:txBody>
          <a:bodyPr/>
          <a:lstStyle/>
          <a:p>
            <a:pPr>
              <a:lnSpc>
                <a:spcPct val="90000"/>
              </a:lnSpc>
            </a:pPr>
            <a:r>
              <a:rPr lang="en-US" sz="2200" b="1" smtClean="0"/>
              <a:t>Vessel</a:t>
            </a:r>
            <a:r>
              <a:rPr lang="en-US" sz="2200" smtClean="0"/>
              <a:t>: A general term for all craft capable of floating on water and larger than a rowboat.</a:t>
            </a:r>
          </a:p>
          <a:p>
            <a:pPr>
              <a:lnSpc>
                <a:spcPct val="90000"/>
              </a:lnSpc>
            </a:pPr>
            <a:endParaRPr lang="en-US" sz="2200" smtClean="0"/>
          </a:p>
          <a:p>
            <a:pPr>
              <a:lnSpc>
                <a:spcPct val="90000"/>
              </a:lnSpc>
            </a:pPr>
            <a:r>
              <a:rPr lang="en-US" sz="2200" b="1" smtClean="0"/>
              <a:t>Ship</a:t>
            </a:r>
            <a:r>
              <a:rPr lang="en-US" sz="2200" smtClean="0"/>
              <a:t>: A general term for larger seagoing vessels of every kind.</a:t>
            </a:r>
          </a:p>
          <a:p>
            <a:pPr>
              <a:lnSpc>
                <a:spcPct val="90000"/>
              </a:lnSpc>
            </a:pPr>
            <a:endParaRPr lang="en-US" sz="2200" smtClean="0"/>
          </a:p>
          <a:p>
            <a:pPr>
              <a:lnSpc>
                <a:spcPct val="90000"/>
              </a:lnSpc>
            </a:pPr>
            <a:r>
              <a:rPr lang="en-US" sz="2200" b="1" smtClean="0"/>
              <a:t>Boat</a:t>
            </a:r>
            <a:r>
              <a:rPr lang="en-US" sz="2200" smtClean="0"/>
              <a:t>: A term applied to smaller craft propelled by oars, sails or engines.</a:t>
            </a:r>
          </a:p>
          <a:p>
            <a:pPr>
              <a:lnSpc>
                <a:spcPct val="90000"/>
              </a:lnSpc>
            </a:pPr>
            <a:endParaRPr lang="en-US" sz="2200" smtClean="0"/>
          </a:p>
          <a:p>
            <a:pPr>
              <a:lnSpc>
                <a:spcPct val="90000"/>
              </a:lnSpc>
            </a:pPr>
            <a:r>
              <a:rPr lang="en-US" sz="2200" b="1" smtClean="0"/>
              <a:t>Marine</a:t>
            </a:r>
            <a:r>
              <a:rPr lang="en-US" sz="2200" smtClean="0"/>
              <a:t>: An adjective meaning related to or connected with the sea.</a:t>
            </a:r>
          </a:p>
        </p:txBody>
      </p:sp>
    </p:spTree>
    <p:extLst>
      <p:ext uri="{BB962C8B-B14F-4D97-AF65-F5344CB8AC3E}">
        <p14:creationId xmlns:p14="http://schemas.microsoft.com/office/powerpoint/2010/main" val="3209287907"/>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4"/>
          <p:cNvSpPr>
            <a:spLocks noGrp="1" noChangeArrowheads="1"/>
          </p:cNvSpPr>
          <p:nvPr>
            <p:ph type="title"/>
          </p:nvPr>
        </p:nvSpPr>
        <p:spPr/>
        <p:txBody>
          <a:bodyPr/>
          <a:lstStyle/>
          <a:p>
            <a:r>
              <a:rPr lang="en-US" dirty="0" smtClean="0"/>
              <a:t>Marine Radio</a:t>
            </a:r>
          </a:p>
        </p:txBody>
      </p:sp>
      <p:sp>
        <p:nvSpPr>
          <p:cNvPr id="196611" name="Rectangle 5"/>
          <p:cNvSpPr>
            <a:spLocks noGrp="1" noChangeArrowheads="1"/>
          </p:cNvSpPr>
          <p:nvPr>
            <p:ph type="body" idx="1"/>
          </p:nvPr>
        </p:nvSpPr>
        <p:spPr/>
        <p:txBody>
          <a:bodyPr/>
          <a:lstStyle/>
          <a:p>
            <a:pPr>
              <a:lnSpc>
                <a:spcPct val="90000"/>
              </a:lnSpc>
            </a:pPr>
            <a:r>
              <a:rPr lang="en-US" sz="2200" smtClean="0"/>
              <a:t>VHF-FM, (156 to 162 MHz)</a:t>
            </a:r>
          </a:p>
          <a:p>
            <a:pPr lvl="1">
              <a:lnSpc>
                <a:spcPct val="90000"/>
              </a:lnSpc>
            </a:pPr>
            <a:r>
              <a:rPr lang="en-US" sz="2200" smtClean="0"/>
              <a:t>Effective range from ship to ship of 10 to 15 miles, and ship to shore of 20-30 miles</a:t>
            </a:r>
          </a:p>
          <a:p>
            <a:pPr lvl="1">
              <a:lnSpc>
                <a:spcPct val="90000"/>
              </a:lnSpc>
            </a:pPr>
            <a:endParaRPr lang="en-US" sz="2200" smtClean="0"/>
          </a:p>
          <a:p>
            <a:pPr>
              <a:lnSpc>
                <a:spcPct val="90000"/>
              </a:lnSpc>
            </a:pPr>
            <a:r>
              <a:rPr lang="en-US" sz="2200" smtClean="0"/>
              <a:t>Vessels that routinely travel outside this distance generally have MW/HF-SSB, satellite communications or both</a:t>
            </a:r>
          </a:p>
          <a:p>
            <a:pPr>
              <a:lnSpc>
                <a:spcPct val="90000"/>
              </a:lnSpc>
            </a:pPr>
            <a:endParaRPr lang="en-US" sz="2200" smtClean="0"/>
          </a:p>
          <a:p>
            <a:pPr>
              <a:lnSpc>
                <a:spcPct val="90000"/>
              </a:lnSpc>
            </a:pPr>
            <a:r>
              <a:rPr lang="en-US" sz="2200" smtClean="0"/>
              <a:t>CW communication on MW/HF is no longer used</a:t>
            </a:r>
          </a:p>
          <a:p>
            <a:pPr>
              <a:lnSpc>
                <a:spcPct val="90000"/>
              </a:lnSpc>
            </a:pPr>
            <a:endParaRPr lang="en-US" sz="2200" smtClean="0"/>
          </a:p>
          <a:p>
            <a:pPr>
              <a:lnSpc>
                <a:spcPct val="90000"/>
              </a:lnSpc>
            </a:pPr>
            <a:r>
              <a:rPr lang="en-US" sz="2200" smtClean="0"/>
              <a:t>No license is currently required for pleasure boats operating on the FM channels in US territorial waters  </a:t>
            </a:r>
          </a:p>
        </p:txBody>
      </p:sp>
    </p:spTree>
    <p:extLst>
      <p:ext uri="{BB962C8B-B14F-4D97-AF65-F5344CB8AC3E}">
        <p14:creationId xmlns:p14="http://schemas.microsoft.com/office/powerpoint/2010/main" val="855528100"/>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4"/>
          <p:cNvSpPr>
            <a:spLocks noGrp="1" noChangeArrowheads="1"/>
          </p:cNvSpPr>
          <p:nvPr>
            <p:ph type="title"/>
          </p:nvPr>
        </p:nvSpPr>
        <p:spPr/>
        <p:txBody>
          <a:bodyPr/>
          <a:lstStyle/>
          <a:p>
            <a:r>
              <a:rPr lang="en-US" smtClean="0"/>
              <a:t>VHF-FM</a:t>
            </a:r>
          </a:p>
        </p:txBody>
      </p:sp>
      <p:sp>
        <p:nvSpPr>
          <p:cNvPr id="197635" name="Rectangle 5"/>
          <p:cNvSpPr>
            <a:spLocks noGrp="1" noChangeArrowheads="1"/>
          </p:cNvSpPr>
          <p:nvPr>
            <p:ph type="body" idx="1"/>
          </p:nvPr>
        </p:nvSpPr>
        <p:spPr/>
        <p:txBody>
          <a:bodyPr/>
          <a:lstStyle/>
          <a:p>
            <a:pPr>
              <a:lnSpc>
                <a:spcPct val="90000"/>
              </a:lnSpc>
            </a:pPr>
            <a:r>
              <a:rPr lang="en-US" sz="2200" smtClean="0"/>
              <a:t>FCC limits VHF-FM marine radios to a maximum of 25 watts </a:t>
            </a:r>
          </a:p>
          <a:p>
            <a:pPr lvl="1">
              <a:lnSpc>
                <a:spcPct val="90000"/>
              </a:lnSpc>
            </a:pPr>
            <a:r>
              <a:rPr lang="en-US" sz="2200" smtClean="0"/>
              <a:t>Radios are also required to be capable of 1-watt operation for short range and in-harbor use</a:t>
            </a:r>
          </a:p>
          <a:p>
            <a:pPr lvl="1">
              <a:lnSpc>
                <a:spcPct val="90000"/>
              </a:lnSpc>
            </a:pPr>
            <a:endParaRPr lang="en-US" sz="2200" smtClean="0"/>
          </a:p>
          <a:p>
            <a:pPr>
              <a:lnSpc>
                <a:spcPct val="90000"/>
              </a:lnSpc>
            </a:pPr>
            <a:r>
              <a:rPr lang="en-US" sz="2200" smtClean="0"/>
              <a:t>VHF and MW/HF marine radio use is restricted to vessels on the water</a:t>
            </a:r>
          </a:p>
          <a:p>
            <a:pPr lvl="1">
              <a:lnSpc>
                <a:spcPct val="90000"/>
              </a:lnSpc>
            </a:pPr>
            <a:r>
              <a:rPr lang="en-US" sz="2200" smtClean="0"/>
              <a:t>The use of portables or mobiles to communicate with crew on shore is not allowed</a:t>
            </a:r>
          </a:p>
          <a:p>
            <a:pPr lvl="1">
              <a:lnSpc>
                <a:spcPct val="90000"/>
              </a:lnSpc>
            </a:pPr>
            <a:r>
              <a:rPr lang="en-US" sz="2200" smtClean="0"/>
              <a:t>Marinas, marine towing services, and fish canneries may be licensed for limited base operations on certain channels   </a:t>
            </a:r>
          </a:p>
        </p:txBody>
      </p:sp>
    </p:spTree>
    <p:extLst>
      <p:ext uri="{BB962C8B-B14F-4D97-AF65-F5344CB8AC3E}">
        <p14:creationId xmlns:p14="http://schemas.microsoft.com/office/powerpoint/2010/main" val="3685032151"/>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4"/>
          <p:cNvSpPr>
            <a:spLocks noGrp="1" noChangeArrowheads="1"/>
          </p:cNvSpPr>
          <p:nvPr>
            <p:ph type="title"/>
          </p:nvPr>
        </p:nvSpPr>
        <p:spPr/>
        <p:txBody>
          <a:bodyPr/>
          <a:lstStyle/>
          <a:p>
            <a:r>
              <a:rPr lang="en-US" smtClean="0"/>
              <a:t>Channel Selection </a:t>
            </a:r>
          </a:p>
        </p:txBody>
      </p:sp>
      <p:sp>
        <p:nvSpPr>
          <p:cNvPr id="198659" name="Rectangle 5"/>
          <p:cNvSpPr>
            <a:spLocks noGrp="1" noChangeArrowheads="1"/>
          </p:cNvSpPr>
          <p:nvPr>
            <p:ph type="body" idx="1"/>
          </p:nvPr>
        </p:nvSpPr>
        <p:spPr/>
        <p:txBody>
          <a:bodyPr/>
          <a:lstStyle/>
          <a:p>
            <a:r>
              <a:rPr lang="en-US" dirty="0" smtClean="0"/>
              <a:t>Marine FM frequencies have been assigned channel numbers </a:t>
            </a:r>
          </a:p>
          <a:p>
            <a:pPr lvl="1"/>
            <a:r>
              <a:rPr lang="en-US" dirty="0" smtClean="0">
                <a:solidFill>
                  <a:srgbClr val="FF0000"/>
                </a:solidFill>
              </a:rPr>
              <a:t>Channel 16 </a:t>
            </a:r>
            <a:r>
              <a:rPr lang="en-US" dirty="0" smtClean="0"/>
              <a:t>has been designated worldwide as a distress and calling frequency</a:t>
            </a:r>
          </a:p>
          <a:p>
            <a:pPr lvl="1"/>
            <a:r>
              <a:rPr lang="en-US" dirty="0" smtClean="0"/>
              <a:t>All vessels are required to maintain a listening "watch" on </a:t>
            </a:r>
            <a:r>
              <a:rPr lang="en-US" dirty="0" smtClean="0">
                <a:solidFill>
                  <a:srgbClr val="FF0000"/>
                </a:solidFill>
              </a:rPr>
              <a:t>FM 16 </a:t>
            </a:r>
            <a:r>
              <a:rPr lang="en-US" dirty="0" smtClean="0"/>
              <a:t>while underway </a:t>
            </a:r>
          </a:p>
          <a:p>
            <a:pPr lvl="1"/>
            <a:r>
              <a:rPr lang="en-US" dirty="0" smtClean="0"/>
              <a:t>FM 9 has been designated as an alternate calling frequency  </a:t>
            </a:r>
          </a:p>
        </p:txBody>
      </p:sp>
    </p:spTree>
    <p:extLst>
      <p:ext uri="{BB962C8B-B14F-4D97-AF65-F5344CB8AC3E}">
        <p14:creationId xmlns:p14="http://schemas.microsoft.com/office/powerpoint/2010/main" val="3452807202"/>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07"/>
          <p:cNvSpPr>
            <a:spLocks noGrp="1" noChangeArrowheads="1"/>
          </p:cNvSpPr>
          <p:nvPr>
            <p:ph type="title"/>
          </p:nvPr>
        </p:nvSpPr>
        <p:spPr/>
        <p:txBody>
          <a:bodyPr/>
          <a:lstStyle/>
          <a:p>
            <a:r>
              <a:rPr lang="en-US" sz="2800" smtClean="0"/>
              <a:t>Frequencies for key marine VHF channels</a:t>
            </a:r>
            <a:r>
              <a:rPr lang="en-US" smtClean="0"/>
              <a:t> </a:t>
            </a:r>
          </a:p>
        </p:txBody>
      </p:sp>
      <p:graphicFrame>
        <p:nvGraphicFramePr>
          <p:cNvPr id="1227982" name="Group 206"/>
          <p:cNvGraphicFramePr>
            <a:graphicFrameLocks noGrp="1"/>
          </p:cNvGraphicFramePr>
          <p:nvPr>
            <p:extLst>
              <p:ext uri="{D42A27DB-BD31-4B8C-83A1-F6EECF244321}">
                <p14:modId xmlns:p14="http://schemas.microsoft.com/office/powerpoint/2010/main" val="1549419133"/>
              </p:ext>
            </p:extLst>
          </p:nvPr>
        </p:nvGraphicFramePr>
        <p:xfrm>
          <a:off x="1219200" y="1219200"/>
          <a:ext cx="7239000" cy="4480440"/>
        </p:xfrm>
        <a:graphic>
          <a:graphicData uri="http://schemas.openxmlformats.org/drawingml/2006/table">
            <a:tbl>
              <a:tblPr/>
              <a:tblGrid>
                <a:gridCol w="673100"/>
                <a:gridCol w="681038"/>
                <a:gridCol w="2251075"/>
                <a:gridCol w="671512"/>
                <a:gridCol w="784225"/>
                <a:gridCol w="2178050"/>
              </a:tblGrid>
              <a:tr h="118855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FM 9</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156.45</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Calling</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FM 22</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157.1</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Coast Guard - NOTAMS</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82284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Times New Roman" pitchFamily="18" charset="0"/>
                        </a:rPr>
                        <a:t>FM 16</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Times New Roman" pitchFamily="18" charset="0"/>
                        </a:rPr>
                        <a:t>156.8</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Times New Roman" pitchFamily="18" charset="0"/>
                        </a:rPr>
                        <a:t>Calling/Distress</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FM 23</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157.15</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Coast Guard</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82284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FM 17</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156.85</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State/local gov't shore sta.</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FM 68</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156.425</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Intership</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82284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FM 18</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156.9</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Commercial Intership</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FM 69</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156.475</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Intership</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82284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FM 21</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157.05</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Coast Guard</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FM 83</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157.175</a:t>
                      </a: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Coast Guard </a:t>
                      </a:r>
                      <a:r>
                        <a:rPr kumimoji="0" lang="en-US" sz="2400" b="0" i="0" u="none" strike="noStrike" cap="none" normalizeH="0" baseline="0" dirty="0" err="1" smtClean="0">
                          <a:ln>
                            <a:noFill/>
                          </a:ln>
                          <a:solidFill>
                            <a:schemeClr val="tx1"/>
                          </a:solidFill>
                          <a:effectLst/>
                          <a:latin typeface="Times New Roman" pitchFamily="18" charset="0"/>
                        </a:rPr>
                        <a:t>Auxillary</a:t>
                      </a:r>
                      <a:endParaRPr kumimoji="0" lang="en-US" sz="2400" b="0" i="0" u="none" strike="noStrike" cap="none" normalizeH="0" baseline="0" dirty="0" smtClean="0">
                        <a:ln>
                          <a:noFill/>
                        </a:ln>
                        <a:solidFill>
                          <a:schemeClr val="tx1"/>
                        </a:solidFill>
                        <a:effectLst/>
                        <a:latin typeface="Times New Roman" pitchFamily="18" charset="0"/>
                      </a:endParaRP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8871501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1227982"/>
                                        </p:tgtEl>
                                        <p:attrNameLst>
                                          <p:attrName>style.visibility</p:attrName>
                                        </p:attrNameLst>
                                      </p:cBhvr>
                                      <p:to>
                                        <p:strVal val="visible"/>
                                      </p:to>
                                    </p:set>
                                    <p:animEffect transition="in" filter="box(out)">
                                      <p:cBhvr>
                                        <p:cTn id="7" dur="500"/>
                                        <p:tgtEl>
                                          <p:spTgt spid="1227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1647</Words>
  <Application>Microsoft Office PowerPoint</Application>
  <PresentationFormat>On-screen Show (4:3)</PresentationFormat>
  <Paragraphs>253</Paragraphs>
  <Slides>38</Slides>
  <Notes>6</Notes>
  <HiddenSlides>14</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Training</vt:lpstr>
      <vt:lpstr>Training Volunteers</vt:lpstr>
      <vt:lpstr>Reminder</vt:lpstr>
      <vt:lpstr>Session Five Topic</vt:lpstr>
      <vt:lpstr>Topic 27 – Marine Communications</vt:lpstr>
      <vt:lpstr>Definitions</vt:lpstr>
      <vt:lpstr>Marine Radio</vt:lpstr>
      <vt:lpstr>VHF-FM</vt:lpstr>
      <vt:lpstr>Channel Selection </vt:lpstr>
      <vt:lpstr>Frequencies for key marine VHF channels </vt:lpstr>
      <vt:lpstr>Restricted Channels</vt:lpstr>
      <vt:lpstr>Spoken Emergency Signals </vt:lpstr>
      <vt:lpstr>Incident Reporting </vt:lpstr>
      <vt:lpstr>Distress Calls </vt:lpstr>
      <vt:lpstr>Distress Calls</vt:lpstr>
      <vt:lpstr>Routine Communication </vt:lpstr>
      <vt:lpstr>Routine Communication</vt:lpstr>
      <vt:lpstr>MW/HF SSB Communications </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27 Question</vt:lpstr>
      <vt:lpstr>Topic 27 Question</vt:lpstr>
      <vt:lpstr>Topic 27 Question</vt:lpstr>
      <vt:lpstr>Topic 27 Question</vt:lpstr>
      <vt:lpstr>Topic 27 Question</vt:lpstr>
      <vt:lpstr>Any Questions Before Ending This Session?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2012-03-04T20:24:40Z</dcterms:modified>
</cp:coreProperties>
</file>