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4"/>
  </p:notesMasterIdLst>
  <p:handoutMasterIdLst>
    <p:handoutMasterId r:id="rId55"/>
  </p:handoutMasterIdLst>
  <p:sldIdLst>
    <p:sldId id="384" r:id="rId2"/>
    <p:sldId id="261" r:id="rId3"/>
    <p:sldId id="289" r:id="rId4"/>
    <p:sldId id="693" r:id="rId5"/>
    <p:sldId id="898" r:id="rId6"/>
    <p:sldId id="899" r:id="rId7"/>
    <p:sldId id="900" r:id="rId8"/>
    <p:sldId id="901" r:id="rId9"/>
    <p:sldId id="902" r:id="rId10"/>
    <p:sldId id="903" r:id="rId11"/>
    <p:sldId id="904" r:id="rId12"/>
    <p:sldId id="905" r:id="rId13"/>
    <p:sldId id="906" r:id="rId14"/>
    <p:sldId id="907" r:id="rId15"/>
    <p:sldId id="909" r:id="rId16"/>
    <p:sldId id="910" r:id="rId17"/>
    <p:sldId id="911" r:id="rId18"/>
    <p:sldId id="912" r:id="rId19"/>
    <p:sldId id="913" r:id="rId20"/>
    <p:sldId id="914" r:id="rId21"/>
    <p:sldId id="915" r:id="rId22"/>
    <p:sldId id="916" r:id="rId23"/>
    <p:sldId id="917" r:id="rId24"/>
    <p:sldId id="918" r:id="rId25"/>
    <p:sldId id="919" r:id="rId26"/>
    <p:sldId id="929" r:id="rId27"/>
    <p:sldId id="930" r:id="rId28"/>
    <p:sldId id="920" r:id="rId29"/>
    <p:sldId id="921" r:id="rId30"/>
    <p:sldId id="922" r:id="rId31"/>
    <p:sldId id="923" r:id="rId32"/>
    <p:sldId id="859" r:id="rId33"/>
    <p:sldId id="860" r:id="rId34"/>
    <p:sldId id="861" r:id="rId35"/>
    <p:sldId id="862" r:id="rId36"/>
    <p:sldId id="863" r:id="rId37"/>
    <p:sldId id="864" r:id="rId38"/>
    <p:sldId id="865" r:id="rId39"/>
    <p:sldId id="866" r:id="rId40"/>
    <p:sldId id="867" r:id="rId41"/>
    <p:sldId id="868" r:id="rId42"/>
    <p:sldId id="869" r:id="rId43"/>
    <p:sldId id="870" r:id="rId44"/>
    <p:sldId id="871" r:id="rId45"/>
    <p:sldId id="872" r:id="rId46"/>
    <p:sldId id="873" r:id="rId47"/>
    <p:sldId id="924" r:id="rId48"/>
    <p:sldId id="925" r:id="rId49"/>
    <p:sldId id="926" r:id="rId50"/>
    <p:sldId id="927" r:id="rId51"/>
    <p:sldId id="928" r:id="rId52"/>
    <p:sldId id="89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898"/>
            <p14:sldId id="899"/>
            <p14:sldId id="900"/>
            <p14:sldId id="901"/>
            <p14:sldId id="902"/>
            <p14:sldId id="903"/>
            <p14:sldId id="904"/>
            <p14:sldId id="905"/>
            <p14:sldId id="906"/>
            <p14:sldId id="907"/>
            <p14:sldId id="909"/>
            <p14:sldId id="910"/>
            <p14:sldId id="911"/>
            <p14:sldId id="912"/>
            <p14:sldId id="913"/>
            <p14:sldId id="914"/>
            <p14:sldId id="915"/>
            <p14:sldId id="916"/>
            <p14:sldId id="917"/>
            <p14:sldId id="918"/>
            <p14:sldId id="919"/>
            <p14:sldId id="929"/>
            <p14:sldId id="930"/>
            <p14:sldId id="920"/>
            <p14:sldId id="921"/>
            <p14:sldId id="922"/>
            <p14:sldId id="923"/>
            <p14:sldId id="859"/>
            <p14:sldId id="860"/>
            <p14:sldId id="861"/>
            <p14:sldId id="862"/>
            <p14:sldId id="863"/>
            <p14:sldId id="864"/>
            <p14:sldId id="865"/>
            <p14:sldId id="866"/>
            <p14:sldId id="867"/>
            <p14:sldId id="868"/>
            <p14:sldId id="869"/>
            <p14:sldId id="870"/>
            <p14:sldId id="871"/>
            <p14:sldId id="872"/>
            <p14:sldId id="873"/>
          </p14:sldIdLst>
        </p14:section>
        <p14:section name="Summary" id="{3F78B471-41DA-46F2-A8E4-97E471896AB3}">
          <p14:sldIdLst/>
        </p14:section>
        <p14:section name="Quiz" id="{4ADBE36C-3616-4F90-AF7A-AA71CE7C6B31}">
          <p14:sldIdLst>
            <p14:sldId id="924"/>
            <p14:sldId id="925"/>
            <p14:sldId id="926"/>
            <p14:sldId id="927"/>
            <p14:sldId id="928"/>
            <p14:sldId id="8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3399FF"/>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85DB5CA0-9E77-4920-AB5C-D81666D8CFB7}" type="slidenum">
              <a:rPr lang="en-US" smtClean="0"/>
              <a:pPr/>
              <a:t>6</a:t>
            </a:fld>
            <a:endParaRPr lang="en-US" smtClean="0"/>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Each type of message should be sent using the most appropriate mode, taking into consideration the message's contents, and its destination(s).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52</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262158"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Six</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8"/>
          <p:cNvSpPr>
            <a:spLocks noGrp="1" noChangeArrowheads="1"/>
          </p:cNvSpPr>
          <p:nvPr>
            <p:ph type="title"/>
          </p:nvPr>
        </p:nvSpPr>
        <p:spPr/>
        <p:txBody>
          <a:bodyPr>
            <a:normAutofit fontScale="90000"/>
          </a:bodyPr>
          <a:lstStyle/>
          <a:p>
            <a:r>
              <a:rPr lang="en-US" b="1" dirty="0" smtClean="0">
                <a:solidFill>
                  <a:srgbClr val="0070C0"/>
                </a:solidFill>
              </a:rPr>
              <a:t>Let’s do an After Action Report on Example</a:t>
            </a:r>
          </a:p>
        </p:txBody>
      </p:sp>
      <p:sp>
        <p:nvSpPr>
          <p:cNvPr id="1312777" name="Rectangle 9"/>
          <p:cNvSpPr>
            <a:spLocks noGrp="1" noChangeArrowheads="1"/>
          </p:cNvSpPr>
          <p:nvPr>
            <p:ph type="body" sz="half" idx="1"/>
          </p:nvPr>
        </p:nvSpPr>
        <p:spPr/>
        <p:txBody>
          <a:bodyPr/>
          <a:lstStyle/>
          <a:p>
            <a:pPr>
              <a:lnSpc>
                <a:spcPct val="80000"/>
              </a:lnSpc>
            </a:pPr>
            <a:r>
              <a:rPr lang="en-US" sz="1500" dirty="0" smtClean="0"/>
              <a:t>Training and practice had led them to concentrate on 2-meter voice to the exclusion of other modes of communication</a:t>
            </a:r>
          </a:p>
          <a:p>
            <a:pPr>
              <a:lnSpc>
                <a:spcPct val="80000"/>
              </a:lnSpc>
            </a:pPr>
            <a:endParaRPr lang="en-US" sz="1500" dirty="0" smtClean="0"/>
          </a:p>
          <a:p>
            <a:pPr>
              <a:lnSpc>
                <a:spcPct val="80000"/>
              </a:lnSpc>
            </a:pPr>
            <a:r>
              <a:rPr lang="en-US" sz="1500" dirty="0" smtClean="0"/>
              <a:t>So, instead of an efficient, point-to-point communication channel (telephone line), they had used a busy multi-point channel (the wide-area repeater) </a:t>
            </a:r>
          </a:p>
          <a:p>
            <a:pPr>
              <a:lnSpc>
                <a:spcPct val="80000"/>
              </a:lnSpc>
            </a:pPr>
            <a:endParaRPr lang="en-US" sz="1500" dirty="0" smtClean="0"/>
          </a:p>
          <a:p>
            <a:pPr>
              <a:lnSpc>
                <a:spcPct val="80000"/>
              </a:lnSpc>
            </a:pPr>
            <a:r>
              <a:rPr lang="en-US" sz="1500" dirty="0" smtClean="0"/>
              <a:t>Instead of using a mode that generated automatic hard copy, they used one that required handwritten transcription</a:t>
            </a:r>
          </a:p>
          <a:p>
            <a:pPr>
              <a:lnSpc>
                <a:spcPct val="80000"/>
              </a:lnSpc>
            </a:pPr>
            <a:endParaRPr lang="en-US" sz="1500" dirty="0" smtClean="0"/>
          </a:p>
          <a:p>
            <a:pPr>
              <a:lnSpc>
                <a:spcPct val="80000"/>
              </a:lnSpc>
            </a:pPr>
            <a:r>
              <a:rPr lang="en-US" sz="1500" dirty="0" smtClean="0"/>
              <a:t>Instead of a high-precision transfer (fax), they had used a low-precision one (voice) requiring spelling and phonetics </a:t>
            </a:r>
          </a:p>
        </p:txBody>
      </p:sp>
      <p:sp>
        <p:nvSpPr>
          <p:cNvPr id="1312778" name="Rectangle 10"/>
          <p:cNvSpPr>
            <a:spLocks noGrp="1" noChangeArrowheads="1"/>
          </p:cNvSpPr>
          <p:nvPr>
            <p:ph type="body" sz="half" idx="2"/>
          </p:nvPr>
        </p:nvSpPr>
        <p:spPr/>
        <p:txBody>
          <a:bodyPr/>
          <a:lstStyle/>
          <a:p>
            <a:pPr>
              <a:lnSpc>
                <a:spcPct val="80000"/>
              </a:lnSpc>
            </a:pPr>
            <a:r>
              <a:rPr lang="en-US" sz="1500" dirty="0" smtClean="0"/>
              <a:t>The repeater had been needed at the time for a different type of communication -- the transfer of mobile operator's reports</a:t>
            </a:r>
          </a:p>
          <a:p>
            <a:pPr>
              <a:lnSpc>
                <a:spcPct val="80000"/>
              </a:lnSpc>
            </a:pPr>
            <a:endParaRPr lang="en-US" sz="1500" dirty="0" smtClean="0"/>
          </a:p>
          <a:p>
            <a:pPr>
              <a:lnSpc>
                <a:spcPct val="80000"/>
              </a:lnSpc>
            </a:pPr>
            <a:r>
              <a:rPr lang="en-US" sz="1500" dirty="0" smtClean="0">
                <a:solidFill>
                  <a:srgbClr val="FF0000"/>
                </a:solidFill>
              </a:rPr>
              <a:t>The "broadcast" of evacuee's names and addresses over non-secure communication channels was a violation of Red Cross policy</a:t>
            </a:r>
          </a:p>
        </p:txBody>
      </p:sp>
      <p:pic>
        <p:nvPicPr>
          <p:cNvPr id="1312775" name="Picture 7" descr="3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91200" y="3886200"/>
            <a:ext cx="16414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3950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2777">
                                            <p:txEl>
                                              <p:pRg st="0" end="0"/>
                                            </p:txEl>
                                          </p:spTgt>
                                        </p:tgtEl>
                                        <p:attrNameLst>
                                          <p:attrName>style.visibility</p:attrName>
                                        </p:attrNameLst>
                                      </p:cBhvr>
                                      <p:to>
                                        <p:strVal val="visible"/>
                                      </p:to>
                                    </p:set>
                                    <p:anim calcmode="lin" valueType="num">
                                      <p:cBhvr additive="base">
                                        <p:cTn id="7" dur="500" fill="hold"/>
                                        <p:tgtEl>
                                          <p:spTgt spid="13127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2777">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12777">
                                            <p:txEl>
                                              <p:pRg st="2" end="2"/>
                                            </p:txEl>
                                          </p:spTgt>
                                        </p:tgtEl>
                                        <p:attrNameLst>
                                          <p:attrName>style.visibility</p:attrName>
                                        </p:attrNameLst>
                                      </p:cBhvr>
                                      <p:to>
                                        <p:strVal val="visible"/>
                                      </p:to>
                                    </p:set>
                                    <p:anim calcmode="lin" valueType="num">
                                      <p:cBhvr additive="base">
                                        <p:cTn id="12" dur="500" fill="hold"/>
                                        <p:tgtEl>
                                          <p:spTgt spid="1312777">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312777">
                                            <p:txEl>
                                              <p:pRg st="2" end="2"/>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2777">
                                            <p:txEl>
                                              <p:pRg st="4" end="4"/>
                                            </p:txEl>
                                          </p:spTgt>
                                        </p:tgtEl>
                                        <p:attrNameLst>
                                          <p:attrName>style.visibility</p:attrName>
                                        </p:attrNameLst>
                                      </p:cBhvr>
                                      <p:to>
                                        <p:strVal val="visible"/>
                                      </p:to>
                                    </p:set>
                                    <p:anim calcmode="lin" valueType="num">
                                      <p:cBhvr additive="base">
                                        <p:cTn id="17" dur="500" fill="hold"/>
                                        <p:tgtEl>
                                          <p:spTgt spid="131277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12777">
                                            <p:txEl>
                                              <p:pRg st="4" end="4"/>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2777">
                                            <p:txEl>
                                              <p:pRg st="6" end="6"/>
                                            </p:txEl>
                                          </p:spTgt>
                                        </p:tgtEl>
                                        <p:attrNameLst>
                                          <p:attrName>style.visibility</p:attrName>
                                        </p:attrNameLst>
                                      </p:cBhvr>
                                      <p:to>
                                        <p:strVal val="visible"/>
                                      </p:to>
                                    </p:set>
                                    <p:anim calcmode="lin" valueType="num">
                                      <p:cBhvr additive="base">
                                        <p:cTn id="22" dur="500" fill="hold"/>
                                        <p:tgtEl>
                                          <p:spTgt spid="1312777">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31277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nodeType="after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312778">
                                            <p:txEl>
                                              <p:pRg st="0" end="0"/>
                                            </p:txEl>
                                          </p:spTgt>
                                        </p:tgtEl>
                                        <p:attrNameLst>
                                          <p:attrName>style.visibility</p:attrName>
                                        </p:attrNameLst>
                                      </p:cBhvr>
                                      <p:to>
                                        <p:strVal val="visible"/>
                                      </p:to>
                                    </p:set>
                                    <p:anim calcmode="lin" valueType="num">
                                      <p:cBhvr additive="base">
                                        <p:cTn id="28" dur="500" fill="hold"/>
                                        <p:tgtEl>
                                          <p:spTgt spid="131277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312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nodeType="after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12778">
                                            <p:txEl>
                                              <p:pRg st="2" end="2"/>
                                            </p:txEl>
                                          </p:spTgt>
                                        </p:tgtEl>
                                        <p:attrNameLst>
                                          <p:attrName>style.visibility</p:attrName>
                                        </p:attrNameLst>
                                      </p:cBhvr>
                                      <p:to>
                                        <p:strVal val="visible"/>
                                      </p:to>
                                    </p:set>
                                  </p:childTnLst>
                                </p:cTn>
                              </p:par>
                            </p:childTnLst>
                          </p:cTn>
                        </p:par>
                        <p:par>
                          <p:cTn id="34" fill="hold" nodeType="afterGroup">
                            <p:stCondLst>
                              <p:cond delay="0"/>
                            </p:stCondLst>
                            <p:childTnLst>
                              <p:par>
                                <p:cTn id="35" presetID="2" presetClass="entr" presetSubtype="2" fill="hold" nodeType="afterEffect">
                                  <p:stCondLst>
                                    <p:cond delay="0"/>
                                  </p:stCondLst>
                                  <p:childTnLst>
                                    <p:set>
                                      <p:cBhvr>
                                        <p:cTn id="36" dur="1" fill="hold">
                                          <p:stCondLst>
                                            <p:cond delay="0"/>
                                          </p:stCondLst>
                                        </p:cTn>
                                        <p:tgtEl>
                                          <p:spTgt spid="1312775"/>
                                        </p:tgtEl>
                                        <p:attrNameLst>
                                          <p:attrName>style.visibility</p:attrName>
                                        </p:attrNameLst>
                                      </p:cBhvr>
                                      <p:to>
                                        <p:strVal val="visible"/>
                                      </p:to>
                                    </p:set>
                                    <p:anim calcmode="lin" valueType="num">
                                      <p:cBhvr additive="base">
                                        <p:cTn id="37" dur="500" fill="hold"/>
                                        <p:tgtEl>
                                          <p:spTgt spid="1312775"/>
                                        </p:tgtEl>
                                        <p:attrNameLst>
                                          <p:attrName>ppt_x</p:attrName>
                                        </p:attrNameLst>
                                      </p:cBhvr>
                                      <p:tavLst>
                                        <p:tav tm="0">
                                          <p:val>
                                            <p:strVal val="1+#ppt_w/2"/>
                                          </p:val>
                                        </p:tav>
                                        <p:tav tm="100000">
                                          <p:val>
                                            <p:strVal val="#ppt_x"/>
                                          </p:val>
                                        </p:tav>
                                      </p:tavLst>
                                    </p:anim>
                                    <p:anim calcmode="lin" valueType="num">
                                      <p:cBhvr additive="base">
                                        <p:cTn id="38" dur="500" fill="hold"/>
                                        <p:tgtEl>
                                          <p:spTgt spid="13127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7" grpId="0" uiExpand="1" build="p"/>
      <p:bldP spid="131277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4"/>
          <p:cNvSpPr>
            <a:spLocks noGrp="1" noChangeArrowheads="1"/>
          </p:cNvSpPr>
          <p:nvPr>
            <p:ph type="title"/>
          </p:nvPr>
        </p:nvSpPr>
        <p:spPr/>
        <p:txBody>
          <a:bodyPr/>
          <a:lstStyle/>
          <a:p>
            <a:r>
              <a:rPr lang="en-US" b="1" dirty="0" smtClean="0">
                <a:solidFill>
                  <a:srgbClr val="0070C0"/>
                </a:solidFill>
              </a:rPr>
              <a:t>Tactical Messages </a:t>
            </a:r>
          </a:p>
        </p:txBody>
      </p:sp>
      <p:sp>
        <p:nvSpPr>
          <p:cNvPr id="221187" name="Rectangle 5"/>
          <p:cNvSpPr>
            <a:spLocks noGrp="1" noChangeArrowheads="1"/>
          </p:cNvSpPr>
          <p:nvPr>
            <p:ph type="body" idx="1"/>
          </p:nvPr>
        </p:nvSpPr>
        <p:spPr/>
        <p:txBody>
          <a:bodyPr>
            <a:normAutofit lnSpcReduction="10000"/>
          </a:bodyPr>
          <a:lstStyle/>
          <a:p>
            <a:r>
              <a:rPr lang="en-US" smtClean="0"/>
              <a:t>Low-precision and time-critical</a:t>
            </a:r>
          </a:p>
          <a:p>
            <a:endParaRPr lang="en-US" smtClean="0"/>
          </a:p>
          <a:p>
            <a:r>
              <a:rPr lang="en-US" smtClean="0"/>
              <a:t>Can be passed most efficiently using voice</a:t>
            </a:r>
          </a:p>
          <a:p>
            <a:endParaRPr lang="en-US" smtClean="0"/>
          </a:p>
          <a:p>
            <a:r>
              <a:rPr lang="en-US" smtClean="0"/>
              <a:t>Can be formal written traffic</a:t>
            </a:r>
          </a:p>
          <a:p>
            <a:endParaRPr lang="en-US" smtClean="0"/>
          </a:p>
          <a:p>
            <a:r>
              <a:rPr lang="en-US" smtClean="0"/>
              <a:t>It may mean that the microphone is handed to a person from the served agency  </a:t>
            </a:r>
          </a:p>
        </p:txBody>
      </p:sp>
    </p:spTree>
    <p:extLst>
      <p:ext uri="{BB962C8B-B14F-4D97-AF65-F5344CB8AC3E}">
        <p14:creationId xmlns:p14="http://schemas.microsoft.com/office/powerpoint/2010/main" val="1018082507"/>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4"/>
          <p:cNvSpPr>
            <a:spLocks noGrp="1" noChangeArrowheads="1"/>
          </p:cNvSpPr>
          <p:nvPr>
            <p:ph type="title"/>
          </p:nvPr>
        </p:nvSpPr>
        <p:spPr/>
        <p:txBody>
          <a:bodyPr/>
          <a:lstStyle/>
          <a:p>
            <a:r>
              <a:rPr lang="en-US" b="1" dirty="0" smtClean="0">
                <a:solidFill>
                  <a:srgbClr val="0070C0"/>
                </a:solidFill>
              </a:rPr>
              <a:t>Lists and Detailed Messages </a:t>
            </a:r>
          </a:p>
        </p:txBody>
      </p:sp>
      <p:sp>
        <p:nvSpPr>
          <p:cNvPr id="222211" name="Rectangle 5"/>
          <p:cNvSpPr>
            <a:spLocks noGrp="1" noChangeArrowheads="1"/>
          </p:cNvSpPr>
          <p:nvPr>
            <p:ph type="body" idx="1"/>
          </p:nvPr>
        </p:nvSpPr>
        <p:spPr/>
        <p:txBody>
          <a:bodyPr/>
          <a:lstStyle/>
          <a:p>
            <a:pPr>
              <a:lnSpc>
                <a:spcPct val="80000"/>
              </a:lnSpc>
            </a:pPr>
            <a:r>
              <a:rPr lang="en-US" sz="2200" smtClean="0"/>
              <a:t>Long lists of supplies</a:t>
            </a:r>
          </a:p>
          <a:p>
            <a:pPr>
              <a:lnSpc>
                <a:spcPct val="80000"/>
              </a:lnSpc>
            </a:pPr>
            <a:endParaRPr lang="en-US" sz="2200" smtClean="0"/>
          </a:p>
          <a:p>
            <a:pPr>
              <a:lnSpc>
                <a:spcPct val="80000"/>
              </a:lnSpc>
            </a:pPr>
            <a:r>
              <a:rPr lang="en-US" sz="2200" smtClean="0"/>
              <a:t>Details where accuracy is important</a:t>
            </a:r>
          </a:p>
          <a:p>
            <a:pPr>
              <a:lnSpc>
                <a:spcPct val="80000"/>
              </a:lnSpc>
            </a:pPr>
            <a:endParaRPr lang="en-US" sz="2200" smtClean="0"/>
          </a:p>
          <a:p>
            <a:pPr>
              <a:lnSpc>
                <a:spcPct val="80000"/>
              </a:lnSpc>
            </a:pPr>
            <a:r>
              <a:rPr lang="en-US" sz="2200" smtClean="0"/>
              <a:t>Voice transmission can introduce errors </a:t>
            </a:r>
          </a:p>
          <a:p>
            <a:pPr>
              <a:lnSpc>
                <a:spcPct val="80000"/>
              </a:lnSpc>
            </a:pPr>
            <a:endParaRPr lang="en-US" sz="2200" smtClean="0"/>
          </a:p>
          <a:p>
            <a:pPr>
              <a:lnSpc>
                <a:spcPct val="80000"/>
              </a:lnSpc>
            </a:pPr>
            <a:r>
              <a:rPr lang="en-US" sz="2200" smtClean="0"/>
              <a:t>Long messages can waste valuable net resources </a:t>
            </a:r>
          </a:p>
          <a:p>
            <a:pPr>
              <a:lnSpc>
                <a:spcPct val="80000"/>
              </a:lnSpc>
            </a:pPr>
            <a:endParaRPr lang="en-US" sz="2200" smtClean="0"/>
          </a:p>
          <a:p>
            <a:pPr>
              <a:lnSpc>
                <a:spcPct val="80000"/>
              </a:lnSpc>
            </a:pPr>
            <a:r>
              <a:rPr lang="en-US" sz="2200" smtClean="0"/>
              <a:t>Digital modes (including land-line fax and email)</a:t>
            </a:r>
          </a:p>
          <a:p>
            <a:pPr lvl="1">
              <a:lnSpc>
                <a:spcPct val="80000"/>
              </a:lnSpc>
            </a:pPr>
            <a:r>
              <a:rPr lang="en-US" sz="2200" smtClean="0"/>
              <a:t>Best means of handling these messages </a:t>
            </a:r>
          </a:p>
          <a:p>
            <a:pPr lvl="1">
              <a:lnSpc>
                <a:spcPct val="80000"/>
              </a:lnSpc>
            </a:pPr>
            <a:r>
              <a:rPr lang="en-US" sz="2200" smtClean="0"/>
              <a:t>Fast and accurate  </a:t>
            </a:r>
          </a:p>
          <a:p>
            <a:pPr lvl="1">
              <a:lnSpc>
                <a:spcPct val="80000"/>
              </a:lnSpc>
            </a:pPr>
            <a:r>
              <a:rPr lang="en-US" sz="2200" smtClean="0"/>
              <a:t>“Repeatable accuracy” </a:t>
            </a:r>
          </a:p>
        </p:txBody>
      </p:sp>
    </p:spTree>
    <p:extLst>
      <p:ext uri="{BB962C8B-B14F-4D97-AF65-F5344CB8AC3E}">
        <p14:creationId xmlns:p14="http://schemas.microsoft.com/office/powerpoint/2010/main" val="556329049"/>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4"/>
          <p:cNvSpPr>
            <a:spLocks noGrp="1" noChangeArrowheads="1"/>
          </p:cNvSpPr>
          <p:nvPr>
            <p:ph type="title"/>
          </p:nvPr>
        </p:nvSpPr>
        <p:spPr/>
        <p:txBody>
          <a:bodyPr/>
          <a:lstStyle/>
          <a:p>
            <a:r>
              <a:rPr lang="en-US" b="1" dirty="0" smtClean="0">
                <a:solidFill>
                  <a:srgbClr val="0070C0"/>
                </a:solidFill>
              </a:rPr>
              <a:t>Sensitive Information </a:t>
            </a:r>
          </a:p>
        </p:txBody>
      </p:sp>
      <p:sp>
        <p:nvSpPr>
          <p:cNvPr id="223235" name="Rectangle 5"/>
          <p:cNvSpPr>
            <a:spLocks noGrp="1" noChangeArrowheads="1"/>
          </p:cNvSpPr>
          <p:nvPr>
            <p:ph type="body" idx="1"/>
          </p:nvPr>
        </p:nvSpPr>
        <p:spPr/>
        <p:txBody>
          <a:bodyPr/>
          <a:lstStyle/>
          <a:p>
            <a:pPr>
              <a:lnSpc>
                <a:spcPct val="80000"/>
              </a:lnSpc>
            </a:pPr>
            <a:r>
              <a:rPr lang="en-US" sz="2200" smtClean="0"/>
              <a:t>Names and addresses of evacuees should never be transmitted over voice channels </a:t>
            </a:r>
          </a:p>
          <a:p>
            <a:pPr lvl="1">
              <a:lnSpc>
                <a:spcPct val="80000"/>
              </a:lnSpc>
            </a:pPr>
            <a:r>
              <a:rPr lang="en-US" sz="2200" smtClean="0"/>
              <a:t>Thieves with scanners can use this information to loot unattended homes</a:t>
            </a:r>
          </a:p>
          <a:p>
            <a:pPr lvl="1">
              <a:lnSpc>
                <a:spcPct val="80000"/>
              </a:lnSpc>
            </a:pPr>
            <a:endParaRPr lang="en-US" sz="2200" smtClean="0"/>
          </a:p>
          <a:p>
            <a:pPr>
              <a:lnSpc>
                <a:spcPct val="80000"/>
              </a:lnSpc>
            </a:pPr>
            <a:r>
              <a:rPr lang="en-US" sz="2200" smtClean="0"/>
              <a:t>Digital transmissions require more than a simple scanner to intercept </a:t>
            </a:r>
          </a:p>
          <a:p>
            <a:pPr lvl="1">
              <a:lnSpc>
                <a:spcPct val="80000"/>
              </a:lnSpc>
            </a:pPr>
            <a:r>
              <a:rPr lang="en-US" sz="2200" smtClean="0"/>
              <a:t>They cannot be relied upon for absolute privacy</a:t>
            </a:r>
          </a:p>
          <a:p>
            <a:pPr lvl="1">
              <a:lnSpc>
                <a:spcPct val="80000"/>
              </a:lnSpc>
            </a:pPr>
            <a:endParaRPr lang="en-US" sz="2200" smtClean="0"/>
          </a:p>
          <a:p>
            <a:pPr>
              <a:lnSpc>
                <a:spcPct val="80000"/>
              </a:lnSpc>
            </a:pPr>
            <a:r>
              <a:rPr lang="en-US" sz="2200" smtClean="0"/>
              <a:t>If absolute privacy is required, the message should not be transmitted by Amateur Radio</a:t>
            </a:r>
          </a:p>
          <a:p>
            <a:pPr lvl="1">
              <a:lnSpc>
                <a:spcPct val="80000"/>
              </a:lnSpc>
            </a:pPr>
            <a:r>
              <a:rPr lang="en-US" sz="2200" smtClean="0"/>
              <a:t>In some cases, the most appropriate method might be hand delivery by a radio-dispatched courier   </a:t>
            </a:r>
          </a:p>
        </p:txBody>
      </p:sp>
    </p:spTree>
    <p:extLst>
      <p:ext uri="{BB962C8B-B14F-4D97-AF65-F5344CB8AC3E}">
        <p14:creationId xmlns:p14="http://schemas.microsoft.com/office/powerpoint/2010/main" val="44853522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4"/>
          <p:cNvSpPr>
            <a:spLocks noGrp="1" noChangeArrowheads="1"/>
          </p:cNvSpPr>
          <p:nvPr>
            <p:ph type="title"/>
          </p:nvPr>
        </p:nvSpPr>
        <p:spPr/>
        <p:txBody>
          <a:bodyPr/>
          <a:lstStyle/>
          <a:p>
            <a:r>
              <a:rPr lang="en-US" b="1" dirty="0" smtClean="0">
                <a:solidFill>
                  <a:srgbClr val="0070C0"/>
                </a:solidFill>
              </a:rPr>
              <a:t>Digital Modes </a:t>
            </a:r>
          </a:p>
        </p:txBody>
      </p:sp>
      <p:sp>
        <p:nvSpPr>
          <p:cNvPr id="224259" name="Rectangle 5"/>
          <p:cNvSpPr>
            <a:spLocks noGrp="1" noChangeArrowheads="1"/>
          </p:cNvSpPr>
          <p:nvPr>
            <p:ph type="body" idx="1"/>
          </p:nvPr>
        </p:nvSpPr>
        <p:spPr>
          <a:xfrm>
            <a:off x="685800" y="1371600"/>
            <a:ext cx="7848600" cy="4114800"/>
          </a:xfrm>
        </p:spPr>
        <p:txBody>
          <a:bodyPr/>
          <a:lstStyle/>
          <a:p>
            <a:r>
              <a:rPr lang="en-US" sz="2200" dirty="0" smtClean="0"/>
              <a:t>Large volumes of written or high precision traffic </a:t>
            </a:r>
          </a:p>
          <a:p>
            <a:pPr lvl="1"/>
            <a:r>
              <a:rPr lang="en-US" sz="2200" dirty="0" smtClean="0"/>
              <a:t>Health and welfare traffic</a:t>
            </a:r>
          </a:p>
          <a:p>
            <a:pPr lvl="1"/>
            <a:r>
              <a:rPr lang="en-US" sz="2200" dirty="0" smtClean="0"/>
              <a:t>Logistics messages involving lists of people or supplies </a:t>
            </a:r>
          </a:p>
          <a:p>
            <a:pPr lvl="1"/>
            <a:endParaRPr lang="en-US" sz="2200" dirty="0" smtClean="0"/>
          </a:p>
          <a:p>
            <a:r>
              <a:rPr lang="en-US" sz="2200" dirty="0" smtClean="0"/>
              <a:t>Virtually error-free transmission </a:t>
            </a:r>
          </a:p>
          <a:p>
            <a:endParaRPr lang="en-US" sz="2200" dirty="0" smtClean="0"/>
          </a:p>
          <a:p>
            <a:r>
              <a:rPr lang="en-US" sz="2200" dirty="0" smtClean="0"/>
              <a:t>Relays can be accomplished by retransmitting the received digital message</a:t>
            </a:r>
          </a:p>
          <a:p>
            <a:endParaRPr lang="en-US" sz="2200" dirty="0" smtClean="0"/>
          </a:p>
          <a:p>
            <a:r>
              <a:rPr lang="en-US" sz="2200" dirty="0" smtClean="0"/>
              <a:t>Packet systems can provide automatic relays </a:t>
            </a:r>
          </a:p>
        </p:txBody>
      </p:sp>
    </p:spTree>
    <p:extLst>
      <p:ext uri="{BB962C8B-B14F-4D97-AF65-F5344CB8AC3E}">
        <p14:creationId xmlns:p14="http://schemas.microsoft.com/office/powerpoint/2010/main" val="2415754354"/>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4"/>
          <p:cNvSpPr>
            <a:spLocks noGrp="1" noChangeArrowheads="1"/>
          </p:cNvSpPr>
          <p:nvPr>
            <p:ph type="title"/>
          </p:nvPr>
        </p:nvSpPr>
        <p:spPr/>
        <p:txBody>
          <a:bodyPr/>
          <a:lstStyle/>
          <a:p>
            <a:r>
              <a:rPr lang="en-US" b="1" dirty="0" smtClean="0">
                <a:solidFill>
                  <a:srgbClr val="0070C0"/>
                </a:solidFill>
              </a:rPr>
              <a:t>HF</a:t>
            </a:r>
            <a:r>
              <a:rPr lang="en-US" dirty="0" smtClean="0"/>
              <a:t> </a:t>
            </a:r>
          </a:p>
        </p:txBody>
      </p:sp>
      <p:sp>
        <p:nvSpPr>
          <p:cNvPr id="226307" name="Rectangle 5"/>
          <p:cNvSpPr>
            <a:spLocks noGrp="1" noChangeArrowheads="1"/>
          </p:cNvSpPr>
          <p:nvPr>
            <p:ph type="body" idx="1"/>
          </p:nvPr>
        </p:nvSpPr>
        <p:spPr/>
        <p:txBody>
          <a:bodyPr/>
          <a:lstStyle/>
          <a:p>
            <a:r>
              <a:rPr lang="en-US" dirty="0" smtClean="0"/>
              <a:t>Best digital modes for HF operation are </a:t>
            </a:r>
          </a:p>
          <a:p>
            <a:pPr lvl="1"/>
            <a:r>
              <a:rPr lang="en-US" dirty="0" smtClean="0"/>
              <a:t>Packet </a:t>
            </a:r>
          </a:p>
          <a:p>
            <a:pPr lvl="1"/>
            <a:r>
              <a:rPr lang="en-US" dirty="0" smtClean="0"/>
              <a:t>AMTOR mode B</a:t>
            </a:r>
          </a:p>
          <a:p>
            <a:pPr lvl="1"/>
            <a:r>
              <a:rPr lang="en-US" dirty="0" smtClean="0"/>
              <a:t>PSK31 in QPSK mode (error correction)</a:t>
            </a:r>
          </a:p>
        </p:txBody>
      </p:sp>
    </p:spTree>
    <p:extLst>
      <p:ext uri="{BB962C8B-B14F-4D97-AF65-F5344CB8AC3E}">
        <p14:creationId xmlns:p14="http://schemas.microsoft.com/office/powerpoint/2010/main" val="3951619923"/>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4"/>
          <p:cNvSpPr>
            <a:spLocks noGrp="1" noChangeArrowheads="1"/>
          </p:cNvSpPr>
          <p:nvPr>
            <p:ph type="title"/>
          </p:nvPr>
        </p:nvSpPr>
        <p:spPr/>
        <p:txBody>
          <a:bodyPr/>
          <a:lstStyle/>
          <a:p>
            <a:r>
              <a:rPr lang="en-US" b="1" dirty="0" smtClean="0">
                <a:solidFill>
                  <a:srgbClr val="0070C0"/>
                </a:solidFill>
              </a:rPr>
              <a:t>VHF/UHF</a:t>
            </a:r>
            <a:r>
              <a:rPr lang="en-US" dirty="0" smtClean="0"/>
              <a:t> </a:t>
            </a:r>
          </a:p>
        </p:txBody>
      </p:sp>
      <p:sp>
        <p:nvSpPr>
          <p:cNvPr id="227331" name="Rectangle 5"/>
          <p:cNvSpPr>
            <a:spLocks noGrp="1" noChangeArrowheads="1"/>
          </p:cNvSpPr>
          <p:nvPr>
            <p:ph type="body" idx="1"/>
          </p:nvPr>
        </p:nvSpPr>
        <p:spPr/>
        <p:txBody>
          <a:bodyPr/>
          <a:lstStyle/>
          <a:p>
            <a:r>
              <a:rPr lang="en-US" smtClean="0"/>
              <a:t>TNC2 (Terminal Node Controller, Version 2) FM packet is the most common mode </a:t>
            </a:r>
          </a:p>
        </p:txBody>
      </p:sp>
    </p:spTree>
    <p:extLst>
      <p:ext uri="{BB962C8B-B14F-4D97-AF65-F5344CB8AC3E}">
        <p14:creationId xmlns:p14="http://schemas.microsoft.com/office/powerpoint/2010/main" val="1631630652"/>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4"/>
          <p:cNvSpPr>
            <a:spLocks noGrp="1" noChangeArrowheads="1"/>
          </p:cNvSpPr>
          <p:nvPr>
            <p:ph type="title"/>
          </p:nvPr>
        </p:nvSpPr>
        <p:spPr/>
        <p:txBody>
          <a:bodyPr/>
          <a:lstStyle/>
          <a:p>
            <a:r>
              <a:rPr lang="en-US" b="1" dirty="0" smtClean="0">
                <a:solidFill>
                  <a:srgbClr val="0070C0"/>
                </a:solidFill>
              </a:rPr>
              <a:t>Packet</a:t>
            </a:r>
            <a:r>
              <a:rPr lang="en-US" dirty="0" smtClean="0"/>
              <a:t> </a:t>
            </a:r>
          </a:p>
        </p:txBody>
      </p:sp>
      <p:sp>
        <p:nvSpPr>
          <p:cNvPr id="228355" name="Rectangle 5"/>
          <p:cNvSpPr>
            <a:spLocks noGrp="1" noChangeArrowheads="1"/>
          </p:cNvSpPr>
          <p:nvPr>
            <p:ph type="body" idx="1"/>
          </p:nvPr>
        </p:nvSpPr>
        <p:spPr>
          <a:xfrm>
            <a:off x="609600" y="1295400"/>
            <a:ext cx="7848600" cy="4419600"/>
          </a:xfrm>
        </p:spPr>
        <p:txBody>
          <a:bodyPr>
            <a:normAutofit fontScale="92500" lnSpcReduction="10000"/>
          </a:bodyPr>
          <a:lstStyle/>
          <a:p>
            <a:pPr>
              <a:lnSpc>
                <a:spcPct val="90000"/>
              </a:lnSpc>
            </a:pPr>
            <a:r>
              <a:rPr lang="en-US" dirty="0" smtClean="0"/>
              <a:t>Error-free in point to point "automated repeat request" (ARQ) or "forward error correction"(FEC) broadcast modes </a:t>
            </a:r>
          </a:p>
          <a:p>
            <a:pPr>
              <a:lnSpc>
                <a:spcPct val="90000"/>
              </a:lnSpc>
            </a:pPr>
            <a:endParaRPr lang="en-US" dirty="0" smtClean="0"/>
          </a:p>
          <a:p>
            <a:pPr>
              <a:lnSpc>
                <a:spcPct val="90000"/>
              </a:lnSpc>
            </a:pPr>
            <a:r>
              <a:rPr lang="en-US" dirty="0" smtClean="0"/>
              <a:t>“Bulletin board" </a:t>
            </a:r>
          </a:p>
          <a:p>
            <a:pPr lvl="1">
              <a:lnSpc>
                <a:spcPct val="90000"/>
              </a:lnSpc>
            </a:pPr>
            <a:r>
              <a:rPr lang="en-US" dirty="0" smtClean="0"/>
              <a:t>Sending station "posts" his messages on the bulletin board</a:t>
            </a:r>
          </a:p>
          <a:p>
            <a:pPr lvl="1">
              <a:lnSpc>
                <a:spcPct val="90000"/>
              </a:lnSpc>
            </a:pPr>
            <a:r>
              <a:rPr lang="en-US" dirty="0" smtClean="0"/>
              <a:t>Other stations can then retrieve their messages at will</a:t>
            </a:r>
          </a:p>
          <a:p>
            <a:pPr lvl="1">
              <a:lnSpc>
                <a:spcPct val="90000"/>
              </a:lnSpc>
            </a:pPr>
            <a:r>
              <a:rPr lang="en-US" dirty="0" smtClean="0"/>
              <a:t>Urgent messages can also be sent directly to the receiving station if needed</a:t>
            </a:r>
          </a:p>
        </p:txBody>
      </p:sp>
    </p:spTree>
    <p:extLst>
      <p:ext uri="{BB962C8B-B14F-4D97-AF65-F5344CB8AC3E}">
        <p14:creationId xmlns:p14="http://schemas.microsoft.com/office/powerpoint/2010/main" val="784065799"/>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6"/>
          <p:cNvSpPr>
            <a:spLocks noGrp="1" noChangeArrowheads="1"/>
          </p:cNvSpPr>
          <p:nvPr>
            <p:ph type="title"/>
          </p:nvPr>
        </p:nvSpPr>
        <p:spPr/>
        <p:txBody>
          <a:bodyPr/>
          <a:lstStyle/>
          <a:p>
            <a:r>
              <a:rPr lang="en-US" b="1" dirty="0" smtClean="0">
                <a:solidFill>
                  <a:srgbClr val="0070C0"/>
                </a:solidFill>
              </a:rPr>
              <a:t>Bulletin Boards</a:t>
            </a:r>
          </a:p>
        </p:txBody>
      </p:sp>
      <p:sp>
        <p:nvSpPr>
          <p:cNvPr id="229379" name="Rectangle 7"/>
          <p:cNvSpPr>
            <a:spLocks noGrp="1" noChangeArrowheads="1"/>
          </p:cNvSpPr>
          <p:nvPr>
            <p:ph type="body" idx="1"/>
          </p:nvPr>
        </p:nvSpPr>
        <p:spPr/>
        <p:txBody>
          <a:bodyPr/>
          <a:lstStyle/>
          <a:p>
            <a:pPr>
              <a:lnSpc>
                <a:spcPct val="90000"/>
              </a:lnSpc>
            </a:pPr>
            <a:r>
              <a:rPr lang="en-US" sz="2200" smtClean="0"/>
              <a:t>Useful when a number of stations are sending messages to a single point, such as a </a:t>
            </a:r>
          </a:p>
          <a:p>
            <a:pPr lvl="1">
              <a:lnSpc>
                <a:spcPct val="90000"/>
              </a:lnSpc>
            </a:pPr>
            <a:r>
              <a:rPr lang="en-US" sz="2200" smtClean="0"/>
              <a:t>Command post, </a:t>
            </a:r>
          </a:p>
          <a:p>
            <a:pPr lvl="1">
              <a:lnSpc>
                <a:spcPct val="90000"/>
              </a:lnSpc>
            </a:pPr>
            <a:r>
              <a:rPr lang="en-US" sz="2200" smtClean="0"/>
              <a:t>Weather service office, or </a:t>
            </a:r>
          </a:p>
          <a:p>
            <a:pPr lvl="1">
              <a:lnSpc>
                <a:spcPct val="90000"/>
              </a:lnSpc>
            </a:pPr>
            <a:r>
              <a:rPr lang="en-US" sz="2200" smtClean="0"/>
              <a:t>Emergency operations center. </a:t>
            </a:r>
          </a:p>
          <a:p>
            <a:pPr lvl="1">
              <a:lnSpc>
                <a:spcPct val="90000"/>
              </a:lnSpc>
            </a:pPr>
            <a:endParaRPr lang="en-US" sz="2200" smtClean="0"/>
          </a:p>
          <a:p>
            <a:pPr>
              <a:lnSpc>
                <a:spcPct val="90000"/>
              </a:lnSpc>
            </a:pPr>
            <a:r>
              <a:rPr lang="en-US" sz="2200" smtClean="0"/>
              <a:t>Useful in handling outgoing traffic. </a:t>
            </a:r>
          </a:p>
          <a:p>
            <a:pPr lvl="1">
              <a:lnSpc>
                <a:spcPct val="90000"/>
              </a:lnSpc>
            </a:pPr>
            <a:r>
              <a:rPr lang="en-US" sz="2200" smtClean="0"/>
              <a:t>Stations with traffic can post messages to the bulletin-board </a:t>
            </a:r>
          </a:p>
          <a:p>
            <a:pPr lvl="1">
              <a:lnSpc>
                <a:spcPct val="90000"/>
              </a:lnSpc>
            </a:pPr>
            <a:r>
              <a:rPr lang="en-US" sz="2200" smtClean="0"/>
              <a:t>Traffic handlers can periodically pick up the traffic and send it to the outbound NTS nets </a:t>
            </a:r>
          </a:p>
        </p:txBody>
      </p:sp>
    </p:spTree>
    <p:extLst>
      <p:ext uri="{BB962C8B-B14F-4D97-AF65-F5344CB8AC3E}">
        <p14:creationId xmlns:p14="http://schemas.microsoft.com/office/powerpoint/2010/main" val="3177652344"/>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4"/>
          <p:cNvSpPr>
            <a:spLocks noGrp="1" noChangeArrowheads="1"/>
          </p:cNvSpPr>
          <p:nvPr>
            <p:ph type="title"/>
          </p:nvPr>
        </p:nvSpPr>
        <p:spPr/>
        <p:txBody>
          <a:bodyPr/>
          <a:lstStyle/>
          <a:p>
            <a:r>
              <a:rPr lang="en-US" b="1" dirty="0" smtClean="0">
                <a:solidFill>
                  <a:srgbClr val="0070C0"/>
                </a:solidFill>
              </a:rPr>
              <a:t>WiFi or 802.11 </a:t>
            </a:r>
          </a:p>
        </p:txBody>
      </p:sp>
      <p:sp>
        <p:nvSpPr>
          <p:cNvPr id="230403" name="Rectangle 5"/>
          <p:cNvSpPr>
            <a:spLocks noGrp="1" noChangeArrowheads="1"/>
          </p:cNvSpPr>
          <p:nvPr>
            <p:ph type="body" idx="1"/>
          </p:nvPr>
        </p:nvSpPr>
        <p:spPr/>
        <p:txBody>
          <a:bodyPr/>
          <a:lstStyle/>
          <a:p>
            <a:pPr>
              <a:lnSpc>
                <a:spcPct val="90000"/>
              </a:lnSpc>
            </a:pPr>
            <a:r>
              <a:rPr lang="en-US" sz="2200" smtClean="0"/>
              <a:t>Used to link computers within a home or office</a:t>
            </a:r>
          </a:p>
          <a:p>
            <a:pPr>
              <a:lnSpc>
                <a:spcPct val="90000"/>
              </a:lnSpc>
            </a:pPr>
            <a:endParaRPr lang="en-US" sz="2200" smtClean="0"/>
          </a:p>
          <a:p>
            <a:pPr>
              <a:lnSpc>
                <a:spcPct val="90000"/>
              </a:lnSpc>
            </a:pPr>
            <a:r>
              <a:rPr lang="en-US" sz="2200" smtClean="0"/>
              <a:t>802.11b/g 2.4GHz wireless Ethernet </a:t>
            </a:r>
          </a:p>
          <a:p>
            <a:pPr>
              <a:lnSpc>
                <a:spcPct val="90000"/>
              </a:lnSpc>
            </a:pPr>
            <a:endParaRPr lang="en-US" sz="2200" smtClean="0"/>
          </a:p>
          <a:p>
            <a:pPr>
              <a:lnSpc>
                <a:spcPct val="90000"/>
              </a:lnSpc>
            </a:pPr>
            <a:r>
              <a:rPr lang="en-US" sz="2200" smtClean="0"/>
              <a:t>Amateurs have begun experimenting with long-range applications</a:t>
            </a:r>
          </a:p>
          <a:p>
            <a:pPr>
              <a:lnSpc>
                <a:spcPct val="90000"/>
              </a:lnSpc>
            </a:pPr>
            <a:endParaRPr lang="en-US" sz="2200" smtClean="0"/>
          </a:p>
          <a:p>
            <a:pPr>
              <a:lnSpc>
                <a:spcPct val="90000"/>
              </a:lnSpc>
            </a:pPr>
            <a:r>
              <a:rPr lang="en-US" sz="2200" smtClean="0"/>
              <a:t>July 2005 issue of QST </a:t>
            </a:r>
          </a:p>
          <a:p>
            <a:pPr lvl="1">
              <a:lnSpc>
                <a:spcPct val="90000"/>
              </a:lnSpc>
            </a:pPr>
            <a:r>
              <a:rPr lang="en-US" sz="2200" smtClean="0"/>
              <a:t>Off-the-shelf consumer grade equipment </a:t>
            </a:r>
          </a:p>
          <a:p>
            <a:pPr lvl="1">
              <a:lnSpc>
                <a:spcPct val="90000"/>
              </a:lnSpc>
            </a:pPr>
            <a:r>
              <a:rPr lang="en-US" sz="2200" smtClean="0"/>
              <a:t>Small dish antennas </a:t>
            </a:r>
          </a:p>
          <a:p>
            <a:pPr lvl="1">
              <a:lnSpc>
                <a:spcPct val="90000"/>
              </a:lnSpc>
            </a:pPr>
            <a:r>
              <a:rPr lang="en-US" sz="2200" smtClean="0"/>
              <a:t>Paths up to 34 miles and data rates of 150KB   </a:t>
            </a:r>
          </a:p>
        </p:txBody>
      </p:sp>
    </p:spTree>
    <p:extLst>
      <p:ext uri="{BB962C8B-B14F-4D97-AF65-F5344CB8AC3E}">
        <p14:creationId xmlns:p14="http://schemas.microsoft.com/office/powerpoint/2010/main" val="3527582181"/>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6"/>
          <p:cNvSpPr>
            <a:spLocks noGrp="1" noChangeArrowheads="1"/>
          </p:cNvSpPr>
          <p:nvPr>
            <p:ph type="title"/>
          </p:nvPr>
        </p:nvSpPr>
        <p:spPr/>
        <p:txBody>
          <a:bodyPr/>
          <a:lstStyle/>
          <a:p>
            <a:r>
              <a:rPr lang="en-US" b="1" dirty="0" smtClean="0">
                <a:solidFill>
                  <a:srgbClr val="0070C0"/>
                </a:solidFill>
              </a:rPr>
              <a:t>AMTOR Mode B </a:t>
            </a:r>
          </a:p>
        </p:txBody>
      </p:sp>
      <p:sp>
        <p:nvSpPr>
          <p:cNvPr id="231427" name="Rectangle 7"/>
          <p:cNvSpPr>
            <a:spLocks noGrp="1" noChangeArrowheads="1"/>
          </p:cNvSpPr>
          <p:nvPr>
            <p:ph type="body" idx="1"/>
          </p:nvPr>
        </p:nvSpPr>
        <p:spPr/>
        <p:txBody>
          <a:bodyPr/>
          <a:lstStyle/>
          <a:p>
            <a:pPr>
              <a:lnSpc>
                <a:spcPct val="90000"/>
              </a:lnSpc>
            </a:pPr>
            <a:r>
              <a:rPr lang="en-US" sz="2200" smtClean="0"/>
              <a:t>AMateur Teleprinting Over Radio</a:t>
            </a:r>
          </a:p>
          <a:p>
            <a:pPr lvl="1">
              <a:lnSpc>
                <a:spcPct val="90000"/>
              </a:lnSpc>
            </a:pPr>
            <a:r>
              <a:rPr lang="en-US" sz="2200" smtClean="0"/>
              <a:t>Sending station sends each character twice </a:t>
            </a:r>
          </a:p>
          <a:p>
            <a:pPr lvl="1">
              <a:lnSpc>
                <a:spcPct val="90000"/>
              </a:lnSpc>
            </a:pPr>
            <a:r>
              <a:rPr lang="en-US" sz="2200" smtClean="0"/>
              <a:t>Receiving station does not acknowledge the data received</a:t>
            </a:r>
          </a:p>
          <a:p>
            <a:pPr lvl="1">
              <a:lnSpc>
                <a:spcPct val="90000"/>
              </a:lnSpc>
            </a:pPr>
            <a:r>
              <a:rPr lang="en-US" sz="2200" smtClean="0"/>
              <a:t>If a receiving station matches both instances of a character, that character will be printed, otherwise some error symbol is printed </a:t>
            </a:r>
          </a:p>
          <a:p>
            <a:pPr lvl="1">
              <a:lnSpc>
                <a:spcPct val="90000"/>
              </a:lnSpc>
            </a:pPr>
            <a:endParaRPr lang="en-US" sz="2200" smtClean="0"/>
          </a:p>
          <a:p>
            <a:pPr>
              <a:lnSpc>
                <a:spcPct val="90000"/>
              </a:lnSpc>
            </a:pPr>
            <a:r>
              <a:rPr lang="en-US" sz="2200" smtClean="0"/>
              <a:t>Advanced teletype mode </a:t>
            </a:r>
          </a:p>
          <a:p>
            <a:pPr lvl="1">
              <a:lnSpc>
                <a:spcPct val="90000"/>
              </a:lnSpc>
            </a:pPr>
            <a:r>
              <a:rPr lang="en-US" sz="2200" smtClean="0"/>
              <a:t>With forward error correction</a:t>
            </a:r>
          </a:p>
          <a:p>
            <a:pPr lvl="1">
              <a:lnSpc>
                <a:spcPct val="90000"/>
              </a:lnSpc>
            </a:pPr>
            <a:r>
              <a:rPr lang="en-US" sz="2200" smtClean="0"/>
              <a:t>Ideal for high precision messages over long distances </a:t>
            </a:r>
          </a:p>
        </p:txBody>
      </p:sp>
      <p:pic>
        <p:nvPicPr>
          <p:cNvPr id="1327109" name="Picture 5" descr="rtty_amtor_compani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0" y="1447800"/>
            <a:ext cx="11445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5774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1327109"/>
                                        </p:tgtEl>
                                        <p:attrNameLst>
                                          <p:attrName>style.visibility</p:attrName>
                                        </p:attrNameLst>
                                      </p:cBhvr>
                                      <p:to>
                                        <p:strVal val="visible"/>
                                      </p:to>
                                    </p:set>
                                    <p:anim calcmode="lin" valueType="num">
                                      <p:cBhvr additive="base">
                                        <p:cTn id="7" dur="500" fill="hold"/>
                                        <p:tgtEl>
                                          <p:spTgt spid="1327109"/>
                                        </p:tgtEl>
                                        <p:attrNameLst>
                                          <p:attrName>ppt_x</p:attrName>
                                        </p:attrNameLst>
                                      </p:cBhvr>
                                      <p:tavLst>
                                        <p:tav tm="0">
                                          <p:val>
                                            <p:strVal val="1+#ppt_w/2"/>
                                          </p:val>
                                        </p:tav>
                                        <p:tav tm="100000">
                                          <p:val>
                                            <p:strVal val="#ppt_x"/>
                                          </p:val>
                                        </p:tav>
                                      </p:tavLst>
                                    </p:anim>
                                    <p:anim calcmode="lin" valueType="num">
                                      <p:cBhvr additive="base">
                                        <p:cTn id="8" dur="500" fill="hold"/>
                                        <p:tgtEl>
                                          <p:spTgt spid="1327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5"/>
          <p:cNvSpPr>
            <a:spLocks noGrp="1" noChangeArrowheads="1"/>
          </p:cNvSpPr>
          <p:nvPr>
            <p:ph type="title"/>
          </p:nvPr>
        </p:nvSpPr>
        <p:spPr/>
        <p:txBody>
          <a:bodyPr/>
          <a:lstStyle/>
          <a:p>
            <a:r>
              <a:rPr lang="en-US" b="1" dirty="0" smtClean="0">
                <a:solidFill>
                  <a:srgbClr val="0070C0"/>
                </a:solidFill>
              </a:rPr>
              <a:t>PSK31</a:t>
            </a:r>
            <a:r>
              <a:rPr lang="en-US" dirty="0" smtClean="0"/>
              <a:t> </a:t>
            </a:r>
          </a:p>
        </p:txBody>
      </p:sp>
      <p:sp>
        <p:nvSpPr>
          <p:cNvPr id="1328134" name="Rectangle 6"/>
          <p:cNvSpPr>
            <a:spLocks noGrp="1" noChangeArrowheads="1"/>
          </p:cNvSpPr>
          <p:nvPr>
            <p:ph type="body" sz="half" idx="1"/>
          </p:nvPr>
        </p:nvSpPr>
        <p:spPr/>
        <p:txBody>
          <a:bodyPr/>
          <a:lstStyle/>
          <a:p>
            <a:pPr>
              <a:lnSpc>
                <a:spcPct val="80000"/>
              </a:lnSpc>
            </a:pPr>
            <a:r>
              <a:rPr lang="en-US" sz="2000" smtClean="0"/>
              <a:t>Phase Shift Keying, 31 Baud</a:t>
            </a:r>
          </a:p>
          <a:p>
            <a:pPr lvl="1">
              <a:lnSpc>
                <a:spcPct val="80000"/>
              </a:lnSpc>
            </a:pPr>
            <a:r>
              <a:rPr lang="en-US" sz="2000" smtClean="0"/>
              <a:t>Keyboard-to-keyboard</a:t>
            </a:r>
          </a:p>
          <a:p>
            <a:pPr lvl="1">
              <a:lnSpc>
                <a:spcPct val="80000"/>
              </a:lnSpc>
            </a:pPr>
            <a:endParaRPr lang="en-US" sz="2000" smtClean="0"/>
          </a:p>
          <a:p>
            <a:pPr>
              <a:lnSpc>
                <a:spcPct val="80000"/>
              </a:lnSpc>
            </a:pPr>
            <a:r>
              <a:rPr lang="en-US" sz="2000" smtClean="0"/>
              <a:t>Usable in very poor conditions makes it ideal for HF emergency communication  </a:t>
            </a:r>
          </a:p>
          <a:p>
            <a:pPr>
              <a:lnSpc>
                <a:spcPct val="80000"/>
              </a:lnSpc>
            </a:pPr>
            <a:endParaRPr lang="en-US" sz="2000" smtClean="0"/>
          </a:p>
          <a:p>
            <a:pPr>
              <a:lnSpc>
                <a:spcPct val="80000"/>
              </a:lnSpc>
            </a:pPr>
            <a:r>
              <a:rPr lang="en-US" sz="2000" smtClean="0"/>
              <a:t>High efficiency </a:t>
            </a:r>
          </a:p>
          <a:p>
            <a:pPr lvl="1">
              <a:lnSpc>
                <a:spcPct val="80000"/>
              </a:lnSpc>
            </a:pPr>
            <a:r>
              <a:rPr lang="en-US" sz="2000" smtClean="0"/>
              <a:t>Very narrow bandwidth</a:t>
            </a:r>
          </a:p>
          <a:p>
            <a:pPr lvl="1">
              <a:lnSpc>
                <a:spcPct val="80000"/>
              </a:lnSpc>
            </a:pPr>
            <a:r>
              <a:rPr lang="en-US" sz="2000" smtClean="0"/>
              <a:t>Even a low power transmitter will work </a:t>
            </a:r>
          </a:p>
          <a:p>
            <a:pPr lvl="1">
              <a:lnSpc>
                <a:spcPct val="80000"/>
              </a:lnSpc>
            </a:pPr>
            <a:endParaRPr lang="en-US" sz="2000" smtClean="0"/>
          </a:p>
        </p:txBody>
      </p:sp>
      <p:sp>
        <p:nvSpPr>
          <p:cNvPr id="1328135" name="Rectangle 7"/>
          <p:cNvSpPr>
            <a:spLocks noGrp="1" noChangeArrowheads="1"/>
          </p:cNvSpPr>
          <p:nvPr>
            <p:ph type="body" sz="half" idx="2"/>
          </p:nvPr>
        </p:nvSpPr>
        <p:spPr/>
        <p:txBody>
          <a:bodyPr/>
          <a:lstStyle/>
          <a:p>
            <a:pPr>
              <a:lnSpc>
                <a:spcPct val="80000"/>
              </a:lnSpc>
            </a:pPr>
            <a:r>
              <a:rPr lang="en-US" sz="2000" smtClean="0"/>
              <a:t>BPSK, no error correction</a:t>
            </a:r>
          </a:p>
          <a:p>
            <a:pPr>
              <a:lnSpc>
                <a:spcPct val="80000"/>
              </a:lnSpc>
            </a:pPr>
            <a:endParaRPr lang="en-US" sz="2000" smtClean="0"/>
          </a:p>
          <a:p>
            <a:pPr>
              <a:lnSpc>
                <a:spcPct val="80000"/>
              </a:lnSpc>
            </a:pPr>
            <a:r>
              <a:rPr lang="en-US" sz="2000" smtClean="0"/>
              <a:t>QPSK, forward error-correction</a:t>
            </a:r>
          </a:p>
          <a:p>
            <a:pPr>
              <a:lnSpc>
                <a:spcPct val="80000"/>
              </a:lnSpc>
            </a:pPr>
            <a:endParaRPr lang="en-US" sz="2000" smtClean="0"/>
          </a:p>
          <a:p>
            <a:pPr>
              <a:lnSpc>
                <a:spcPct val="80000"/>
              </a:lnSpc>
            </a:pPr>
            <a:r>
              <a:rPr lang="en-US" sz="2000" smtClean="0"/>
              <a:t>BPSK should be used unless the received copy is poor, since QPSK is 3dB less efficient and requires more careful tuning.</a:t>
            </a:r>
          </a:p>
          <a:p>
            <a:pPr>
              <a:lnSpc>
                <a:spcPct val="80000"/>
              </a:lnSpc>
            </a:pPr>
            <a:endParaRPr lang="en-US" sz="2000" smtClean="0"/>
          </a:p>
          <a:p>
            <a:pPr>
              <a:lnSpc>
                <a:spcPct val="80000"/>
              </a:lnSpc>
            </a:pPr>
            <a:r>
              <a:rPr lang="en-US" sz="2000" smtClean="0"/>
              <a:t>Under all but the worst conditions, BPSK will provide perfect transmissions. </a:t>
            </a:r>
          </a:p>
        </p:txBody>
      </p:sp>
    </p:spTree>
    <p:extLst>
      <p:ext uri="{BB962C8B-B14F-4D97-AF65-F5344CB8AC3E}">
        <p14:creationId xmlns:p14="http://schemas.microsoft.com/office/powerpoint/2010/main" val="21976774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1328134">
                                            <p:txEl>
                                              <p:pRg st="0" end="0"/>
                                            </p:txEl>
                                          </p:spTgt>
                                        </p:tgtEl>
                                        <p:attrNameLst>
                                          <p:attrName>style.visibility</p:attrName>
                                        </p:attrNameLst>
                                      </p:cBhvr>
                                      <p:to>
                                        <p:strVal val="visible"/>
                                      </p:to>
                                    </p:set>
                                    <p:anim calcmode="lin" valueType="num">
                                      <p:cBhvr additive="base">
                                        <p:cTn id="7" dur="500" fill="hold"/>
                                        <p:tgtEl>
                                          <p:spTgt spid="13281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281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328134">
                                            <p:txEl>
                                              <p:pRg st="1" end="1"/>
                                            </p:txEl>
                                          </p:spTgt>
                                        </p:tgtEl>
                                        <p:attrNameLst>
                                          <p:attrName>style.visibility</p:attrName>
                                        </p:attrNameLst>
                                      </p:cBhvr>
                                      <p:to>
                                        <p:strVal val="visible"/>
                                      </p:to>
                                    </p:set>
                                    <p:anim calcmode="lin" valueType="num">
                                      <p:cBhvr additive="base">
                                        <p:cTn id="11" dur="500" fill="hold"/>
                                        <p:tgtEl>
                                          <p:spTgt spid="1328134">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28134">
                                            <p:txEl>
                                              <p:pRg st="1" end="1"/>
                                            </p:txEl>
                                          </p:spTgt>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328134">
                                            <p:txEl>
                                              <p:pRg st="3" end="3"/>
                                            </p:txEl>
                                          </p:spTgt>
                                        </p:tgtEl>
                                        <p:attrNameLst>
                                          <p:attrName>style.visibility</p:attrName>
                                        </p:attrNameLst>
                                      </p:cBhvr>
                                      <p:to>
                                        <p:strVal val="visible"/>
                                      </p:to>
                                    </p:set>
                                    <p:anim calcmode="lin" valueType="num">
                                      <p:cBhvr additive="base">
                                        <p:cTn id="16" dur="500" fill="hold"/>
                                        <p:tgtEl>
                                          <p:spTgt spid="1328134">
                                            <p:txEl>
                                              <p:pRg st="3" end="3"/>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1328134">
                                            <p:txEl>
                                              <p:pRg st="3" end="3"/>
                                            </p:txEl>
                                          </p:spTgt>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6" fill="hold" grpId="0" nodeType="afterEffect">
                                  <p:stCondLst>
                                    <p:cond delay="0"/>
                                  </p:stCondLst>
                                  <p:childTnLst>
                                    <p:set>
                                      <p:cBhvr>
                                        <p:cTn id="20" dur="1" fill="hold">
                                          <p:stCondLst>
                                            <p:cond delay="0"/>
                                          </p:stCondLst>
                                        </p:cTn>
                                        <p:tgtEl>
                                          <p:spTgt spid="1328134">
                                            <p:txEl>
                                              <p:pRg st="5" end="5"/>
                                            </p:txEl>
                                          </p:spTgt>
                                        </p:tgtEl>
                                        <p:attrNameLst>
                                          <p:attrName>style.visibility</p:attrName>
                                        </p:attrNameLst>
                                      </p:cBhvr>
                                      <p:to>
                                        <p:strVal val="visible"/>
                                      </p:to>
                                    </p:set>
                                    <p:anim calcmode="lin" valueType="num">
                                      <p:cBhvr additive="base">
                                        <p:cTn id="21" dur="500" fill="hold"/>
                                        <p:tgtEl>
                                          <p:spTgt spid="1328134">
                                            <p:txEl>
                                              <p:pRg st="5" end="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328134">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1328134">
                                            <p:txEl>
                                              <p:pRg st="6" end="6"/>
                                            </p:txEl>
                                          </p:spTgt>
                                        </p:tgtEl>
                                        <p:attrNameLst>
                                          <p:attrName>style.visibility</p:attrName>
                                        </p:attrNameLst>
                                      </p:cBhvr>
                                      <p:to>
                                        <p:strVal val="visible"/>
                                      </p:to>
                                    </p:set>
                                    <p:anim calcmode="lin" valueType="num">
                                      <p:cBhvr additive="base">
                                        <p:cTn id="25" dur="500" fill="hold"/>
                                        <p:tgtEl>
                                          <p:spTgt spid="1328134">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328134">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1328134">
                                            <p:txEl>
                                              <p:pRg st="7" end="7"/>
                                            </p:txEl>
                                          </p:spTgt>
                                        </p:tgtEl>
                                        <p:attrNameLst>
                                          <p:attrName>style.visibility</p:attrName>
                                        </p:attrNameLst>
                                      </p:cBhvr>
                                      <p:to>
                                        <p:strVal val="visible"/>
                                      </p:to>
                                    </p:set>
                                    <p:anim calcmode="lin" valueType="num">
                                      <p:cBhvr additive="base">
                                        <p:cTn id="29" dur="500" fill="hold"/>
                                        <p:tgtEl>
                                          <p:spTgt spid="1328134">
                                            <p:txEl>
                                              <p:pRg st="7" end="7"/>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328134">
                                            <p:txEl>
                                              <p:pRg st="7" end="7"/>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500"/>
                            </p:stCondLst>
                            <p:childTnLst>
                              <p:par>
                                <p:cTn id="32" presetID="2" presetClass="entr" presetSubtype="6" fill="hold" grpId="0" nodeType="afterEffect">
                                  <p:stCondLst>
                                    <p:cond delay="0"/>
                                  </p:stCondLst>
                                  <p:childTnLst>
                                    <p:set>
                                      <p:cBhvr>
                                        <p:cTn id="33" dur="1" fill="hold">
                                          <p:stCondLst>
                                            <p:cond delay="0"/>
                                          </p:stCondLst>
                                        </p:cTn>
                                        <p:tgtEl>
                                          <p:spTgt spid="1328135">
                                            <p:txEl>
                                              <p:pRg st="0" end="0"/>
                                            </p:txEl>
                                          </p:spTgt>
                                        </p:tgtEl>
                                        <p:attrNameLst>
                                          <p:attrName>style.visibility</p:attrName>
                                        </p:attrNameLst>
                                      </p:cBhvr>
                                      <p:to>
                                        <p:strVal val="visible"/>
                                      </p:to>
                                    </p:set>
                                    <p:anim calcmode="lin" valueType="num">
                                      <p:cBhvr additive="base">
                                        <p:cTn id="34" dur="500" fill="hold"/>
                                        <p:tgtEl>
                                          <p:spTgt spid="1328135">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328135">
                                            <p:txEl>
                                              <p:pRg st="0" end="0"/>
                                            </p:txEl>
                                          </p:spTgt>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2000"/>
                            </p:stCondLst>
                            <p:childTnLst>
                              <p:par>
                                <p:cTn id="37" presetID="2" presetClass="entr" presetSubtype="6" fill="hold" grpId="0" nodeType="afterEffect">
                                  <p:stCondLst>
                                    <p:cond delay="0"/>
                                  </p:stCondLst>
                                  <p:childTnLst>
                                    <p:set>
                                      <p:cBhvr>
                                        <p:cTn id="38" dur="1" fill="hold">
                                          <p:stCondLst>
                                            <p:cond delay="0"/>
                                          </p:stCondLst>
                                        </p:cTn>
                                        <p:tgtEl>
                                          <p:spTgt spid="1328135">
                                            <p:txEl>
                                              <p:pRg st="2" end="2"/>
                                            </p:txEl>
                                          </p:spTgt>
                                        </p:tgtEl>
                                        <p:attrNameLst>
                                          <p:attrName>style.visibility</p:attrName>
                                        </p:attrNameLst>
                                      </p:cBhvr>
                                      <p:to>
                                        <p:strVal val="visible"/>
                                      </p:to>
                                    </p:set>
                                    <p:anim calcmode="lin" valueType="num">
                                      <p:cBhvr additive="base">
                                        <p:cTn id="39" dur="500" fill="hold"/>
                                        <p:tgtEl>
                                          <p:spTgt spid="1328135">
                                            <p:txEl>
                                              <p:pRg st="2" end="2"/>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328135">
                                            <p:txEl>
                                              <p:pRg st="2" end="2"/>
                                            </p:txEl>
                                          </p:spTgt>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2500"/>
                            </p:stCondLst>
                            <p:childTnLst>
                              <p:par>
                                <p:cTn id="42" presetID="2" presetClass="entr" presetSubtype="6" fill="hold" grpId="0" nodeType="afterEffect">
                                  <p:stCondLst>
                                    <p:cond delay="0"/>
                                  </p:stCondLst>
                                  <p:childTnLst>
                                    <p:set>
                                      <p:cBhvr>
                                        <p:cTn id="43" dur="1" fill="hold">
                                          <p:stCondLst>
                                            <p:cond delay="0"/>
                                          </p:stCondLst>
                                        </p:cTn>
                                        <p:tgtEl>
                                          <p:spTgt spid="1328135">
                                            <p:txEl>
                                              <p:pRg st="4" end="4"/>
                                            </p:txEl>
                                          </p:spTgt>
                                        </p:tgtEl>
                                        <p:attrNameLst>
                                          <p:attrName>style.visibility</p:attrName>
                                        </p:attrNameLst>
                                      </p:cBhvr>
                                      <p:to>
                                        <p:strVal val="visible"/>
                                      </p:to>
                                    </p:set>
                                    <p:anim calcmode="lin" valueType="num">
                                      <p:cBhvr additive="base">
                                        <p:cTn id="44" dur="500" fill="hold"/>
                                        <p:tgtEl>
                                          <p:spTgt spid="1328135">
                                            <p:txEl>
                                              <p:pRg st="4" end="4"/>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1328135">
                                            <p:txEl>
                                              <p:pRg st="4" end="4"/>
                                            </p:txEl>
                                          </p:spTgt>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3000"/>
                            </p:stCondLst>
                            <p:childTnLst>
                              <p:par>
                                <p:cTn id="47" presetID="2" presetClass="entr" presetSubtype="6" fill="hold" grpId="0" nodeType="afterEffect">
                                  <p:stCondLst>
                                    <p:cond delay="0"/>
                                  </p:stCondLst>
                                  <p:childTnLst>
                                    <p:set>
                                      <p:cBhvr>
                                        <p:cTn id="48" dur="1" fill="hold">
                                          <p:stCondLst>
                                            <p:cond delay="0"/>
                                          </p:stCondLst>
                                        </p:cTn>
                                        <p:tgtEl>
                                          <p:spTgt spid="1328135">
                                            <p:txEl>
                                              <p:pRg st="6" end="6"/>
                                            </p:txEl>
                                          </p:spTgt>
                                        </p:tgtEl>
                                        <p:attrNameLst>
                                          <p:attrName>style.visibility</p:attrName>
                                        </p:attrNameLst>
                                      </p:cBhvr>
                                      <p:to>
                                        <p:strVal val="visible"/>
                                      </p:to>
                                    </p:set>
                                    <p:anim calcmode="lin" valueType="num">
                                      <p:cBhvr additive="base">
                                        <p:cTn id="49" dur="500" fill="hold"/>
                                        <p:tgtEl>
                                          <p:spTgt spid="1328135">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3281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8134" grpId="0" build="p"/>
      <p:bldP spid="13281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4"/>
          <p:cNvSpPr>
            <a:spLocks noGrp="1" noChangeArrowheads="1"/>
          </p:cNvSpPr>
          <p:nvPr>
            <p:ph type="title"/>
          </p:nvPr>
        </p:nvSpPr>
        <p:spPr/>
        <p:txBody>
          <a:bodyPr/>
          <a:lstStyle/>
          <a:p>
            <a:r>
              <a:rPr lang="en-US" sz="2800" b="1" dirty="0" smtClean="0">
                <a:solidFill>
                  <a:srgbClr val="0070C0"/>
                </a:solidFill>
              </a:rPr>
              <a:t>Packet </a:t>
            </a:r>
            <a:r>
              <a:rPr lang="en-US" sz="2800" b="1" dirty="0" err="1" smtClean="0">
                <a:solidFill>
                  <a:srgbClr val="0070C0"/>
                </a:solidFill>
              </a:rPr>
              <a:t>Teleprinting</a:t>
            </a:r>
            <a:r>
              <a:rPr lang="en-US" sz="2800" b="1" dirty="0" smtClean="0">
                <a:solidFill>
                  <a:srgbClr val="0070C0"/>
                </a:solidFill>
              </a:rPr>
              <a:t> Over Radio (PACTOR)</a:t>
            </a:r>
          </a:p>
        </p:txBody>
      </p:sp>
      <p:sp>
        <p:nvSpPr>
          <p:cNvPr id="233475" name="Rectangle 5"/>
          <p:cNvSpPr>
            <a:spLocks noGrp="1" noChangeArrowheads="1"/>
          </p:cNvSpPr>
          <p:nvPr>
            <p:ph type="body" idx="1"/>
          </p:nvPr>
        </p:nvSpPr>
        <p:spPr/>
        <p:txBody>
          <a:bodyPr/>
          <a:lstStyle/>
          <a:p>
            <a:r>
              <a:rPr lang="en-US" sz="2200" smtClean="0"/>
              <a:t>Packet and AMTOR combination</a:t>
            </a:r>
          </a:p>
          <a:p>
            <a:endParaRPr lang="en-US" sz="2200" smtClean="0"/>
          </a:p>
          <a:p>
            <a:r>
              <a:rPr lang="en-US" sz="2200" smtClean="0"/>
              <a:t>HF use only</a:t>
            </a:r>
          </a:p>
          <a:p>
            <a:endParaRPr lang="en-US" sz="2200" smtClean="0"/>
          </a:p>
          <a:p>
            <a:r>
              <a:rPr lang="en-US" sz="2200" smtClean="0"/>
              <a:t>Uses FEC and ARQ modes </a:t>
            </a:r>
          </a:p>
          <a:p>
            <a:endParaRPr lang="en-US" sz="2200" smtClean="0"/>
          </a:p>
          <a:p>
            <a:r>
              <a:rPr lang="en-US" sz="2200" smtClean="0"/>
              <a:t>Standard keyboard </a:t>
            </a:r>
          </a:p>
          <a:p>
            <a:endParaRPr lang="en-US" sz="2200" smtClean="0"/>
          </a:p>
          <a:p>
            <a:r>
              <a:rPr lang="en-US" sz="2200" smtClean="0"/>
              <a:t>Quite robust</a:t>
            </a:r>
          </a:p>
          <a:p>
            <a:pPr lvl="1"/>
            <a:r>
              <a:rPr lang="en-US" sz="2200" smtClean="0"/>
              <a:t>Can be slowed by poor band conditions </a:t>
            </a:r>
          </a:p>
        </p:txBody>
      </p:sp>
    </p:spTree>
    <p:extLst>
      <p:ext uri="{BB962C8B-B14F-4D97-AF65-F5344CB8AC3E}">
        <p14:creationId xmlns:p14="http://schemas.microsoft.com/office/powerpoint/2010/main" val="1058970072"/>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4"/>
          <p:cNvSpPr>
            <a:spLocks noGrp="1" noChangeArrowheads="1"/>
          </p:cNvSpPr>
          <p:nvPr>
            <p:ph type="title"/>
          </p:nvPr>
        </p:nvSpPr>
        <p:spPr/>
        <p:txBody>
          <a:bodyPr/>
          <a:lstStyle/>
          <a:p>
            <a:r>
              <a:rPr lang="en-US" b="1" dirty="0" smtClean="0">
                <a:solidFill>
                  <a:srgbClr val="0070C0"/>
                </a:solidFill>
              </a:rPr>
              <a:t>TCP/IP Packet</a:t>
            </a:r>
          </a:p>
        </p:txBody>
      </p:sp>
      <p:sp>
        <p:nvSpPr>
          <p:cNvPr id="234499" name="Rectangle 5"/>
          <p:cNvSpPr>
            <a:spLocks noGrp="1" noChangeArrowheads="1"/>
          </p:cNvSpPr>
          <p:nvPr>
            <p:ph type="body" idx="1"/>
          </p:nvPr>
        </p:nvSpPr>
        <p:spPr>
          <a:xfrm>
            <a:off x="609600" y="1295400"/>
            <a:ext cx="7848600" cy="4419600"/>
          </a:xfrm>
        </p:spPr>
        <p:txBody>
          <a:bodyPr/>
          <a:lstStyle/>
          <a:p>
            <a:pPr>
              <a:lnSpc>
                <a:spcPct val="80000"/>
              </a:lnSpc>
            </a:pPr>
            <a:r>
              <a:rPr lang="en-US" sz="2000" smtClean="0"/>
              <a:t>Advantages over conventional packet protocols</a:t>
            </a:r>
          </a:p>
          <a:p>
            <a:pPr>
              <a:lnSpc>
                <a:spcPct val="80000"/>
              </a:lnSpc>
            </a:pPr>
            <a:endParaRPr lang="en-US" sz="2000" smtClean="0"/>
          </a:p>
          <a:p>
            <a:pPr>
              <a:lnSpc>
                <a:spcPct val="80000"/>
              </a:lnSpc>
            </a:pPr>
            <a:r>
              <a:rPr lang="en-US" sz="2000" smtClean="0"/>
              <a:t>JNOS</a:t>
            </a:r>
          </a:p>
          <a:p>
            <a:pPr lvl="1">
              <a:lnSpc>
                <a:spcPct val="80000"/>
              </a:lnSpc>
            </a:pPr>
            <a:r>
              <a:rPr lang="en-US" sz="2000" smtClean="0"/>
              <a:t>JNOS is a TCP/IP oriented e-mail system </a:t>
            </a:r>
          </a:p>
          <a:p>
            <a:pPr lvl="1">
              <a:lnSpc>
                <a:spcPct val="80000"/>
              </a:lnSpc>
            </a:pPr>
            <a:r>
              <a:rPr lang="en-US" sz="2000" smtClean="0"/>
              <a:t>If you're familiar with Internet e-mail, you're familiar with typing e-mail into JNOS</a:t>
            </a:r>
          </a:p>
          <a:p>
            <a:pPr lvl="1">
              <a:lnSpc>
                <a:spcPct val="80000"/>
              </a:lnSpc>
            </a:pPr>
            <a:r>
              <a:rPr lang="en-US" sz="2000" smtClean="0"/>
              <a:t>SMTP mail protocol and can interface to Internet </a:t>
            </a:r>
          </a:p>
          <a:p>
            <a:pPr lvl="1">
              <a:lnSpc>
                <a:spcPct val="80000"/>
              </a:lnSpc>
            </a:pPr>
            <a:r>
              <a:rPr lang="en-US" sz="2000" smtClean="0"/>
              <a:t>Print incoming messages automatically onto a printer</a:t>
            </a:r>
          </a:p>
          <a:p>
            <a:pPr lvl="1">
              <a:lnSpc>
                <a:spcPct val="80000"/>
              </a:lnSpc>
            </a:pPr>
            <a:r>
              <a:rPr lang="en-US" sz="2000" smtClean="0"/>
              <a:t>Up to eight windows for multiple sessions for messaging </a:t>
            </a:r>
          </a:p>
          <a:p>
            <a:pPr lvl="1">
              <a:lnSpc>
                <a:spcPct val="80000"/>
              </a:lnSpc>
            </a:pPr>
            <a:r>
              <a:rPr lang="en-US" sz="2000" smtClean="0"/>
              <a:t>Supports multiple communications ports and multiple radio/TNC combinations </a:t>
            </a:r>
          </a:p>
          <a:p>
            <a:pPr lvl="1">
              <a:lnSpc>
                <a:spcPct val="80000"/>
              </a:lnSpc>
            </a:pPr>
            <a:r>
              <a:rPr lang="en-US" sz="2000" smtClean="0"/>
              <a:t>Shareware </a:t>
            </a:r>
          </a:p>
          <a:p>
            <a:pPr lvl="1">
              <a:lnSpc>
                <a:spcPct val="80000"/>
              </a:lnSpc>
            </a:pPr>
            <a:endParaRPr lang="en-US" sz="2000" smtClean="0"/>
          </a:p>
          <a:p>
            <a:pPr>
              <a:lnSpc>
                <a:spcPct val="80000"/>
              </a:lnSpc>
            </a:pPr>
            <a:r>
              <a:rPr lang="en-US" sz="2000" smtClean="0"/>
              <a:t>NOS (Network Operating System)  </a:t>
            </a:r>
          </a:p>
        </p:txBody>
      </p:sp>
    </p:spTree>
    <p:extLst>
      <p:ext uri="{BB962C8B-B14F-4D97-AF65-F5344CB8AC3E}">
        <p14:creationId xmlns:p14="http://schemas.microsoft.com/office/powerpoint/2010/main" val="3593645169"/>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4"/>
          <p:cNvSpPr>
            <a:spLocks noGrp="1" noChangeArrowheads="1"/>
          </p:cNvSpPr>
          <p:nvPr>
            <p:ph type="title"/>
          </p:nvPr>
        </p:nvSpPr>
        <p:spPr/>
        <p:txBody>
          <a:bodyPr/>
          <a:lstStyle/>
          <a:p>
            <a:r>
              <a:rPr lang="en-US" b="1" dirty="0" smtClean="0">
                <a:solidFill>
                  <a:srgbClr val="0070C0"/>
                </a:solidFill>
              </a:rPr>
              <a:t>APRS® </a:t>
            </a:r>
          </a:p>
        </p:txBody>
      </p:sp>
      <p:sp>
        <p:nvSpPr>
          <p:cNvPr id="235523" name="Rectangle 5"/>
          <p:cNvSpPr>
            <a:spLocks noGrp="1" noChangeArrowheads="1"/>
          </p:cNvSpPr>
          <p:nvPr>
            <p:ph type="body" idx="1"/>
          </p:nvPr>
        </p:nvSpPr>
        <p:spPr/>
        <p:txBody>
          <a:bodyPr/>
          <a:lstStyle/>
          <a:p>
            <a:pPr>
              <a:lnSpc>
                <a:spcPct val="80000"/>
              </a:lnSpc>
            </a:pPr>
            <a:r>
              <a:rPr lang="en-US" sz="2200" smtClean="0"/>
              <a:t>Automatic Position Reporting System </a:t>
            </a:r>
          </a:p>
          <a:p>
            <a:pPr lvl="1">
              <a:lnSpc>
                <a:spcPct val="80000"/>
              </a:lnSpc>
            </a:pPr>
            <a:r>
              <a:rPr lang="en-US" sz="2200" smtClean="0"/>
              <a:t>Track a station's location </a:t>
            </a:r>
          </a:p>
          <a:p>
            <a:pPr lvl="1">
              <a:lnSpc>
                <a:spcPct val="80000"/>
              </a:lnSpc>
            </a:pPr>
            <a:r>
              <a:rPr lang="en-US" sz="2200" smtClean="0"/>
              <a:t>GPS receiver </a:t>
            </a:r>
          </a:p>
          <a:p>
            <a:pPr lvl="1">
              <a:lnSpc>
                <a:spcPct val="80000"/>
              </a:lnSpc>
            </a:pPr>
            <a:r>
              <a:rPr lang="en-US" sz="2200" smtClean="0"/>
              <a:t>Position information is transmitted to other stations using APRS packet software </a:t>
            </a:r>
          </a:p>
          <a:p>
            <a:pPr lvl="1">
              <a:lnSpc>
                <a:spcPct val="80000"/>
              </a:lnSpc>
            </a:pPr>
            <a:r>
              <a:rPr lang="en-US" sz="2200" smtClean="0"/>
              <a:t>Displaying the location of the sending station on a map </a:t>
            </a:r>
          </a:p>
          <a:p>
            <a:pPr lvl="1">
              <a:lnSpc>
                <a:spcPct val="80000"/>
              </a:lnSpc>
            </a:pPr>
            <a:r>
              <a:rPr lang="en-US" sz="2200" smtClean="0"/>
              <a:t>Messaging mode similar to Internet "Instant Messaging" where quick one-line messages can be exchanged </a:t>
            </a:r>
          </a:p>
          <a:p>
            <a:pPr>
              <a:lnSpc>
                <a:spcPct val="80000"/>
              </a:lnSpc>
            </a:pPr>
            <a:endParaRPr lang="en-US" sz="2200" smtClean="0"/>
          </a:p>
          <a:p>
            <a:pPr>
              <a:lnSpc>
                <a:spcPct val="80000"/>
              </a:lnSpc>
            </a:pPr>
            <a:r>
              <a:rPr lang="en-US" sz="2200" smtClean="0"/>
              <a:t>Automatic Packet Reporting System </a:t>
            </a:r>
          </a:p>
          <a:p>
            <a:pPr lvl="1">
              <a:lnSpc>
                <a:spcPct val="80000"/>
              </a:lnSpc>
            </a:pPr>
            <a:r>
              <a:rPr lang="en-US" sz="2200" smtClean="0"/>
              <a:t>Automated reporting of data from digital weather stations </a:t>
            </a:r>
          </a:p>
        </p:txBody>
      </p:sp>
    </p:spTree>
    <p:extLst>
      <p:ext uri="{BB962C8B-B14F-4D97-AF65-F5344CB8AC3E}">
        <p14:creationId xmlns:p14="http://schemas.microsoft.com/office/powerpoint/2010/main" val="2563320436"/>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4"/>
          <p:cNvSpPr>
            <a:spLocks noGrp="1" noChangeArrowheads="1"/>
          </p:cNvSpPr>
          <p:nvPr>
            <p:ph type="title"/>
          </p:nvPr>
        </p:nvSpPr>
        <p:spPr/>
        <p:txBody>
          <a:bodyPr/>
          <a:lstStyle/>
          <a:p>
            <a:r>
              <a:rPr lang="en-US" b="1" dirty="0" smtClean="0">
                <a:solidFill>
                  <a:srgbClr val="0070C0"/>
                </a:solidFill>
              </a:rPr>
              <a:t>APRS®</a:t>
            </a:r>
          </a:p>
        </p:txBody>
      </p:sp>
      <p:sp>
        <p:nvSpPr>
          <p:cNvPr id="236547" name="Rectangle 5"/>
          <p:cNvSpPr>
            <a:spLocks noGrp="1" noChangeArrowheads="1"/>
          </p:cNvSpPr>
          <p:nvPr>
            <p:ph type="body" idx="1"/>
          </p:nvPr>
        </p:nvSpPr>
        <p:spPr/>
        <p:txBody>
          <a:bodyPr/>
          <a:lstStyle/>
          <a:p>
            <a:r>
              <a:rPr lang="en-US" smtClean="0"/>
              <a:t>Emcomm APRS Use</a:t>
            </a:r>
          </a:p>
          <a:p>
            <a:pPr lvl="1"/>
            <a:r>
              <a:rPr lang="en-US" smtClean="0"/>
              <a:t>Locations of various emergency vehicles can be tracked visually in real time in an automated and unattended fashion </a:t>
            </a:r>
          </a:p>
          <a:p>
            <a:pPr lvl="1"/>
            <a:endParaRPr lang="en-US" smtClean="0"/>
          </a:p>
          <a:p>
            <a:pPr lvl="1"/>
            <a:r>
              <a:rPr lang="en-US" smtClean="0"/>
              <a:t>Weather and other environmental data can be reported automatically in near real-time </a:t>
            </a:r>
          </a:p>
        </p:txBody>
      </p:sp>
    </p:spTree>
    <p:extLst>
      <p:ext uri="{BB962C8B-B14F-4D97-AF65-F5344CB8AC3E}">
        <p14:creationId xmlns:p14="http://schemas.microsoft.com/office/powerpoint/2010/main" val="1629781449"/>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4"/>
          <p:cNvSpPr>
            <a:spLocks noGrp="1" noChangeArrowheads="1"/>
          </p:cNvSpPr>
          <p:nvPr>
            <p:ph type="title"/>
          </p:nvPr>
        </p:nvSpPr>
        <p:spPr/>
        <p:txBody>
          <a:bodyPr/>
          <a:lstStyle/>
          <a:p>
            <a:r>
              <a:rPr lang="en-US" b="1" dirty="0" smtClean="0">
                <a:solidFill>
                  <a:srgbClr val="0070C0"/>
                </a:solidFill>
              </a:rPr>
              <a:t>Winlink 2000 </a:t>
            </a:r>
          </a:p>
        </p:txBody>
      </p:sp>
      <p:sp>
        <p:nvSpPr>
          <p:cNvPr id="225283" name="Rectangle 5"/>
          <p:cNvSpPr>
            <a:spLocks noGrp="1" noChangeArrowheads="1"/>
          </p:cNvSpPr>
          <p:nvPr>
            <p:ph type="body" idx="1"/>
          </p:nvPr>
        </p:nvSpPr>
        <p:spPr/>
        <p:txBody>
          <a:bodyPr/>
          <a:lstStyle/>
          <a:p>
            <a:r>
              <a:rPr lang="en-US" smtClean="0"/>
              <a:t>Digital email-to-radio network </a:t>
            </a:r>
          </a:p>
          <a:p>
            <a:pPr lvl="1"/>
            <a:r>
              <a:rPr lang="en-US" smtClean="0"/>
              <a:t>HF stations using Pactor </a:t>
            </a:r>
          </a:p>
          <a:p>
            <a:pPr lvl="1"/>
            <a:r>
              <a:rPr lang="en-US" smtClean="0"/>
              <a:t>VHF packet using local "TelPac" (telnet to packet) nodes </a:t>
            </a:r>
          </a:p>
        </p:txBody>
      </p:sp>
    </p:spTree>
    <p:extLst>
      <p:ext uri="{BB962C8B-B14F-4D97-AF65-F5344CB8AC3E}">
        <p14:creationId xmlns:p14="http://schemas.microsoft.com/office/powerpoint/2010/main" val="765383611"/>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4"/>
          <p:cNvSpPr>
            <a:spLocks noGrp="1" noChangeArrowheads="1"/>
          </p:cNvSpPr>
          <p:nvPr>
            <p:ph type="title"/>
          </p:nvPr>
        </p:nvSpPr>
        <p:spPr/>
        <p:txBody>
          <a:bodyPr/>
          <a:lstStyle/>
          <a:p>
            <a:r>
              <a:rPr lang="en-US" b="1" dirty="0" smtClean="0">
                <a:solidFill>
                  <a:srgbClr val="0070C0"/>
                </a:solidFill>
              </a:rPr>
              <a:t>D-Star</a:t>
            </a:r>
          </a:p>
        </p:txBody>
      </p:sp>
      <p:sp>
        <p:nvSpPr>
          <p:cNvPr id="225283" name="Rectangle 5"/>
          <p:cNvSpPr>
            <a:spLocks noGrp="1" noChangeArrowheads="1"/>
          </p:cNvSpPr>
          <p:nvPr>
            <p:ph type="body" idx="1"/>
          </p:nvPr>
        </p:nvSpPr>
        <p:spPr/>
        <p:txBody>
          <a:bodyPr/>
          <a:lstStyle/>
          <a:p>
            <a:r>
              <a:rPr lang="en-US" dirty="0" smtClean="0"/>
              <a:t>Digital email-to-radio network </a:t>
            </a:r>
          </a:p>
          <a:p>
            <a:pPr lvl="1"/>
            <a:r>
              <a:rPr lang="en-US" dirty="0" smtClean="0"/>
              <a:t>VHF/UHF</a:t>
            </a:r>
          </a:p>
          <a:p>
            <a:pPr lvl="1"/>
            <a:r>
              <a:rPr lang="en-US" dirty="0" smtClean="0"/>
              <a:t>Voice, text, packet</a:t>
            </a:r>
          </a:p>
          <a:p>
            <a:pPr lvl="1"/>
            <a:r>
              <a:rPr lang="en-US" dirty="0" smtClean="0"/>
              <a:t>Digital on 23 cm at 128 Kbps</a:t>
            </a:r>
          </a:p>
          <a:p>
            <a:pPr lvl="1"/>
            <a:r>
              <a:rPr lang="en-US" dirty="0" smtClean="0"/>
              <a:t>Callsign squelch</a:t>
            </a:r>
          </a:p>
        </p:txBody>
      </p:sp>
    </p:spTree>
    <p:extLst>
      <p:ext uri="{BB962C8B-B14F-4D97-AF65-F5344CB8AC3E}">
        <p14:creationId xmlns:p14="http://schemas.microsoft.com/office/powerpoint/2010/main" val="550565633"/>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4"/>
          <p:cNvSpPr>
            <a:spLocks noGrp="1" noChangeArrowheads="1"/>
          </p:cNvSpPr>
          <p:nvPr>
            <p:ph type="title"/>
          </p:nvPr>
        </p:nvSpPr>
        <p:spPr/>
        <p:txBody>
          <a:bodyPr/>
          <a:lstStyle/>
          <a:p>
            <a:r>
              <a:rPr lang="en-US" b="1" dirty="0" smtClean="0">
                <a:solidFill>
                  <a:srgbClr val="0070C0"/>
                </a:solidFill>
              </a:rPr>
              <a:t>Related Considerations </a:t>
            </a:r>
          </a:p>
        </p:txBody>
      </p:sp>
      <p:sp>
        <p:nvSpPr>
          <p:cNvPr id="237571" name="Rectangle 5"/>
          <p:cNvSpPr>
            <a:spLocks noGrp="1" noChangeArrowheads="1"/>
          </p:cNvSpPr>
          <p:nvPr>
            <p:ph type="body" idx="1"/>
          </p:nvPr>
        </p:nvSpPr>
        <p:spPr/>
        <p:txBody>
          <a:bodyPr/>
          <a:lstStyle/>
          <a:p>
            <a:pPr>
              <a:lnSpc>
                <a:spcPct val="90000"/>
              </a:lnSpc>
            </a:pPr>
            <a:r>
              <a:rPr lang="en-US" smtClean="0"/>
              <a:t>Become familiar with, and practice using, any digital mode or system well in advance of an emergency</a:t>
            </a:r>
          </a:p>
          <a:p>
            <a:pPr lvl="1">
              <a:lnSpc>
                <a:spcPct val="90000"/>
              </a:lnSpc>
            </a:pPr>
            <a:r>
              <a:rPr lang="en-US" smtClean="0"/>
              <a:t>Most are complex enough that some experience is required to use them efficiently and effectively</a:t>
            </a:r>
          </a:p>
          <a:p>
            <a:pPr lvl="1">
              <a:lnSpc>
                <a:spcPct val="90000"/>
              </a:lnSpc>
            </a:pPr>
            <a:endParaRPr lang="en-US" smtClean="0"/>
          </a:p>
          <a:p>
            <a:pPr>
              <a:lnSpc>
                <a:spcPct val="90000"/>
              </a:lnSpc>
            </a:pPr>
            <a:r>
              <a:rPr lang="en-US" smtClean="0"/>
              <a:t>High duty-cycle of many digital modes requires a rugged radio and power supply with adequate cooling </a:t>
            </a:r>
          </a:p>
        </p:txBody>
      </p:sp>
    </p:spTree>
    <p:extLst>
      <p:ext uri="{BB962C8B-B14F-4D97-AF65-F5344CB8AC3E}">
        <p14:creationId xmlns:p14="http://schemas.microsoft.com/office/powerpoint/2010/main" val="3213483833"/>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4"/>
          <p:cNvSpPr>
            <a:spLocks noGrp="1" noChangeArrowheads="1"/>
          </p:cNvSpPr>
          <p:nvPr>
            <p:ph type="title"/>
          </p:nvPr>
        </p:nvSpPr>
        <p:spPr/>
        <p:txBody>
          <a:bodyPr/>
          <a:lstStyle/>
          <a:p>
            <a:r>
              <a:rPr lang="en-US" b="1" dirty="0" smtClean="0">
                <a:solidFill>
                  <a:srgbClr val="0070C0"/>
                </a:solidFill>
              </a:rPr>
              <a:t>Digital Equipment</a:t>
            </a:r>
          </a:p>
        </p:txBody>
      </p:sp>
      <p:pic>
        <p:nvPicPr>
          <p:cNvPr id="1336326" name="Picture 6" descr="MFJ-127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1371600"/>
            <a:ext cx="5029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330" name="Picture 10" descr="MFJ-1278B"/>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47800" y="3886200"/>
            <a:ext cx="5867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4374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336326"/>
                                        </p:tgtEl>
                                        <p:attrNameLst>
                                          <p:attrName>style.visibility</p:attrName>
                                        </p:attrNameLst>
                                      </p:cBhvr>
                                      <p:to>
                                        <p:strVal val="visible"/>
                                      </p:to>
                                    </p:set>
                                    <p:anim calcmode="lin" valueType="num">
                                      <p:cBhvr additive="base">
                                        <p:cTn id="7" dur="500" fill="hold"/>
                                        <p:tgtEl>
                                          <p:spTgt spid="1336326"/>
                                        </p:tgtEl>
                                        <p:attrNameLst>
                                          <p:attrName>ppt_x</p:attrName>
                                        </p:attrNameLst>
                                      </p:cBhvr>
                                      <p:tavLst>
                                        <p:tav tm="0">
                                          <p:val>
                                            <p:strVal val="#ppt_x"/>
                                          </p:val>
                                        </p:tav>
                                        <p:tav tm="100000">
                                          <p:val>
                                            <p:strVal val="#ppt_x"/>
                                          </p:val>
                                        </p:tav>
                                      </p:tavLst>
                                    </p:anim>
                                    <p:anim calcmode="lin" valueType="num">
                                      <p:cBhvr additive="base">
                                        <p:cTn id="8" dur="500" fill="hold"/>
                                        <p:tgtEl>
                                          <p:spTgt spid="1336326"/>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6330"/>
                                        </p:tgtEl>
                                        <p:attrNameLst>
                                          <p:attrName>style.visibility</p:attrName>
                                        </p:attrNameLst>
                                      </p:cBhvr>
                                      <p:to>
                                        <p:strVal val="visible"/>
                                      </p:to>
                                    </p:set>
                                    <p:anim calcmode="lin" valueType="num">
                                      <p:cBhvr additive="base">
                                        <p:cTn id="11" dur="500" fill="hold"/>
                                        <p:tgtEl>
                                          <p:spTgt spid="1336330"/>
                                        </p:tgtEl>
                                        <p:attrNameLst>
                                          <p:attrName>ppt_x</p:attrName>
                                        </p:attrNameLst>
                                      </p:cBhvr>
                                      <p:tavLst>
                                        <p:tav tm="0">
                                          <p:val>
                                            <p:strVal val="#ppt_x"/>
                                          </p:val>
                                        </p:tav>
                                        <p:tav tm="100000">
                                          <p:val>
                                            <p:strVal val="#ppt_x"/>
                                          </p:val>
                                        </p:tav>
                                      </p:tavLst>
                                    </p:anim>
                                    <p:anim calcmode="lin" valueType="num">
                                      <p:cBhvr additive="base">
                                        <p:cTn id="12" dur="500" fill="hold"/>
                                        <p:tgtEl>
                                          <p:spTgt spid="1336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Five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solidFill>
                  <a:schemeClr val="bg1">
                    <a:lumMod val="85000"/>
                  </a:schemeClr>
                </a:solidFill>
              </a:rPr>
              <a:t>Session 2 – Topics 6, 7a, 7b, 7c, 7d, 8, 9, 10</a:t>
            </a:r>
          </a:p>
          <a:p>
            <a:pPr marL="0" indent="0">
              <a:buNone/>
            </a:pPr>
            <a:r>
              <a:rPr lang="en-US" dirty="0" smtClean="0">
                <a:solidFill>
                  <a:schemeClr val="bg1">
                    <a:lumMod val="85000"/>
                  </a:schemeClr>
                </a:solidFill>
              </a:rPr>
              <a:t>Session 3 – Topics 11,</a:t>
            </a:r>
            <a:r>
              <a:rPr lang="en-US" dirty="0" smtClean="0"/>
              <a:t> </a:t>
            </a:r>
            <a:r>
              <a:rPr lang="en-US" dirty="0" smtClean="0">
                <a:solidFill>
                  <a:schemeClr val="bg1">
                    <a:lumMod val="85000"/>
                  </a:schemeClr>
                </a:solidFill>
              </a:rPr>
              <a:t>12, 13,</a:t>
            </a:r>
            <a:r>
              <a:rPr lang="en-US" dirty="0" smtClean="0"/>
              <a:t> </a:t>
            </a:r>
            <a:r>
              <a:rPr lang="en-US" dirty="0" smtClean="0">
                <a:solidFill>
                  <a:schemeClr val="bg1">
                    <a:lumMod val="85000"/>
                  </a:schemeClr>
                </a:solidFill>
              </a:rPr>
              <a:t>14, 15</a:t>
            </a:r>
          </a:p>
          <a:p>
            <a:pPr marL="0" indent="0">
              <a:buNone/>
            </a:pPr>
            <a:r>
              <a:rPr lang="en-US" dirty="0" smtClean="0">
                <a:solidFill>
                  <a:schemeClr val="bg1">
                    <a:lumMod val="85000"/>
                  </a:schemeClr>
                </a:solidFill>
              </a:rPr>
              <a:t>Session 4 – Topics 16, 17, 18, 19, 20</a:t>
            </a:r>
          </a:p>
          <a:p>
            <a:pPr marL="0" indent="0">
              <a:buNone/>
            </a:pPr>
            <a:r>
              <a:rPr lang="en-US" dirty="0" smtClean="0">
                <a:solidFill>
                  <a:schemeClr val="bg1">
                    <a:lumMod val="85000"/>
                  </a:schemeClr>
                </a:solidFill>
              </a:rPr>
              <a:t>Session 5 – Topics 21, 22, 23, 24, 25, 26, 27</a:t>
            </a:r>
          </a:p>
          <a:p>
            <a:pPr marL="0" indent="0">
              <a:buNone/>
            </a:pPr>
            <a:r>
              <a:rPr lang="en-US" dirty="0" smtClean="0"/>
              <a:t>Session 6 – Topics </a:t>
            </a:r>
            <a:r>
              <a:rPr lang="en-US" dirty="0" smtClean="0">
                <a:solidFill>
                  <a:srgbClr val="FF0000"/>
                </a:solidFill>
              </a:rPr>
              <a:t>28</a:t>
            </a:r>
            <a:r>
              <a:rPr lang="en-US" dirty="0" smtClean="0"/>
              <a:t>,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4"/>
          <p:cNvSpPr>
            <a:spLocks noGrp="1" noChangeArrowheads="1"/>
          </p:cNvSpPr>
          <p:nvPr>
            <p:ph type="title"/>
          </p:nvPr>
        </p:nvSpPr>
        <p:spPr/>
        <p:txBody>
          <a:bodyPr/>
          <a:lstStyle/>
          <a:p>
            <a:r>
              <a:rPr lang="en-US" b="1" dirty="0" smtClean="0">
                <a:solidFill>
                  <a:srgbClr val="0070C0"/>
                </a:solidFill>
              </a:rPr>
              <a:t>Amateur Television (ATV) </a:t>
            </a:r>
          </a:p>
        </p:txBody>
      </p:sp>
      <p:sp>
        <p:nvSpPr>
          <p:cNvPr id="239619" name="Rectangle 5"/>
          <p:cNvSpPr>
            <a:spLocks noGrp="1" noChangeArrowheads="1"/>
          </p:cNvSpPr>
          <p:nvPr>
            <p:ph type="body" idx="1"/>
          </p:nvPr>
        </p:nvSpPr>
        <p:spPr/>
        <p:txBody>
          <a:bodyPr/>
          <a:lstStyle/>
          <a:p>
            <a:pPr>
              <a:lnSpc>
                <a:spcPct val="80000"/>
              </a:lnSpc>
            </a:pPr>
            <a:r>
              <a:rPr lang="en-US" sz="2200" smtClean="0"/>
              <a:t>Slow-scan</a:t>
            </a:r>
          </a:p>
          <a:p>
            <a:pPr lvl="1">
              <a:lnSpc>
                <a:spcPct val="80000"/>
              </a:lnSpc>
            </a:pPr>
            <a:r>
              <a:rPr lang="en-US" sz="2200" smtClean="0"/>
              <a:t>Uses a voice-grade channel to send a still picture line by line </a:t>
            </a:r>
          </a:p>
          <a:p>
            <a:pPr lvl="1">
              <a:lnSpc>
                <a:spcPct val="80000"/>
              </a:lnSpc>
            </a:pPr>
            <a:r>
              <a:rPr lang="en-US" sz="2200" smtClean="0"/>
              <a:t>Can take more than a minute for a color picture to be transmitted</a:t>
            </a:r>
          </a:p>
          <a:p>
            <a:pPr lvl="1">
              <a:lnSpc>
                <a:spcPct val="80000"/>
              </a:lnSpc>
            </a:pPr>
            <a:endParaRPr lang="en-US" sz="2200" smtClean="0"/>
          </a:p>
          <a:p>
            <a:pPr>
              <a:lnSpc>
                <a:spcPct val="80000"/>
              </a:lnSpc>
            </a:pPr>
            <a:r>
              <a:rPr lang="en-US" sz="2200" smtClean="0"/>
              <a:t>Fast-scan </a:t>
            </a:r>
          </a:p>
          <a:p>
            <a:pPr lvl="1">
              <a:lnSpc>
                <a:spcPct val="80000"/>
              </a:lnSpc>
            </a:pPr>
            <a:r>
              <a:rPr lang="en-US" sz="2200" smtClean="0"/>
              <a:t>Live, full motion TV similar to what you see on commercial TV, but usually at reduced quality</a:t>
            </a:r>
          </a:p>
          <a:p>
            <a:pPr lvl="1">
              <a:lnSpc>
                <a:spcPct val="80000"/>
              </a:lnSpc>
            </a:pPr>
            <a:endParaRPr lang="en-US" sz="2200" smtClean="0"/>
          </a:p>
          <a:p>
            <a:pPr>
              <a:lnSpc>
                <a:spcPct val="80000"/>
              </a:lnSpc>
            </a:pPr>
            <a:r>
              <a:rPr lang="en-US" sz="2200" smtClean="0"/>
              <a:t>No emcomm ATV transmission should ever be "staged" for the camera  </a:t>
            </a:r>
          </a:p>
        </p:txBody>
      </p:sp>
    </p:spTree>
    <p:extLst>
      <p:ext uri="{BB962C8B-B14F-4D97-AF65-F5344CB8AC3E}">
        <p14:creationId xmlns:p14="http://schemas.microsoft.com/office/powerpoint/2010/main" val="2820242665"/>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title"/>
          </p:nvPr>
        </p:nvSpPr>
        <p:spPr/>
        <p:txBody>
          <a:bodyPr/>
          <a:lstStyle/>
          <a:p>
            <a:r>
              <a:rPr lang="en-US" b="1" dirty="0" smtClean="0">
                <a:solidFill>
                  <a:srgbClr val="0070C0"/>
                </a:solidFill>
              </a:rPr>
              <a:t>Amateur TV</a:t>
            </a:r>
          </a:p>
        </p:txBody>
      </p:sp>
      <p:pic>
        <p:nvPicPr>
          <p:cNvPr id="1338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95400"/>
            <a:ext cx="243205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8486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62350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338373"/>
                                        </p:tgtEl>
                                        <p:attrNameLst>
                                          <p:attrName>style.visibility</p:attrName>
                                        </p:attrNameLst>
                                      </p:cBhvr>
                                      <p:to>
                                        <p:strVal val="visible"/>
                                      </p:to>
                                    </p:set>
                                    <p:animEffect transition="in" filter="checkerboard(across)">
                                      <p:cBhvr>
                                        <p:cTn id="7" dur="500"/>
                                        <p:tgtEl>
                                          <p:spTgt spid="1338373"/>
                                        </p:tgtEl>
                                      </p:cBhvr>
                                    </p:animEffect>
                                  </p:childTnLst>
                                </p:cTn>
                              </p:par>
                              <p:par>
                                <p:cTn id="8" presetID="5" presetClass="entr" presetSubtype="10" fill="hold" nodeType="withEffect">
                                  <p:stCondLst>
                                    <p:cond delay="0"/>
                                  </p:stCondLst>
                                  <p:childTnLst>
                                    <p:set>
                                      <p:cBhvr>
                                        <p:cTn id="9" dur="1" fill="hold">
                                          <p:stCondLst>
                                            <p:cond delay="0"/>
                                          </p:stCondLst>
                                        </p:cTn>
                                        <p:tgtEl>
                                          <p:spTgt spid="1338374"/>
                                        </p:tgtEl>
                                        <p:attrNameLst>
                                          <p:attrName>style.visibility</p:attrName>
                                        </p:attrNameLst>
                                      </p:cBhvr>
                                      <p:to>
                                        <p:strVal val="visible"/>
                                      </p:to>
                                    </p:set>
                                    <p:animEffect transition="in" filter="checkerboard(across)">
                                      <p:cBhvr>
                                        <p:cTn id="10" dur="500"/>
                                        <p:tgtEl>
                                          <p:spTgt spid="133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384492658"/>
      </p:ext>
    </p:extLst>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1238251898"/>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2704604245"/>
      </p:ext>
    </p:extLst>
  </p:cSld>
  <p:clrMapOvr>
    <a:masterClrMapping/>
  </p:clrMapOvr>
  <p:transition advClick="0" advTm="10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954925416"/>
      </p:ext>
    </p:extLst>
  </p:cSld>
  <p:clrMapOvr>
    <a:masterClrMapping/>
  </p:clrMapOvr>
  <p:transition advClick="0" advTm="10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752322511"/>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75125679"/>
      </p:ext>
    </p:extLst>
  </p:cSld>
  <p:clrMapOvr>
    <a:masterClrMapping/>
  </p:clrMapOvr>
  <p:transition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55007545"/>
      </p:ext>
    </p:extLst>
  </p:cSld>
  <p:clrMapOvr>
    <a:masterClrMapping/>
  </p:clrMapOvr>
  <p:transition advClick="0"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489717207"/>
      </p:ext>
    </p:extLst>
  </p:cSld>
  <p:clrMapOvr>
    <a:masterClrMapping/>
  </p:clrMapOvr>
  <p:transition advClick="0" advTm="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pPr algn="ctr"/>
            <a:r>
              <a:rPr lang="en-US" sz="4000" b="1" dirty="0" smtClean="0">
                <a:solidFill>
                  <a:srgbClr val="0070C0"/>
                </a:solidFill>
              </a:rPr>
              <a:t>Topic 28 – </a:t>
            </a:r>
            <a:r>
              <a:rPr lang="en-US" sz="4000" b="1" dirty="0">
                <a:solidFill>
                  <a:srgbClr val="0070C0"/>
                </a:solidFill>
              </a:rPr>
              <a:t>Modes, Methods, and Applications </a:t>
            </a:r>
            <a:endParaRPr lang="en-US" b="1" dirty="0" smtClean="0">
              <a:solidFill>
                <a:srgbClr val="0070C0"/>
              </a:solidFill>
            </a:endParaRPr>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869841606"/>
      </p:ext>
    </p:extLst>
  </p:cSld>
  <p:clrMapOvr>
    <a:masterClrMapping/>
  </p:clrMapOvr>
  <p:transition advClick="0"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747984097"/>
      </p:ext>
    </p:extLst>
  </p:cSld>
  <p:clrMapOvr>
    <a:masterClrMapping/>
  </p:clrMapOvr>
  <p:transition advClick="0"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515619553"/>
      </p:ext>
    </p:extLst>
  </p:cSld>
  <p:clrMapOvr>
    <a:masterClrMapping/>
  </p:clrMapOvr>
  <p:transition advClick="0"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377289015"/>
      </p:ext>
    </p:extLst>
  </p:cSld>
  <p:clrMapOvr>
    <a:masterClrMapping/>
  </p:clrMapOvr>
  <p:transition advClick="0"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24815181"/>
      </p:ext>
    </p:extLst>
  </p:cSld>
  <p:clrMapOvr>
    <a:masterClrMapping/>
  </p:clrMapOvr>
  <p:transition advClick="0" advTm="1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32104398"/>
      </p:ext>
    </p:extLst>
  </p:cSld>
  <p:clrMapOvr>
    <a:masterClrMapping/>
  </p:clrMapOvr>
  <p:transition advClick="0"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2305939035"/>
      </p:ext>
    </p:extLst>
  </p:cSld>
  <p:clrMapOvr>
    <a:masterClrMapping/>
  </p:clrMapOvr>
  <p:transition>
    <p:sndAc>
      <p:stSnd>
        <p:snd r:embed="rId2" name="time.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smtClean="0"/>
              <a:t>Topic 28 Question</a:t>
            </a:r>
          </a:p>
        </p:txBody>
      </p:sp>
      <p:sp>
        <p:nvSpPr>
          <p:cNvPr id="1271811" name="Rectangle 3"/>
          <p:cNvSpPr>
            <a:spLocks noGrp="1" noChangeArrowheads="1"/>
          </p:cNvSpPr>
          <p:nvPr>
            <p:ph type="body" idx="1"/>
          </p:nvPr>
        </p:nvSpPr>
        <p:spPr/>
        <p:txBody>
          <a:bodyPr>
            <a:normAutofit lnSpcReduction="10000"/>
          </a:bodyPr>
          <a:lstStyle/>
          <a:p>
            <a:pPr marL="495300" indent="-495300">
              <a:buFont typeface="Wingdings" pitchFamily="2" charset="2"/>
              <a:buAutoNum type="arabicPeriod"/>
            </a:pPr>
            <a:r>
              <a:rPr lang="en-US" b="1" dirty="0" smtClean="0"/>
              <a:t>Which of the following describes your purpose as an emergency communicator?</a:t>
            </a:r>
          </a:p>
          <a:p>
            <a:pPr marL="952500" lvl="1" indent="-495300">
              <a:buFont typeface="Wingdings" pitchFamily="2" charset="2"/>
              <a:buAutoNum type="alphaUcPeriod"/>
            </a:pPr>
            <a:r>
              <a:rPr lang="en-US" dirty="0" smtClean="0"/>
              <a:t>To operate the radio</a:t>
            </a:r>
          </a:p>
          <a:p>
            <a:pPr marL="952500" lvl="1" indent="-495300">
              <a:buFont typeface="Wingdings" pitchFamily="2" charset="2"/>
              <a:buAutoNum type="alphaUcPeriod"/>
            </a:pPr>
            <a:r>
              <a:rPr lang="en-US" dirty="0" smtClean="0"/>
              <a:t>To coordinate communications for the EOC</a:t>
            </a:r>
          </a:p>
          <a:p>
            <a:pPr marL="952500" lvl="1" indent="-495300">
              <a:buFont typeface="Wingdings" pitchFamily="2" charset="2"/>
              <a:buAutoNum type="alphaUcPeriod"/>
            </a:pPr>
            <a:r>
              <a:rPr lang="en-US" dirty="0" smtClean="0"/>
              <a:t>To provide accurate and rapid transfer of information from one place to another</a:t>
            </a:r>
          </a:p>
          <a:p>
            <a:pPr marL="952500" lvl="1" indent="-495300">
              <a:buFont typeface="Wingdings" pitchFamily="2" charset="2"/>
              <a:buAutoNum type="alphaUcPeriod"/>
            </a:pPr>
            <a:r>
              <a:rPr lang="en-US" dirty="0" smtClean="0"/>
              <a:t>To provide internal communication support to one (and only one) responding agency</a:t>
            </a:r>
            <a:br>
              <a:rPr lang="en-US" dirty="0" smtClean="0"/>
            </a:br>
            <a:endParaRPr lang="en-US" dirty="0" smtClean="0"/>
          </a:p>
        </p:txBody>
      </p:sp>
    </p:spTree>
    <p:extLst>
      <p:ext uri="{BB962C8B-B14F-4D97-AF65-F5344CB8AC3E}">
        <p14:creationId xmlns:p14="http://schemas.microsoft.com/office/powerpoint/2010/main" val="42392359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71811">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7181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smtClean="0"/>
              <a:t>Topic 28 Question</a:t>
            </a:r>
          </a:p>
        </p:txBody>
      </p:sp>
      <p:sp>
        <p:nvSpPr>
          <p:cNvPr id="1272835" name="Rectangle 3"/>
          <p:cNvSpPr>
            <a:spLocks noGrp="1" noChangeArrowheads="1"/>
          </p:cNvSpPr>
          <p:nvPr>
            <p:ph type="body" idx="1"/>
          </p:nvPr>
        </p:nvSpPr>
        <p:spPr/>
        <p:txBody>
          <a:bodyPr/>
          <a:lstStyle/>
          <a:p>
            <a:pPr marL="495300" indent="-495300">
              <a:buFont typeface="Wingdings" pitchFamily="2" charset="2"/>
              <a:buAutoNum type="arabicPeriod" startAt="2"/>
            </a:pPr>
            <a:r>
              <a:rPr lang="en-US" b="1" dirty="0" smtClean="0"/>
              <a:t>Which of the following best describes tactical messages?</a:t>
            </a:r>
          </a:p>
          <a:p>
            <a:pPr marL="952500" lvl="1" indent="-495300">
              <a:buFont typeface="Wingdings" pitchFamily="2" charset="2"/>
              <a:buAutoNum type="alphaUcPeriod"/>
            </a:pPr>
            <a:r>
              <a:rPr lang="en-US" dirty="0" smtClean="0"/>
              <a:t>They are high precision and time critical</a:t>
            </a:r>
          </a:p>
          <a:p>
            <a:pPr marL="952500" lvl="1" indent="-495300">
              <a:buFont typeface="Wingdings" pitchFamily="2" charset="2"/>
              <a:buAutoNum type="alphaUcPeriod"/>
            </a:pPr>
            <a:r>
              <a:rPr lang="en-US" dirty="0" smtClean="0"/>
              <a:t>They are low precision and time critical</a:t>
            </a:r>
          </a:p>
          <a:p>
            <a:pPr marL="952500" lvl="1" indent="-495300">
              <a:buFont typeface="Wingdings" pitchFamily="2" charset="2"/>
              <a:buAutoNum type="alphaUcPeriod"/>
            </a:pPr>
            <a:r>
              <a:rPr lang="en-US" dirty="0" smtClean="0"/>
              <a:t>They are point-to-point and NOT time critical</a:t>
            </a:r>
          </a:p>
          <a:p>
            <a:pPr marL="952500" lvl="1" indent="-495300">
              <a:buFont typeface="Wingdings" pitchFamily="2" charset="2"/>
              <a:buAutoNum type="alphaUcPeriod"/>
            </a:pPr>
            <a:r>
              <a:rPr lang="en-US" dirty="0" smtClean="0"/>
              <a:t>They are point-to-multipoint and low precision</a:t>
            </a:r>
            <a:br>
              <a:rPr lang="en-US" dirty="0" smtClean="0"/>
            </a:br>
            <a:endParaRPr lang="en-US" dirty="0" smtClean="0"/>
          </a:p>
        </p:txBody>
      </p:sp>
    </p:spTree>
    <p:extLst>
      <p:ext uri="{BB962C8B-B14F-4D97-AF65-F5344CB8AC3E}">
        <p14:creationId xmlns:p14="http://schemas.microsoft.com/office/powerpoint/2010/main" val="39156976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72835">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7283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dirty="0" smtClean="0"/>
              <a:t>Topic 28 Question</a:t>
            </a:r>
          </a:p>
        </p:txBody>
      </p:sp>
      <p:sp>
        <p:nvSpPr>
          <p:cNvPr id="1273859" name="Rectangle 3"/>
          <p:cNvSpPr>
            <a:spLocks noGrp="1" noChangeArrowheads="1"/>
          </p:cNvSpPr>
          <p:nvPr>
            <p:ph type="body" idx="1"/>
          </p:nvPr>
        </p:nvSpPr>
        <p:spPr/>
        <p:txBody>
          <a:bodyPr/>
          <a:lstStyle/>
          <a:p>
            <a:pPr marL="495300" indent="-495300">
              <a:buFont typeface="Wingdings" pitchFamily="2" charset="2"/>
              <a:buAutoNum type="arabicPeriod" startAt="3"/>
            </a:pPr>
            <a:r>
              <a:rPr lang="en-US" b="1" dirty="0" smtClean="0"/>
              <a:t>Long lists and detailed messages are best handled by which of the following modes?</a:t>
            </a:r>
          </a:p>
          <a:p>
            <a:pPr marL="952500" lvl="1" indent="-495300">
              <a:buFont typeface="Wingdings" pitchFamily="2" charset="2"/>
              <a:buAutoNum type="alphaUcPeriod"/>
            </a:pPr>
            <a:r>
              <a:rPr lang="en-US" dirty="0" smtClean="0"/>
              <a:t>Voice or CW</a:t>
            </a:r>
          </a:p>
          <a:p>
            <a:pPr marL="952500" lvl="1" indent="-495300">
              <a:buFont typeface="Wingdings" pitchFamily="2" charset="2"/>
              <a:buAutoNum type="alphaUcPeriod"/>
            </a:pPr>
            <a:r>
              <a:rPr lang="en-US" dirty="0" smtClean="0"/>
              <a:t>Fax or digital</a:t>
            </a:r>
          </a:p>
          <a:p>
            <a:pPr marL="952500" lvl="1" indent="-495300">
              <a:buFont typeface="Wingdings" pitchFamily="2" charset="2"/>
              <a:buAutoNum type="alphaUcPeriod"/>
            </a:pPr>
            <a:r>
              <a:rPr lang="en-US" dirty="0" smtClean="0"/>
              <a:t>CW or digital</a:t>
            </a:r>
          </a:p>
          <a:p>
            <a:pPr marL="952500" lvl="1" indent="-495300">
              <a:buFont typeface="Wingdings" pitchFamily="2" charset="2"/>
              <a:buAutoNum type="alphaUcPeriod"/>
            </a:pPr>
            <a:r>
              <a:rPr lang="en-US" dirty="0" smtClean="0"/>
              <a:t>Phone or fax </a:t>
            </a:r>
          </a:p>
        </p:txBody>
      </p:sp>
    </p:spTree>
    <p:extLst>
      <p:ext uri="{BB962C8B-B14F-4D97-AF65-F5344CB8AC3E}">
        <p14:creationId xmlns:p14="http://schemas.microsoft.com/office/powerpoint/2010/main" val="23769612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73859">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7385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4"/>
          <p:cNvSpPr>
            <a:spLocks noGrp="1" noChangeArrowheads="1"/>
          </p:cNvSpPr>
          <p:nvPr>
            <p:ph type="title"/>
          </p:nvPr>
        </p:nvSpPr>
        <p:spPr/>
        <p:txBody>
          <a:bodyPr/>
          <a:lstStyle/>
          <a:p>
            <a:r>
              <a:rPr lang="en-US" b="1" dirty="0" smtClean="0">
                <a:solidFill>
                  <a:srgbClr val="0070C0"/>
                </a:solidFill>
              </a:rPr>
              <a:t>Some Concepts to Consider </a:t>
            </a:r>
          </a:p>
        </p:txBody>
      </p:sp>
      <p:sp>
        <p:nvSpPr>
          <p:cNvPr id="215043" name="Rectangle 5"/>
          <p:cNvSpPr>
            <a:spLocks noGrp="1" noChangeArrowheads="1"/>
          </p:cNvSpPr>
          <p:nvPr>
            <p:ph type="body" idx="1"/>
          </p:nvPr>
        </p:nvSpPr>
        <p:spPr/>
        <p:txBody>
          <a:bodyPr>
            <a:normAutofit lnSpcReduction="10000"/>
          </a:bodyPr>
          <a:lstStyle/>
          <a:p>
            <a:pPr>
              <a:lnSpc>
                <a:spcPct val="90000"/>
              </a:lnSpc>
            </a:pPr>
            <a:r>
              <a:rPr lang="en-US" sz="2000" dirty="0" smtClean="0">
                <a:solidFill>
                  <a:srgbClr val="FF0000"/>
                </a:solidFill>
              </a:rPr>
              <a:t>Communication modes fall into several categories:</a:t>
            </a:r>
          </a:p>
          <a:p>
            <a:pPr>
              <a:lnSpc>
                <a:spcPct val="90000"/>
              </a:lnSpc>
            </a:pPr>
            <a:endParaRPr lang="en-US" sz="2000" dirty="0" smtClean="0">
              <a:solidFill>
                <a:srgbClr val="FF0000"/>
              </a:solidFill>
            </a:endParaRPr>
          </a:p>
          <a:p>
            <a:pPr lvl="1">
              <a:lnSpc>
                <a:spcPct val="90000"/>
              </a:lnSpc>
            </a:pPr>
            <a:r>
              <a:rPr lang="en-US" sz="2000" b="1" dirty="0" smtClean="0"/>
              <a:t>Point to point</a:t>
            </a:r>
            <a:r>
              <a:rPr lang="en-US" sz="2000" dirty="0" smtClean="0"/>
              <a:t> -- Telephone, fax, some digital radio modes </a:t>
            </a:r>
          </a:p>
          <a:p>
            <a:pPr lvl="1">
              <a:lnSpc>
                <a:spcPct val="90000"/>
              </a:lnSpc>
            </a:pPr>
            <a:endParaRPr lang="en-US" sz="2000" dirty="0" smtClean="0"/>
          </a:p>
          <a:p>
            <a:pPr lvl="1">
              <a:lnSpc>
                <a:spcPct val="90000"/>
              </a:lnSpc>
            </a:pPr>
            <a:r>
              <a:rPr lang="en-US" sz="2000" b="1" dirty="0" smtClean="0"/>
              <a:t>Multi-point</a:t>
            </a:r>
            <a:r>
              <a:rPr lang="en-US" sz="2000" dirty="0" smtClean="0"/>
              <a:t> -- Voice and CW radio, some digital modes </a:t>
            </a:r>
          </a:p>
          <a:p>
            <a:pPr lvl="1">
              <a:lnSpc>
                <a:spcPct val="90000"/>
              </a:lnSpc>
            </a:pPr>
            <a:endParaRPr lang="en-US" sz="2000" dirty="0" smtClean="0"/>
          </a:p>
          <a:p>
            <a:pPr lvl="1">
              <a:lnSpc>
                <a:spcPct val="90000"/>
              </a:lnSpc>
            </a:pPr>
            <a:r>
              <a:rPr lang="en-US" sz="2000" b="1" dirty="0" smtClean="0"/>
              <a:t>High precision</a:t>
            </a:r>
            <a:r>
              <a:rPr lang="en-US" sz="2000" dirty="0" smtClean="0"/>
              <a:t> -- Fax, e-mail, digital modes </a:t>
            </a:r>
          </a:p>
          <a:p>
            <a:pPr lvl="1">
              <a:lnSpc>
                <a:spcPct val="90000"/>
              </a:lnSpc>
            </a:pPr>
            <a:endParaRPr lang="en-US" sz="2000" dirty="0" smtClean="0"/>
          </a:p>
          <a:p>
            <a:pPr lvl="1">
              <a:lnSpc>
                <a:spcPct val="90000"/>
              </a:lnSpc>
            </a:pPr>
            <a:r>
              <a:rPr lang="en-US" sz="2000" b="1" dirty="0" smtClean="0"/>
              <a:t>Low precision</a:t>
            </a:r>
            <a:r>
              <a:rPr lang="en-US" sz="2000" dirty="0" smtClean="0"/>
              <a:t> -- Voice, CW, telephone </a:t>
            </a:r>
          </a:p>
          <a:p>
            <a:pPr lvl="1">
              <a:lnSpc>
                <a:spcPct val="90000"/>
              </a:lnSpc>
            </a:pPr>
            <a:endParaRPr lang="en-US" sz="2000" dirty="0" smtClean="0"/>
          </a:p>
          <a:p>
            <a:pPr lvl="1">
              <a:lnSpc>
                <a:spcPct val="90000"/>
              </a:lnSpc>
            </a:pPr>
            <a:r>
              <a:rPr lang="en-US" sz="2000" b="1" dirty="0" smtClean="0"/>
              <a:t>High priority</a:t>
            </a:r>
            <a:r>
              <a:rPr lang="en-US" sz="2000" dirty="0" smtClean="0"/>
              <a:t> -- Voice, telephone </a:t>
            </a:r>
          </a:p>
          <a:p>
            <a:pPr lvl="1">
              <a:lnSpc>
                <a:spcPct val="90000"/>
              </a:lnSpc>
            </a:pPr>
            <a:endParaRPr lang="en-US" sz="2000" dirty="0" smtClean="0"/>
          </a:p>
          <a:p>
            <a:pPr lvl="1">
              <a:lnSpc>
                <a:spcPct val="90000"/>
              </a:lnSpc>
            </a:pPr>
            <a:r>
              <a:rPr lang="en-US" sz="2000" b="1" dirty="0" smtClean="0"/>
              <a:t>Low priority</a:t>
            </a:r>
            <a:r>
              <a:rPr lang="en-US" sz="2000" dirty="0" smtClean="0"/>
              <a:t> -- Fax, e-mail, digital modes, CW </a:t>
            </a:r>
          </a:p>
        </p:txBody>
      </p:sp>
    </p:spTree>
    <p:extLst>
      <p:ext uri="{BB962C8B-B14F-4D97-AF65-F5344CB8AC3E}">
        <p14:creationId xmlns:p14="http://schemas.microsoft.com/office/powerpoint/2010/main" val="1831529748"/>
      </p:ext>
    </p:extLst>
  </p:cSld>
  <p:clrMapOvr>
    <a:masterClrMapping/>
  </p:clrMapOvr>
  <p:transition spd="slow">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smtClean="0"/>
              <a:t>Topic 28 Question</a:t>
            </a:r>
          </a:p>
        </p:txBody>
      </p:sp>
      <p:sp>
        <p:nvSpPr>
          <p:cNvPr id="1274883" name="Rectangle 3"/>
          <p:cNvSpPr>
            <a:spLocks noGrp="1" noChangeArrowheads="1"/>
          </p:cNvSpPr>
          <p:nvPr>
            <p:ph type="body" idx="1"/>
          </p:nvPr>
        </p:nvSpPr>
        <p:spPr>
          <a:xfrm>
            <a:off x="762000" y="1596413"/>
            <a:ext cx="8077200" cy="5109187"/>
          </a:xfrm>
        </p:spPr>
        <p:txBody>
          <a:bodyPr>
            <a:normAutofit/>
          </a:bodyPr>
          <a:lstStyle/>
          <a:p>
            <a:pPr marL="419100" indent="-419100">
              <a:lnSpc>
                <a:spcPct val="90000"/>
              </a:lnSpc>
              <a:buFont typeface="Wingdings" pitchFamily="2" charset="2"/>
              <a:buAutoNum type="arabicPeriod" startAt="4"/>
            </a:pPr>
            <a:r>
              <a:rPr lang="en-US" b="1" dirty="0" smtClean="0"/>
              <a:t>During an emergency, you are using voice transmissions to pass messages. Which of the following "guidelines" should govern your action if you were asked to transmit the names and addresses of victims?</a:t>
            </a:r>
          </a:p>
          <a:p>
            <a:pPr marL="876300" lvl="1" indent="-419100">
              <a:lnSpc>
                <a:spcPct val="90000"/>
              </a:lnSpc>
              <a:buFont typeface="Wingdings" pitchFamily="2" charset="2"/>
              <a:buAutoNum type="alphaUcPeriod"/>
            </a:pPr>
            <a:r>
              <a:rPr lang="en-US" sz="2400" dirty="0" smtClean="0"/>
              <a:t>Transmit the information exactly as presented to you</a:t>
            </a:r>
          </a:p>
          <a:p>
            <a:pPr marL="876300" lvl="1" indent="-419100">
              <a:lnSpc>
                <a:spcPct val="90000"/>
              </a:lnSpc>
              <a:buFont typeface="Wingdings" pitchFamily="2" charset="2"/>
              <a:buAutoNum type="alphaUcPeriod"/>
            </a:pPr>
            <a:r>
              <a:rPr lang="en-US" sz="2400" dirty="0" smtClean="0"/>
              <a:t>Use a pre-established code to transmit the information</a:t>
            </a:r>
          </a:p>
          <a:p>
            <a:pPr marL="876300" lvl="1" indent="-419100">
              <a:lnSpc>
                <a:spcPct val="90000"/>
              </a:lnSpc>
              <a:buFont typeface="Wingdings" pitchFamily="2" charset="2"/>
              <a:buAutoNum type="alphaUcPeriod"/>
            </a:pPr>
            <a:r>
              <a:rPr lang="en-US" sz="2400" dirty="0" smtClean="0"/>
              <a:t>If absolute privacy is required, do not transmit the information by Amateur Radio</a:t>
            </a:r>
          </a:p>
          <a:p>
            <a:pPr marL="876300" lvl="1" indent="-419100">
              <a:lnSpc>
                <a:spcPct val="90000"/>
              </a:lnSpc>
              <a:buFont typeface="Wingdings" pitchFamily="2" charset="2"/>
              <a:buAutoNum type="alphaUcPeriod"/>
            </a:pPr>
            <a:r>
              <a:rPr lang="en-US" sz="2400" dirty="0" smtClean="0"/>
              <a:t>Switch to a digital mode and be assured of complete privacy</a:t>
            </a:r>
            <a:br>
              <a:rPr lang="en-US" sz="2400" dirty="0" smtClean="0"/>
            </a:br>
            <a:endParaRPr lang="en-US" sz="2400" dirty="0" smtClean="0"/>
          </a:p>
        </p:txBody>
      </p:sp>
    </p:spTree>
    <p:extLst>
      <p:ext uri="{BB962C8B-B14F-4D97-AF65-F5344CB8AC3E}">
        <p14:creationId xmlns:p14="http://schemas.microsoft.com/office/powerpoint/2010/main" val="15458553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74883">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7488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dirty="0" smtClean="0"/>
              <a:t>Topic 28 Question</a:t>
            </a:r>
          </a:p>
        </p:txBody>
      </p:sp>
      <p:sp>
        <p:nvSpPr>
          <p:cNvPr id="1275907" name="Rectangle 3"/>
          <p:cNvSpPr>
            <a:spLocks noGrp="1" noChangeArrowheads="1"/>
          </p:cNvSpPr>
          <p:nvPr>
            <p:ph type="body" idx="1"/>
          </p:nvPr>
        </p:nvSpPr>
        <p:spPr/>
        <p:txBody>
          <a:bodyPr/>
          <a:lstStyle/>
          <a:p>
            <a:pPr marL="495300" indent="-495300">
              <a:buFont typeface="Wingdings" pitchFamily="2" charset="2"/>
              <a:buAutoNum type="arabicPeriod" startAt="5"/>
            </a:pPr>
            <a:r>
              <a:rPr lang="en-US" b="1" dirty="0" smtClean="0"/>
              <a:t>Which of the following PSK31 modes has an error correction feature?</a:t>
            </a:r>
          </a:p>
          <a:p>
            <a:pPr marL="952500" lvl="1" indent="-495300">
              <a:buFont typeface="Wingdings" pitchFamily="2" charset="2"/>
              <a:buAutoNum type="alphaUcPeriod"/>
            </a:pPr>
            <a:r>
              <a:rPr lang="en-US" dirty="0" smtClean="0"/>
              <a:t>BPSK</a:t>
            </a:r>
          </a:p>
          <a:p>
            <a:pPr marL="952500" lvl="1" indent="-495300">
              <a:buFont typeface="Wingdings" pitchFamily="2" charset="2"/>
              <a:buAutoNum type="alphaUcPeriod"/>
            </a:pPr>
            <a:r>
              <a:rPr lang="en-US" dirty="0" smtClean="0"/>
              <a:t>QPSK</a:t>
            </a:r>
          </a:p>
          <a:p>
            <a:pPr marL="952500" lvl="1" indent="-495300">
              <a:buFont typeface="Wingdings" pitchFamily="2" charset="2"/>
              <a:buAutoNum type="alphaUcPeriod"/>
            </a:pPr>
            <a:r>
              <a:rPr lang="en-US" dirty="0" smtClean="0"/>
              <a:t>RPSK</a:t>
            </a:r>
          </a:p>
          <a:p>
            <a:pPr marL="952500" lvl="1" indent="-495300">
              <a:buFont typeface="Wingdings" pitchFamily="2" charset="2"/>
              <a:buAutoNum type="alphaUcPeriod"/>
            </a:pPr>
            <a:r>
              <a:rPr lang="en-US" dirty="0" smtClean="0"/>
              <a:t>SPSK</a:t>
            </a:r>
          </a:p>
        </p:txBody>
      </p:sp>
    </p:spTree>
    <p:extLst>
      <p:ext uri="{BB962C8B-B14F-4D97-AF65-F5344CB8AC3E}">
        <p14:creationId xmlns:p14="http://schemas.microsoft.com/office/powerpoint/2010/main" val="20864246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1275907">
                                            <p:txEl>
                                              <p:pRg st="2" end="2"/>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127590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838200" y="2743200"/>
            <a:ext cx="7543800" cy="1362075"/>
          </a:xfrm>
        </p:spPr>
        <p:txBody>
          <a:bodyPr>
            <a:noAutofit/>
          </a:bodyPr>
          <a:lstStyle/>
          <a:p>
            <a:pPr algn="ctr">
              <a:defRPr/>
            </a:pPr>
            <a:r>
              <a:rPr lang="en-US" sz="4400" dirty="0" smtClean="0"/>
              <a:t>Any Questions Before Starting Topic 29?</a:t>
            </a:r>
          </a:p>
        </p:txBody>
      </p:sp>
    </p:spTree>
    <p:custDataLst>
      <p:tags r:id="rId1"/>
    </p:custDataLst>
    <p:extLst>
      <p:ext uri="{BB962C8B-B14F-4D97-AF65-F5344CB8AC3E}">
        <p14:creationId xmlns:p14="http://schemas.microsoft.com/office/powerpoint/2010/main" val="30131595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4"/>
          <p:cNvSpPr>
            <a:spLocks noGrp="1" noChangeArrowheads="1"/>
          </p:cNvSpPr>
          <p:nvPr>
            <p:ph type="title"/>
          </p:nvPr>
        </p:nvSpPr>
        <p:spPr/>
        <p:txBody>
          <a:bodyPr/>
          <a:lstStyle/>
          <a:p>
            <a:r>
              <a:rPr lang="en-US" b="1" dirty="0" smtClean="0">
                <a:solidFill>
                  <a:srgbClr val="0070C0"/>
                </a:solidFill>
              </a:rPr>
              <a:t>Some Concepts to Consider</a:t>
            </a:r>
          </a:p>
        </p:txBody>
      </p:sp>
      <p:sp>
        <p:nvSpPr>
          <p:cNvPr id="216067" name="Rectangle 5"/>
          <p:cNvSpPr>
            <a:spLocks noGrp="1" noChangeArrowheads="1"/>
          </p:cNvSpPr>
          <p:nvPr>
            <p:ph type="body" idx="1"/>
          </p:nvPr>
        </p:nvSpPr>
        <p:spPr>
          <a:xfrm>
            <a:off x="1143000" y="1295400"/>
            <a:ext cx="7543800" cy="5410200"/>
          </a:xfrm>
        </p:spPr>
        <p:txBody>
          <a:bodyPr/>
          <a:lstStyle/>
          <a:p>
            <a:pPr>
              <a:lnSpc>
                <a:spcPct val="80000"/>
              </a:lnSpc>
            </a:pPr>
            <a:r>
              <a:rPr lang="en-US" sz="2000" dirty="0" smtClean="0">
                <a:solidFill>
                  <a:srgbClr val="FF0000"/>
                </a:solidFill>
              </a:rPr>
              <a:t>Messages fall into similar categories:</a:t>
            </a:r>
          </a:p>
          <a:p>
            <a:pPr>
              <a:lnSpc>
                <a:spcPct val="80000"/>
              </a:lnSpc>
            </a:pPr>
            <a:endParaRPr lang="en-US" sz="2000" dirty="0" smtClean="0">
              <a:solidFill>
                <a:srgbClr val="FF0000"/>
              </a:solidFill>
            </a:endParaRPr>
          </a:p>
          <a:p>
            <a:pPr lvl="1">
              <a:lnSpc>
                <a:spcPct val="80000"/>
              </a:lnSpc>
            </a:pPr>
            <a:r>
              <a:rPr lang="en-US" sz="1800" b="1" dirty="0" smtClean="0"/>
              <a:t>Point to point</a:t>
            </a:r>
            <a:r>
              <a:rPr lang="en-US" sz="1800" dirty="0" smtClean="0"/>
              <a:t> -- Messages intended for one party </a:t>
            </a:r>
          </a:p>
          <a:p>
            <a:pPr lvl="1">
              <a:lnSpc>
                <a:spcPct val="80000"/>
              </a:lnSpc>
            </a:pPr>
            <a:endParaRPr lang="en-US" sz="1800" dirty="0" smtClean="0"/>
          </a:p>
          <a:p>
            <a:pPr lvl="1">
              <a:lnSpc>
                <a:spcPct val="80000"/>
              </a:lnSpc>
            </a:pPr>
            <a:r>
              <a:rPr lang="en-US" sz="1800" b="1" dirty="0" smtClean="0"/>
              <a:t>Point to multi-point</a:t>
            </a:r>
            <a:r>
              <a:rPr lang="en-US" sz="1800" dirty="0" smtClean="0"/>
              <a:t> -- Messages intended for a group </a:t>
            </a:r>
          </a:p>
          <a:p>
            <a:pPr lvl="1">
              <a:lnSpc>
                <a:spcPct val="80000"/>
              </a:lnSpc>
            </a:pPr>
            <a:endParaRPr lang="en-US" sz="1800" dirty="0" smtClean="0"/>
          </a:p>
          <a:p>
            <a:pPr lvl="1">
              <a:lnSpc>
                <a:spcPct val="80000"/>
              </a:lnSpc>
            </a:pPr>
            <a:r>
              <a:rPr lang="en-US" sz="1800" b="1" dirty="0" smtClean="0"/>
              <a:t>Multi-point to point</a:t>
            </a:r>
            <a:r>
              <a:rPr lang="en-US" sz="1800" dirty="0" smtClean="0"/>
              <a:t> -- Messages from members of a group directed to one station </a:t>
            </a:r>
          </a:p>
          <a:p>
            <a:pPr lvl="1">
              <a:lnSpc>
                <a:spcPct val="80000"/>
              </a:lnSpc>
            </a:pPr>
            <a:endParaRPr lang="en-US" sz="1800" dirty="0" smtClean="0"/>
          </a:p>
          <a:p>
            <a:pPr lvl="1">
              <a:lnSpc>
                <a:spcPct val="80000"/>
              </a:lnSpc>
            </a:pPr>
            <a:r>
              <a:rPr lang="en-US" sz="1800" b="1" dirty="0" smtClean="0"/>
              <a:t>High precision</a:t>
            </a:r>
            <a:r>
              <a:rPr lang="en-US" sz="1800" dirty="0" smtClean="0"/>
              <a:t> -- Lists of items, medical or technical terminology, specialized or detailed information </a:t>
            </a:r>
          </a:p>
          <a:p>
            <a:pPr lvl="1">
              <a:lnSpc>
                <a:spcPct val="80000"/>
              </a:lnSpc>
            </a:pPr>
            <a:endParaRPr lang="en-US" sz="1800" dirty="0" smtClean="0"/>
          </a:p>
          <a:p>
            <a:pPr lvl="1">
              <a:lnSpc>
                <a:spcPct val="80000"/>
              </a:lnSpc>
            </a:pPr>
            <a:r>
              <a:rPr lang="en-US" sz="1800" b="1" dirty="0" smtClean="0"/>
              <a:t>Low precision</a:t>
            </a:r>
            <a:r>
              <a:rPr lang="en-US" sz="1800" dirty="0" smtClean="0"/>
              <a:t> -- Traffic reports, damage estimates, simple situation reports </a:t>
            </a:r>
          </a:p>
          <a:p>
            <a:pPr lvl="1">
              <a:lnSpc>
                <a:spcPct val="80000"/>
              </a:lnSpc>
            </a:pPr>
            <a:endParaRPr lang="en-US" sz="1800" dirty="0" smtClean="0"/>
          </a:p>
          <a:p>
            <a:pPr lvl="1">
              <a:lnSpc>
                <a:spcPct val="80000"/>
              </a:lnSpc>
            </a:pPr>
            <a:r>
              <a:rPr lang="en-US" sz="1800" b="1" dirty="0" smtClean="0"/>
              <a:t>High priority</a:t>
            </a:r>
            <a:r>
              <a:rPr lang="en-US" sz="1800" dirty="0" smtClean="0"/>
              <a:t> -- Fast delivery is critical </a:t>
            </a:r>
          </a:p>
          <a:p>
            <a:pPr lvl="1">
              <a:lnSpc>
                <a:spcPct val="80000"/>
              </a:lnSpc>
            </a:pPr>
            <a:endParaRPr lang="en-US" sz="1800" dirty="0" smtClean="0"/>
          </a:p>
          <a:p>
            <a:pPr lvl="1">
              <a:lnSpc>
                <a:spcPct val="80000"/>
              </a:lnSpc>
            </a:pPr>
            <a:r>
              <a:rPr lang="en-US" sz="1800" b="1" dirty="0" smtClean="0"/>
              <a:t>Low priority</a:t>
            </a:r>
            <a:r>
              <a:rPr lang="en-US" sz="1800" dirty="0" smtClean="0"/>
              <a:t> -- Messages can be delivered in a more relaxed time frame </a:t>
            </a:r>
          </a:p>
        </p:txBody>
      </p:sp>
    </p:spTree>
    <p:extLst>
      <p:ext uri="{BB962C8B-B14F-4D97-AF65-F5344CB8AC3E}">
        <p14:creationId xmlns:p14="http://schemas.microsoft.com/office/powerpoint/2010/main" val="214358716"/>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4"/>
          <p:cNvSpPr>
            <a:spLocks noGrp="1" noChangeArrowheads="1"/>
          </p:cNvSpPr>
          <p:nvPr>
            <p:ph type="title"/>
          </p:nvPr>
        </p:nvSpPr>
        <p:spPr/>
        <p:txBody>
          <a:bodyPr/>
          <a:lstStyle/>
          <a:p>
            <a:r>
              <a:rPr lang="en-US" b="1" dirty="0" smtClean="0">
                <a:solidFill>
                  <a:srgbClr val="0070C0"/>
                </a:solidFill>
              </a:rPr>
              <a:t>Some Concepts to Consider</a:t>
            </a:r>
          </a:p>
        </p:txBody>
      </p:sp>
      <p:sp>
        <p:nvSpPr>
          <p:cNvPr id="217091" name="Rectangle 5"/>
          <p:cNvSpPr>
            <a:spLocks noGrp="1" noChangeArrowheads="1"/>
          </p:cNvSpPr>
          <p:nvPr>
            <p:ph type="body" idx="1"/>
          </p:nvPr>
        </p:nvSpPr>
        <p:spPr/>
        <p:txBody>
          <a:bodyPr/>
          <a:lstStyle/>
          <a:p>
            <a:pPr>
              <a:lnSpc>
                <a:spcPct val="90000"/>
              </a:lnSpc>
            </a:pPr>
            <a:r>
              <a:rPr lang="en-US" sz="2200" dirty="0" smtClean="0"/>
              <a:t>Each type of message should be sent using the most appropriate mode, taking into consideration the message's contents, and its destination(s)</a:t>
            </a:r>
          </a:p>
          <a:p>
            <a:pPr>
              <a:lnSpc>
                <a:spcPct val="90000"/>
              </a:lnSpc>
            </a:pPr>
            <a:endParaRPr lang="en-US" sz="2200" dirty="0" smtClean="0"/>
          </a:p>
          <a:p>
            <a:pPr>
              <a:lnSpc>
                <a:spcPct val="90000"/>
              </a:lnSpc>
            </a:pPr>
            <a:r>
              <a:rPr lang="en-US" sz="2200" dirty="0" smtClean="0"/>
              <a:t>Scenario</a:t>
            </a:r>
          </a:p>
          <a:p>
            <a:pPr marL="457200" lvl="1" indent="0">
              <a:lnSpc>
                <a:spcPct val="90000"/>
              </a:lnSpc>
              <a:buNone/>
            </a:pPr>
            <a:r>
              <a:rPr lang="en-US" b="1" dirty="0" smtClean="0">
                <a:solidFill>
                  <a:srgbClr val="0070C0"/>
                </a:solidFill>
              </a:rPr>
              <a:t>A localized flash flood hit a north Florida county a few years ago, prompting the evacuation of a low-lying neighborhood. The Red Cross opened a shelter in a church several miles away from the affected area. ARES was mobilized to provide communication support. </a:t>
            </a:r>
          </a:p>
        </p:txBody>
      </p:sp>
    </p:spTree>
    <p:extLst>
      <p:ext uri="{BB962C8B-B14F-4D97-AF65-F5344CB8AC3E}">
        <p14:creationId xmlns:p14="http://schemas.microsoft.com/office/powerpoint/2010/main" val="2623508318"/>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4"/>
          <p:cNvSpPr>
            <a:spLocks noGrp="1" noChangeArrowheads="1"/>
          </p:cNvSpPr>
          <p:nvPr>
            <p:ph type="title"/>
          </p:nvPr>
        </p:nvSpPr>
        <p:spPr/>
        <p:txBody>
          <a:bodyPr/>
          <a:lstStyle/>
          <a:p>
            <a:r>
              <a:rPr lang="en-US" b="1" dirty="0" smtClean="0">
                <a:solidFill>
                  <a:srgbClr val="0070C0"/>
                </a:solidFill>
              </a:rPr>
              <a:t>Example</a:t>
            </a:r>
          </a:p>
        </p:txBody>
      </p:sp>
      <p:sp>
        <p:nvSpPr>
          <p:cNvPr id="218115" name="Rectangle 5"/>
          <p:cNvSpPr>
            <a:spLocks noGrp="1" noChangeArrowheads="1"/>
          </p:cNvSpPr>
          <p:nvPr>
            <p:ph type="body" idx="1"/>
          </p:nvPr>
        </p:nvSpPr>
        <p:spPr/>
        <p:txBody>
          <a:bodyPr/>
          <a:lstStyle/>
          <a:p>
            <a:pPr>
              <a:lnSpc>
                <a:spcPct val="80000"/>
              </a:lnSpc>
            </a:pPr>
            <a:r>
              <a:rPr lang="en-US" sz="2000" smtClean="0"/>
              <a:t>The shelter still had electricity and phone service. </a:t>
            </a:r>
          </a:p>
          <a:p>
            <a:pPr>
              <a:lnSpc>
                <a:spcPct val="80000"/>
              </a:lnSpc>
            </a:pPr>
            <a:endParaRPr lang="en-US" sz="2000" smtClean="0"/>
          </a:p>
          <a:p>
            <a:pPr>
              <a:lnSpc>
                <a:spcPct val="80000"/>
              </a:lnSpc>
            </a:pPr>
            <a:r>
              <a:rPr lang="en-US" sz="2000" smtClean="0"/>
              <a:t>The ARES operator on duty was using his battery-operated 2-meter hand-held radio and the wide-area repeater to talk to Red Cross HQ across town.</a:t>
            </a:r>
          </a:p>
          <a:p>
            <a:pPr>
              <a:lnSpc>
                <a:spcPct val="80000"/>
              </a:lnSpc>
            </a:pPr>
            <a:endParaRPr lang="en-US" sz="2000" smtClean="0"/>
          </a:p>
          <a:p>
            <a:pPr>
              <a:lnSpc>
                <a:spcPct val="80000"/>
              </a:lnSpc>
            </a:pPr>
            <a:r>
              <a:rPr lang="en-US" sz="2000" smtClean="0"/>
              <a:t>The ham was reading a three-page list of names and addresses of evacuees who had checked into the shelter.</a:t>
            </a:r>
          </a:p>
          <a:p>
            <a:pPr>
              <a:lnSpc>
                <a:spcPct val="80000"/>
              </a:lnSpc>
            </a:pPr>
            <a:endParaRPr lang="en-US" sz="2000" smtClean="0"/>
          </a:p>
          <a:p>
            <a:pPr>
              <a:lnSpc>
                <a:spcPct val="80000"/>
              </a:lnSpc>
            </a:pPr>
            <a:r>
              <a:rPr lang="en-US" sz="2000" smtClean="0"/>
              <a:t>To ensure proper transcription, he was spelling each name phonetically, pausing after each name to see if the headquarters station needed fills. </a:t>
            </a:r>
          </a:p>
          <a:p>
            <a:pPr lvl="1">
              <a:lnSpc>
                <a:spcPct val="80000"/>
              </a:lnSpc>
            </a:pPr>
            <a:r>
              <a:rPr lang="en-US" sz="2000" smtClean="0"/>
              <a:t>Time-consuming process. The operator had been reading for almost 15 minutes and was still on the second page of the list </a:t>
            </a:r>
          </a:p>
        </p:txBody>
      </p:sp>
    </p:spTree>
    <p:extLst>
      <p:ext uri="{BB962C8B-B14F-4D97-AF65-F5344CB8AC3E}">
        <p14:creationId xmlns:p14="http://schemas.microsoft.com/office/powerpoint/2010/main" val="1642846850"/>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9"/>
          <p:cNvSpPr>
            <a:spLocks noGrp="1" noChangeArrowheads="1"/>
          </p:cNvSpPr>
          <p:nvPr>
            <p:ph type="title"/>
          </p:nvPr>
        </p:nvSpPr>
        <p:spPr/>
        <p:txBody>
          <a:bodyPr/>
          <a:lstStyle/>
          <a:p>
            <a:r>
              <a:rPr lang="en-US" b="1" dirty="0" smtClean="0">
                <a:solidFill>
                  <a:srgbClr val="0070C0"/>
                </a:solidFill>
              </a:rPr>
              <a:t>Example</a:t>
            </a:r>
          </a:p>
        </p:txBody>
      </p:sp>
      <p:sp>
        <p:nvSpPr>
          <p:cNvPr id="219139" name="Rectangle 10"/>
          <p:cNvSpPr>
            <a:spLocks noGrp="1" noChangeArrowheads="1"/>
          </p:cNvSpPr>
          <p:nvPr>
            <p:ph type="body" sz="half" idx="1"/>
          </p:nvPr>
        </p:nvSpPr>
        <p:spPr/>
        <p:txBody>
          <a:bodyPr/>
          <a:lstStyle/>
          <a:p>
            <a:pPr>
              <a:lnSpc>
                <a:spcPct val="80000"/>
              </a:lnSpc>
            </a:pPr>
            <a:r>
              <a:rPr lang="en-US" sz="1800" smtClean="0"/>
              <a:t>Less than 10 feet away from his operating position sat a fax machine</a:t>
            </a:r>
          </a:p>
          <a:p>
            <a:pPr>
              <a:lnSpc>
                <a:spcPct val="80000"/>
              </a:lnSpc>
            </a:pPr>
            <a:endParaRPr lang="en-US" sz="1800" smtClean="0"/>
          </a:p>
          <a:p>
            <a:pPr>
              <a:lnSpc>
                <a:spcPct val="80000"/>
              </a:lnSpc>
            </a:pPr>
            <a:r>
              <a:rPr lang="en-US" sz="1800" smtClean="0"/>
              <a:t>The EC turned on the machine, dialed the Red Cross fax number, and fed in the remaining page of the list</a:t>
            </a:r>
          </a:p>
          <a:p>
            <a:pPr>
              <a:lnSpc>
                <a:spcPct val="80000"/>
              </a:lnSpc>
            </a:pPr>
            <a:endParaRPr lang="en-US" sz="1800" smtClean="0"/>
          </a:p>
          <a:p>
            <a:pPr>
              <a:lnSpc>
                <a:spcPct val="80000"/>
              </a:lnSpc>
            </a:pPr>
            <a:r>
              <a:rPr lang="en-US" sz="1800" smtClean="0"/>
              <a:t>The ham on duty had used over 15 minutes of air time and precious battery capacity to read two pages</a:t>
            </a:r>
          </a:p>
          <a:p>
            <a:pPr>
              <a:lnSpc>
                <a:spcPct val="80000"/>
              </a:lnSpc>
            </a:pPr>
            <a:endParaRPr lang="en-US" sz="1800" smtClean="0"/>
          </a:p>
          <a:p>
            <a:pPr>
              <a:lnSpc>
                <a:spcPct val="80000"/>
              </a:lnSpc>
            </a:pPr>
            <a:r>
              <a:rPr lang="en-US" sz="1800" smtClean="0"/>
              <a:t>The third page was faxed in less than 20 seconds</a:t>
            </a:r>
          </a:p>
        </p:txBody>
      </p:sp>
      <p:pic>
        <p:nvPicPr>
          <p:cNvPr id="1310728" name="Picture 8" descr="doh-homer-simpson-air-freshe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981200"/>
            <a:ext cx="3124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138644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310728"/>
                                        </p:tgtEl>
                                        <p:attrNameLst>
                                          <p:attrName>style.visibility</p:attrName>
                                        </p:attrNameLst>
                                      </p:cBhvr>
                                      <p:to>
                                        <p:strVal val="visible"/>
                                      </p:to>
                                    </p:set>
                                    <p:animEffect transition="in" filter="fade">
                                      <p:cBhvr>
                                        <p:cTn id="7" dur="1000"/>
                                        <p:tgtEl>
                                          <p:spTgt spid="131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1982</Words>
  <Application>Microsoft Office PowerPoint</Application>
  <PresentationFormat>On-screen Show (4:3)</PresentationFormat>
  <Paragraphs>335</Paragraphs>
  <Slides>52</Slides>
  <Notes>5</Notes>
  <HiddenSlides>14</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Training</vt:lpstr>
      <vt:lpstr>Training Volunteers</vt:lpstr>
      <vt:lpstr>Reminder</vt:lpstr>
      <vt:lpstr>Session Five Topic</vt:lpstr>
      <vt:lpstr>Topic 28 – Modes, Methods, and Applications </vt:lpstr>
      <vt:lpstr>Some Concepts to Consider </vt:lpstr>
      <vt:lpstr>Some Concepts to Consider</vt:lpstr>
      <vt:lpstr>Some Concepts to Consider</vt:lpstr>
      <vt:lpstr>Example</vt:lpstr>
      <vt:lpstr>Example</vt:lpstr>
      <vt:lpstr>Let’s do an After Action Report on Example</vt:lpstr>
      <vt:lpstr>Tactical Messages </vt:lpstr>
      <vt:lpstr>Lists and Detailed Messages </vt:lpstr>
      <vt:lpstr>Sensitive Information </vt:lpstr>
      <vt:lpstr>Digital Modes </vt:lpstr>
      <vt:lpstr>HF </vt:lpstr>
      <vt:lpstr>VHF/UHF </vt:lpstr>
      <vt:lpstr>Packet </vt:lpstr>
      <vt:lpstr>Bulletin Boards</vt:lpstr>
      <vt:lpstr>WiFi or 802.11 </vt:lpstr>
      <vt:lpstr>AMTOR Mode B </vt:lpstr>
      <vt:lpstr>PSK31 </vt:lpstr>
      <vt:lpstr>Packet Teleprinting Over Radio (PACTOR)</vt:lpstr>
      <vt:lpstr>TCP/IP Packet</vt:lpstr>
      <vt:lpstr>APRS® </vt:lpstr>
      <vt:lpstr>APRS®</vt:lpstr>
      <vt:lpstr>Winlink 2000 </vt:lpstr>
      <vt:lpstr>D-Star</vt:lpstr>
      <vt:lpstr>Related Considerations </vt:lpstr>
      <vt:lpstr>Digital Equipment</vt:lpstr>
      <vt:lpstr>Amateur Television (ATV) </vt:lpstr>
      <vt:lpstr>Amateur TV</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28 Question</vt:lpstr>
      <vt:lpstr>Topic 28 Question</vt:lpstr>
      <vt:lpstr>Topic 28 Question</vt:lpstr>
      <vt:lpstr>Topic 28 Question</vt:lpstr>
      <vt:lpstr>Topic 28 Question</vt:lpstr>
      <vt:lpstr>Any Questions Before Starting Topic 29?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2012-03-04T20:24:52Z</dcterms:modified>
</cp:coreProperties>
</file>