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handoutMasterIdLst>
    <p:handoutMasterId r:id="rId33"/>
  </p:handoutMasterIdLst>
  <p:sldIdLst>
    <p:sldId id="384" r:id="rId2"/>
    <p:sldId id="261" r:id="rId3"/>
    <p:sldId id="289" r:id="rId4"/>
    <p:sldId id="693" r:id="rId5"/>
    <p:sldId id="898" r:id="rId6"/>
    <p:sldId id="899" r:id="rId7"/>
    <p:sldId id="900" r:id="rId8"/>
    <p:sldId id="901" r:id="rId9"/>
    <p:sldId id="902" r:id="rId10"/>
    <p:sldId id="903" r:id="rId11"/>
    <p:sldId id="904" r:id="rId12"/>
    <p:sldId id="859" r:id="rId13"/>
    <p:sldId id="860" r:id="rId14"/>
    <p:sldId id="861" r:id="rId15"/>
    <p:sldId id="862" r:id="rId16"/>
    <p:sldId id="863" r:id="rId17"/>
    <p:sldId id="864" r:id="rId18"/>
    <p:sldId id="865" r:id="rId19"/>
    <p:sldId id="866" r:id="rId20"/>
    <p:sldId id="867" r:id="rId21"/>
    <p:sldId id="868" r:id="rId22"/>
    <p:sldId id="869" r:id="rId23"/>
    <p:sldId id="870" r:id="rId24"/>
    <p:sldId id="871" r:id="rId25"/>
    <p:sldId id="872" r:id="rId26"/>
    <p:sldId id="873" r:id="rId27"/>
    <p:sldId id="905" r:id="rId28"/>
    <p:sldId id="906" r:id="rId29"/>
    <p:sldId id="896" r:id="rId30"/>
    <p:sldId id="90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98"/>
            <p14:sldId id="899"/>
            <p14:sldId id="900"/>
            <p14:sldId id="901"/>
            <p14:sldId id="902"/>
            <p14:sldId id="903"/>
            <p14:sldId id="904"/>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905"/>
            <p14:sldId id="906"/>
            <p14:sldId id="896"/>
            <p14:sldId id="90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884"/>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29</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262158"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Six</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5"/>
          <p:cNvSpPr>
            <a:spLocks noGrp="1" noChangeArrowheads="1"/>
          </p:cNvSpPr>
          <p:nvPr>
            <p:ph type="title"/>
          </p:nvPr>
        </p:nvSpPr>
        <p:spPr/>
        <p:txBody>
          <a:bodyPr/>
          <a:lstStyle/>
          <a:p>
            <a:r>
              <a:rPr lang="en-US" b="1" dirty="0" smtClean="0">
                <a:solidFill>
                  <a:srgbClr val="0070C0"/>
                </a:solidFill>
              </a:rPr>
              <a:t>Other Resources </a:t>
            </a:r>
          </a:p>
        </p:txBody>
      </p:sp>
      <p:sp>
        <p:nvSpPr>
          <p:cNvPr id="252931" name="Rectangle 6"/>
          <p:cNvSpPr>
            <a:spLocks noGrp="1" noChangeArrowheads="1"/>
          </p:cNvSpPr>
          <p:nvPr>
            <p:ph type="body" idx="1"/>
          </p:nvPr>
        </p:nvSpPr>
        <p:spPr/>
        <p:txBody>
          <a:bodyPr>
            <a:normAutofit/>
          </a:bodyPr>
          <a:lstStyle/>
          <a:p>
            <a:r>
              <a:rPr lang="en-US" dirty="0" smtClean="0"/>
              <a:t>Learning Resources on the Internet</a:t>
            </a:r>
          </a:p>
          <a:p>
            <a:r>
              <a:rPr lang="en-US" dirty="0" smtClean="0"/>
              <a:t>FEMA ICS courses</a:t>
            </a:r>
          </a:p>
          <a:p>
            <a:r>
              <a:rPr lang="en-US" dirty="0" smtClean="0"/>
              <a:t>CPR / First Aid</a:t>
            </a:r>
          </a:p>
          <a:p>
            <a:r>
              <a:rPr lang="en-US" dirty="0" smtClean="0"/>
              <a:t>Communications Academy</a:t>
            </a:r>
          </a:p>
          <a:p>
            <a:r>
              <a:rPr lang="en-US" dirty="0" smtClean="0"/>
              <a:t>Urban survival</a:t>
            </a:r>
          </a:p>
          <a:p>
            <a:r>
              <a:rPr lang="en-US" dirty="0" smtClean="0"/>
              <a:t>Books</a:t>
            </a:r>
          </a:p>
          <a:p>
            <a:r>
              <a:rPr lang="en-US" dirty="0" smtClean="0"/>
              <a:t>Software</a:t>
            </a:r>
          </a:p>
        </p:txBody>
      </p:sp>
    </p:spTree>
    <p:extLst>
      <p:ext uri="{BB962C8B-B14F-4D97-AF65-F5344CB8AC3E}">
        <p14:creationId xmlns:p14="http://schemas.microsoft.com/office/powerpoint/2010/main" val="463568862"/>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4"/>
          <p:cNvSpPr>
            <a:spLocks noGrp="1" noChangeArrowheads="1"/>
          </p:cNvSpPr>
          <p:nvPr>
            <p:ph type="title"/>
          </p:nvPr>
        </p:nvSpPr>
        <p:spPr>
          <a:xfrm>
            <a:off x="762000" y="304800"/>
            <a:ext cx="8077200" cy="1143000"/>
          </a:xfrm>
        </p:spPr>
        <p:txBody>
          <a:bodyPr/>
          <a:lstStyle/>
          <a:p>
            <a:r>
              <a:rPr lang="en-US" b="1" dirty="0" smtClean="0">
                <a:solidFill>
                  <a:srgbClr val="0070C0"/>
                </a:solidFill>
              </a:rPr>
              <a:t>ARECC EC-016 </a:t>
            </a:r>
          </a:p>
        </p:txBody>
      </p:sp>
      <p:sp>
        <p:nvSpPr>
          <p:cNvPr id="253955" name="Rectangle 5"/>
          <p:cNvSpPr>
            <a:spLocks noGrp="1" noChangeArrowheads="1"/>
          </p:cNvSpPr>
          <p:nvPr>
            <p:ph type="body" idx="1"/>
          </p:nvPr>
        </p:nvSpPr>
        <p:spPr/>
        <p:txBody>
          <a:bodyPr>
            <a:normAutofit/>
          </a:bodyPr>
          <a:lstStyle/>
          <a:p>
            <a:r>
              <a:rPr lang="en-US" sz="2400" dirty="0"/>
              <a:t>This course is designed to train licensed Amateur Radio operators who will be in leadership and managerial </a:t>
            </a:r>
            <a:r>
              <a:rPr lang="en-US" sz="2400" dirty="0" smtClean="0"/>
              <a:t>roles.</a:t>
            </a:r>
          </a:p>
          <a:p>
            <a:endParaRPr lang="en-US" sz="2400" dirty="0" smtClean="0"/>
          </a:p>
          <a:p>
            <a:r>
              <a:rPr lang="en-US" sz="2400" dirty="0" smtClean="0"/>
              <a:t>In </a:t>
            </a:r>
            <a:r>
              <a:rPr lang="en-US" sz="2400" dirty="0"/>
              <a:t>this course you will learn how radio amateurs prepare and organize to support local community events, and, working in coordination with governmental and other emergency response organizations, deploy their services to provide communications when needed in an emergency</a:t>
            </a:r>
            <a:r>
              <a:rPr lang="en-US" sz="2400" dirty="0" smtClean="0"/>
              <a:t>.</a:t>
            </a:r>
            <a:endParaRPr lang="en-US" sz="2400" dirty="0"/>
          </a:p>
        </p:txBody>
      </p:sp>
    </p:spTree>
    <p:extLst>
      <p:ext uri="{BB962C8B-B14F-4D97-AF65-F5344CB8AC3E}">
        <p14:creationId xmlns:p14="http://schemas.microsoft.com/office/powerpoint/2010/main" val="1190574699"/>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dirty="0" smtClean="0"/>
              <a:t>Topic 29 Question</a:t>
            </a:r>
          </a:p>
        </p:txBody>
      </p:sp>
      <p:sp>
        <p:nvSpPr>
          <p:cNvPr id="1288195" name="Rectangle 3"/>
          <p:cNvSpPr>
            <a:spLocks noGrp="1" noChangeArrowheads="1"/>
          </p:cNvSpPr>
          <p:nvPr>
            <p:ph type="body" idx="1"/>
          </p:nvPr>
        </p:nvSpPr>
        <p:spPr/>
        <p:txBody>
          <a:bodyPr/>
          <a:lstStyle/>
          <a:p>
            <a:pPr marL="495300" indent="-495300">
              <a:buFont typeface="Wingdings" pitchFamily="2" charset="2"/>
              <a:buAutoNum type="arabicPeriod"/>
            </a:pPr>
            <a:r>
              <a:rPr lang="en-US" b="1" dirty="0" smtClean="0"/>
              <a:t>Which of the following was NOT recommended as a means of </a:t>
            </a:r>
            <a:r>
              <a:rPr lang="en-US" b="1" dirty="0" smtClean="0">
                <a:solidFill>
                  <a:srgbClr val="FF0000"/>
                </a:solidFill>
              </a:rPr>
              <a:t>practicing</a:t>
            </a:r>
            <a:r>
              <a:rPr lang="en-US" b="1" dirty="0" smtClean="0"/>
              <a:t> actual emcomm skills?</a:t>
            </a:r>
          </a:p>
          <a:p>
            <a:pPr marL="952500" lvl="1" indent="-495300">
              <a:buFont typeface="Wingdings" pitchFamily="2" charset="2"/>
              <a:buAutoNum type="alphaUcPeriod"/>
            </a:pPr>
            <a:r>
              <a:rPr lang="en-US" dirty="0" smtClean="0"/>
              <a:t>Regularly scheduled nets</a:t>
            </a:r>
          </a:p>
          <a:p>
            <a:pPr marL="952500" lvl="1" indent="-495300">
              <a:buFont typeface="Wingdings" pitchFamily="2" charset="2"/>
              <a:buAutoNum type="alphaUcPeriod"/>
            </a:pPr>
            <a:r>
              <a:rPr lang="en-US" dirty="0" smtClean="0"/>
              <a:t>On-air training sessions</a:t>
            </a:r>
          </a:p>
          <a:p>
            <a:pPr marL="952500" lvl="1" indent="-495300">
              <a:buFont typeface="Wingdings" pitchFamily="2" charset="2"/>
              <a:buAutoNum type="alphaUcPeriod"/>
            </a:pPr>
            <a:r>
              <a:rPr lang="en-US" dirty="0" smtClean="0"/>
              <a:t>Discussion groups</a:t>
            </a:r>
          </a:p>
          <a:p>
            <a:pPr marL="952500" lvl="1" indent="-495300">
              <a:buFont typeface="Wingdings" pitchFamily="2" charset="2"/>
              <a:buAutoNum type="alphaUcPeriod"/>
            </a:pPr>
            <a:r>
              <a:rPr lang="en-US" dirty="0" smtClean="0"/>
              <a:t>Public service events</a:t>
            </a:r>
            <a:br>
              <a:rPr lang="en-US" dirty="0" smtClean="0"/>
            </a:br>
            <a:endParaRPr lang="en-US" dirty="0" smtClean="0"/>
          </a:p>
        </p:txBody>
      </p:sp>
    </p:spTree>
    <p:extLst>
      <p:ext uri="{BB962C8B-B14F-4D97-AF65-F5344CB8AC3E}">
        <p14:creationId xmlns:p14="http://schemas.microsoft.com/office/powerpoint/2010/main" val="389895958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8819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8819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dirty="0" smtClean="0"/>
              <a:t>Topic 29 Question</a:t>
            </a:r>
          </a:p>
        </p:txBody>
      </p:sp>
      <p:sp>
        <p:nvSpPr>
          <p:cNvPr id="1289219" name="Rectangle 3"/>
          <p:cNvSpPr>
            <a:spLocks noGrp="1" noChangeArrowheads="1"/>
          </p:cNvSpPr>
          <p:nvPr>
            <p:ph type="body" idx="1"/>
          </p:nvPr>
        </p:nvSpPr>
        <p:spPr/>
        <p:txBody>
          <a:bodyPr>
            <a:normAutofit fontScale="92500" lnSpcReduction="20000"/>
          </a:bodyPr>
          <a:lstStyle/>
          <a:p>
            <a:pPr marL="495300" indent="-495300">
              <a:lnSpc>
                <a:spcPct val="90000"/>
              </a:lnSpc>
              <a:buFont typeface="Wingdings" pitchFamily="2" charset="2"/>
              <a:buAutoNum type="arabicPeriod" startAt="2"/>
            </a:pPr>
            <a:r>
              <a:rPr lang="en-US" sz="3500" b="1" dirty="0" smtClean="0"/>
              <a:t>What is the purpose of the ARRL’s Public Service and Emergency Communications Management for Radio Amateurs course?</a:t>
            </a:r>
          </a:p>
          <a:p>
            <a:pPr marL="952500" lvl="1" indent="-495300">
              <a:lnSpc>
                <a:spcPct val="90000"/>
              </a:lnSpc>
              <a:buFont typeface="Wingdings" pitchFamily="2" charset="2"/>
              <a:buAutoNum type="alphaUcPeriod"/>
            </a:pPr>
            <a:r>
              <a:rPr lang="en-US" dirty="0" smtClean="0"/>
              <a:t>To review the skills and knowledge presented in this course</a:t>
            </a:r>
          </a:p>
          <a:p>
            <a:pPr marL="952500" lvl="1" indent="-495300">
              <a:lnSpc>
                <a:spcPct val="90000"/>
              </a:lnSpc>
              <a:buFont typeface="Wingdings" pitchFamily="2" charset="2"/>
              <a:buAutoNum type="alphaUcPeriod"/>
            </a:pPr>
            <a:r>
              <a:rPr lang="en-US" dirty="0" smtClean="0"/>
              <a:t>To provide training for prospective Emergency Operations Center Managers</a:t>
            </a:r>
          </a:p>
          <a:p>
            <a:pPr marL="952500" lvl="1" indent="-495300">
              <a:lnSpc>
                <a:spcPct val="90000"/>
              </a:lnSpc>
              <a:buFont typeface="Wingdings" pitchFamily="2" charset="2"/>
              <a:buAutoNum type="alphaUcPeriod"/>
            </a:pPr>
            <a:r>
              <a:rPr lang="en-US" dirty="0" smtClean="0"/>
              <a:t>To prepare individuals for the jobs of NCS and Net Manager</a:t>
            </a:r>
          </a:p>
          <a:p>
            <a:pPr marL="952500" lvl="1" indent="-495300">
              <a:lnSpc>
                <a:spcPct val="90000"/>
              </a:lnSpc>
              <a:buFont typeface="Wingdings" pitchFamily="2" charset="2"/>
              <a:buAutoNum type="alphaUcPeriod"/>
            </a:pPr>
            <a:r>
              <a:rPr lang="en-US" dirty="0" smtClean="0"/>
              <a:t>To prepare individuals for management level jobs such as EC, DEC or SEC or other leadership </a:t>
            </a:r>
            <a:r>
              <a:rPr lang="en-US" dirty="0"/>
              <a:t>o</a:t>
            </a:r>
            <a:r>
              <a:rPr lang="en-US" dirty="0" smtClean="0"/>
              <a:t>r training roles</a:t>
            </a:r>
          </a:p>
        </p:txBody>
      </p:sp>
    </p:spTree>
    <p:extLst>
      <p:ext uri="{BB962C8B-B14F-4D97-AF65-F5344CB8AC3E}">
        <p14:creationId xmlns:p14="http://schemas.microsoft.com/office/powerpoint/2010/main" val="9103488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289219">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8921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Beginning the Summary?</a:t>
            </a:r>
          </a:p>
        </p:txBody>
      </p:sp>
      <p:sp>
        <p:nvSpPr>
          <p:cNvPr id="3" name="TextBox 3"/>
          <p:cNvSpPr txBox="1"/>
          <p:nvPr/>
        </p:nvSpPr>
        <p:spPr>
          <a:xfrm>
            <a:off x="6553200" y="6324600"/>
            <a:ext cx="1143000" cy="307777"/>
          </a:xfrm>
          <a:prstGeom prst="rect">
            <a:avLst/>
          </a:prstGeom>
          <a:solidFill>
            <a:schemeClr val="tx2">
              <a:lumMod val="60000"/>
              <a:lumOff val="4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End Session</a:t>
            </a:r>
            <a:endParaRPr lang="en-US" sz="1400" b="1" dirty="0"/>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Five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solidFill>
                  <a:schemeClr val="bg1">
                    <a:lumMod val="85000"/>
                  </a:schemeClr>
                </a:solidFill>
              </a:rPr>
              <a:t>Session 4 – Topics 16, 17, 18, 19, 20</a:t>
            </a:r>
          </a:p>
          <a:p>
            <a:pPr marL="0" indent="0">
              <a:buNone/>
            </a:pPr>
            <a:r>
              <a:rPr lang="en-US" dirty="0" smtClean="0">
                <a:solidFill>
                  <a:schemeClr val="bg1">
                    <a:lumMod val="85000"/>
                  </a:schemeClr>
                </a:solidFill>
              </a:rPr>
              <a:t>Session 5 – Topics 21, 22, 23, 24, 25, 26, 27</a:t>
            </a:r>
          </a:p>
          <a:p>
            <a:pPr marL="0" indent="0">
              <a:buNone/>
            </a:pPr>
            <a:r>
              <a:rPr lang="en-US" dirty="0" smtClean="0"/>
              <a:t>Session 6 – Topics </a:t>
            </a:r>
            <a:r>
              <a:rPr lang="en-US" dirty="0" smtClean="0">
                <a:solidFill>
                  <a:schemeClr val="bg1">
                    <a:lumMod val="85000"/>
                  </a:schemeClr>
                </a:solidFill>
              </a:rPr>
              <a:t>28,</a:t>
            </a:r>
            <a:r>
              <a:rPr lang="en-US" dirty="0" smtClean="0"/>
              <a:t> </a:t>
            </a:r>
            <a:r>
              <a:rPr lang="en-US" dirty="0" smtClean="0">
                <a:solidFill>
                  <a:srgbClr val="FF0000"/>
                </a:solidFill>
              </a:rPr>
              <a:t>29</a:t>
            </a:r>
            <a:r>
              <a:rPr lang="en-US" dirty="0" smtClean="0"/>
              <a:t>,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2819400" y="1600200"/>
            <a:ext cx="4349750" cy="4100513"/>
            <a:chOff x="1776" y="1008"/>
            <a:chExt cx="2740" cy="2583"/>
          </a:xfrm>
        </p:grpSpPr>
        <p:pic>
          <p:nvPicPr>
            <p:cNvPr id="259075" name="Picture 5" descr="MCj0078772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76" y="1008"/>
              <a:ext cx="2740" cy="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076" name="Text Box 6"/>
            <p:cNvSpPr txBox="1">
              <a:spLocks noChangeArrowheads="1"/>
            </p:cNvSpPr>
            <p:nvPr/>
          </p:nvSpPr>
          <p:spPr bwMode="auto">
            <a:xfrm>
              <a:off x="2016" y="3072"/>
              <a:ext cx="2082"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4800" i="1">
                  <a:solidFill>
                    <a:srgbClr val="000099"/>
                  </a:solidFill>
                </a:rPr>
                <a:t>Thank You</a:t>
              </a:r>
            </a:p>
          </p:txBody>
        </p:sp>
      </p:grpSp>
    </p:spTree>
    <p:extLst>
      <p:ext uri="{BB962C8B-B14F-4D97-AF65-F5344CB8AC3E}">
        <p14:creationId xmlns:p14="http://schemas.microsoft.com/office/powerpoint/2010/main" val="41052767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3000" fill="hold" nodeType="with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pPr algn="ctr"/>
            <a:r>
              <a:rPr lang="en-US" sz="4000" b="1" dirty="0" smtClean="0">
                <a:solidFill>
                  <a:srgbClr val="0070C0"/>
                </a:solidFill>
              </a:rPr>
              <a:t>Topic 29 – </a:t>
            </a:r>
            <a:r>
              <a:rPr lang="en-US" sz="4000" b="1" dirty="0">
                <a:solidFill>
                  <a:srgbClr val="0070C0"/>
                </a:solidFill>
              </a:rPr>
              <a:t>Other Learning Opportunities </a:t>
            </a:r>
            <a:endParaRPr lang="en-US" b="1" dirty="0" smtClean="0">
              <a:solidFill>
                <a:srgbClr val="0070C0"/>
              </a:solidFill>
            </a:endParaRPr>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6"/>
          <p:cNvSpPr>
            <a:spLocks noGrp="1" noChangeArrowheads="1"/>
          </p:cNvSpPr>
          <p:nvPr>
            <p:ph type="title"/>
          </p:nvPr>
        </p:nvSpPr>
        <p:spPr/>
        <p:txBody>
          <a:bodyPr/>
          <a:lstStyle/>
          <a:p>
            <a:r>
              <a:rPr lang="en-US" smtClean="0"/>
              <a:t>Practice, Practice, Practice…</a:t>
            </a:r>
          </a:p>
        </p:txBody>
      </p:sp>
      <p:pic>
        <p:nvPicPr>
          <p:cNvPr id="1278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6172200" cy="482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4620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278980"/>
                                        </p:tgtEl>
                                        <p:attrNameLst>
                                          <p:attrName>style.visibility</p:attrName>
                                        </p:attrNameLst>
                                      </p:cBhvr>
                                      <p:to>
                                        <p:strVal val="visible"/>
                                      </p:to>
                                    </p:set>
                                    <p:animEffect transition="in" filter="strips(downLeft)">
                                      <p:cBhvr>
                                        <p:cTn id="7" dur="500"/>
                                        <p:tgtEl>
                                          <p:spTgt spid="1278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4"/>
          <p:cNvSpPr>
            <a:spLocks noGrp="1" noChangeArrowheads="1"/>
          </p:cNvSpPr>
          <p:nvPr>
            <p:ph type="title"/>
          </p:nvPr>
        </p:nvSpPr>
        <p:spPr/>
        <p:txBody>
          <a:bodyPr/>
          <a:lstStyle/>
          <a:p>
            <a:r>
              <a:rPr lang="en-US" b="1" dirty="0" smtClean="0">
                <a:solidFill>
                  <a:srgbClr val="0070C0"/>
                </a:solidFill>
              </a:rPr>
              <a:t>Regularly Scheduled Nets </a:t>
            </a:r>
          </a:p>
        </p:txBody>
      </p:sp>
      <p:sp>
        <p:nvSpPr>
          <p:cNvPr id="248835" name="Rectangle 5"/>
          <p:cNvSpPr>
            <a:spLocks noGrp="1" noChangeArrowheads="1"/>
          </p:cNvSpPr>
          <p:nvPr>
            <p:ph type="body" idx="1"/>
          </p:nvPr>
        </p:nvSpPr>
        <p:spPr/>
        <p:txBody>
          <a:bodyPr>
            <a:noAutofit/>
          </a:bodyPr>
          <a:lstStyle/>
          <a:p>
            <a:pPr>
              <a:lnSpc>
                <a:spcPct val="80000"/>
              </a:lnSpc>
            </a:pPr>
            <a:r>
              <a:rPr lang="en-US" sz="2400" dirty="0" smtClean="0"/>
              <a:t>Many local ARES and RACES groups hold regularly scheduled training nets </a:t>
            </a:r>
          </a:p>
          <a:p>
            <a:pPr>
              <a:lnSpc>
                <a:spcPct val="80000"/>
              </a:lnSpc>
            </a:pPr>
            <a:endParaRPr lang="en-US" sz="2400" dirty="0" smtClean="0"/>
          </a:p>
          <a:p>
            <a:pPr>
              <a:lnSpc>
                <a:spcPct val="80000"/>
              </a:lnSpc>
            </a:pPr>
            <a:r>
              <a:rPr lang="en-US" sz="2400" dirty="0" smtClean="0"/>
              <a:t>Daytime Texas Traffic Net</a:t>
            </a:r>
          </a:p>
          <a:p>
            <a:pPr lvl="1">
              <a:lnSpc>
                <a:spcPct val="80000"/>
              </a:lnSpc>
            </a:pPr>
            <a:r>
              <a:rPr lang="en-US" sz="2400" dirty="0" smtClean="0"/>
              <a:t>Time: Monday to Saturday – 1430 UTC</a:t>
            </a:r>
          </a:p>
          <a:p>
            <a:pPr lvl="1">
              <a:lnSpc>
                <a:spcPct val="80000"/>
              </a:lnSpc>
            </a:pPr>
            <a:r>
              <a:rPr lang="en-US" sz="2400" dirty="0" smtClean="0"/>
              <a:t>Frequency:  7.285</a:t>
            </a:r>
          </a:p>
          <a:p>
            <a:pPr>
              <a:lnSpc>
                <a:spcPct val="80000"/>
              </a:lnSpc>
              <a:buFont typeface="Wingdings" pitchFamily="2" charset="2"/>
              <a:buNone/>
            </a:pPr>
            <a:endParaRPr lang="en-US" sz="2400" dirty="0" smtClean="0"/>
          </a:p>
          <a:p>
            <a:pPr>
              <a:lnSpc>
                <a:spcPct val="80000"/>
              </a:lnSpc>
            </a:pPr>
            <a:r>
              <a:rPr lang="en-US" sz="2400" dirty="0" smtClean="0"/>
              <a:t>Texas ARES Net</a:t>
            </a:r>
          </a:p>
          <a:p>
            <a:pPr lvl="1">
              <a:lnSpc>
                <a:spcPct val="80000"/>
              </a:lnSpc>
            </a:pPr>
            <a:r>
              <a:rPr lang="en-US" sz="2400" dirty="0" smtClean="0"/>
              <a:t>Monday evening at 0130 UTC </a:t>
            </a:r>
          </a:p>
          <a:p>
            <a:pPr lvl="1">
              <a:lnSpc>
                <a:spcPct val="80000"/>
              </a:lnSpc>
            </a:pPr>
            <a:r>
              <a:rPr lang="en-US" sz="2400" dirty="0"/>
              <a:t>Frequency:  </a:t>
            </a:r>
            <a:r>
              <a:rPr lang="en-US" sz="2400" dirty="0" smtClean="0"/>
              <a:t>3.873</a:t>
            </a:r>
          </a:p>
          <a:p>
            <a:pPr lvl="1">
              <a:lnSpc>
                <a:spcPct val="80000"/>
              </a:lnSpc>
            </a:pPr>
            <a:endParaRPr lang="en-US" sz="2400" dirty="0"/>
          </a:p>
          <a:p>
            <a:pPr>
              <a:lnSpc>
                <a:spcPct val="80000"/>
              </a:lnSpc>
            </a:pPr>
            <a:r>
              <a:rPr lang="en-US" sz="2400" dirty="0" smtClean="0"/>
              <a:t>Local FM Nets VHF/UHF</a:t>
            </a:r>
          </a:p>
        </p:txBody>
      </p:sp>
    </p:spTree>
    <p:extLst>
      <p:ext uri="{BB962C8B-B14F-4D97-AF65-F5344CB8AC3E}">
        <p14:creationId xmlns:p14="http://schemas.microsoft.com/office/powerpoint/2010/main" val="666667560"/>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4"/>
          <p:cNvSpPr>
            <a:spLocks noGrp="1" noChangeArrowheads="1"/>
          </p:cNvSpPr>
          <p:nvPr>
            <p:ph type="title"/>
          </p:nvPr>
        </p:nvSpPr>
        <p:spPr/>
        <p:txBody>
          <a:bodyPr/>
          <a:lstStyle/>
          <a:p>
            <a:r>
              <a:rPr lang="en-US" b="1" dirty="0" smtClean="0">
                <a:solidFill>
                  <a:srgbClr val="0070C0"/>
                </a:solidFill>
              </a:rPr>
              <a:t>Other Resources</a:t>
            </a:r>
          </a:p>
        </p:txBody>
      </p:sp>
      <p:sp>
        <p:nvSpPr>
          <p:cNvPr id="249859" name="Rectangle 5"/>
          <p:cNvSpPr>
            <a:spLocks noGrp="1" noChangeArrowheads="1"/>
          </p:cNvSpPr>
          <p:nvPr>
            <p:ph type="body" idx="1"/>
          </p:nvPr>
        </p:nvSpPr>
        <p:spPr/>
        <p:txBody>
          <a:bodyPr/>
          <a:lstStyle/>
          <a:p>
            <a:r>
              <a:rPr lang="en-US" dirty="0" smtClean="0"/>
              <a:t>ARES meetings</a:t>
            </a:r>
          </a:p>
          <a:p>
            <a:r>
              <a:rPr lang="en-US" dirty="0" smtClean="0"/>
              <a:t>ARRL – PIO course</a:t>
            </a:r>
          </a:p>
          <a:p>
            <a:r>
              <a:rPr lang="en-US" dirty="0" smtClean="0"/>
              <a:t>Austin CERT Classes</a:t>
            </a:r>
          </a:p>
          <a:p>
            <a:r>
              <a:rPr lang="en-US" dirty="0" smtClean="0"/>
              <a:t>Consider teaching</a:t>
            </a:r>
          </a:p>
        </p:txBody>
      </p:sp>
    </p:spTree>
    <p:extLst>
      <p:ext uri="{BB962C8B-B14F-4D97-AF65-F5344CB8AC3E}">
        <p14:creationId xmlns:p14="http://schemas.microsoft.com/office/powerpoint/2010/main" val="3212686752"/>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a:bodyPr>
          <a:lstStyle/>
          <a:p>
            <a:r>
              <a:rPr lang="en-US" sz="3200" b="1" dirty="0" smtClean="0">
                <a:solidFill>
                  <a:srgbClr val="0070C0"/>
                </a:solidFill>
              </a:rPr>
              <a:t>Local Classroom &amp; On-Air Training Sessions</a:t>
            </a:r>
            <a:r>
              <a:rPr lang="en-US" sz="5400" b="1" dirty="0" smtClean="0">
                <a:solidFill>
                  <a:srgbClr val="0070C0"/>
                </a:solidFill>
              </a:rPr>
              <a:t> </a:t>
            </a:r>
          </a:p>
        </p:txBody>
      </p:sp>
      <p:sp>
        <p:nvSpPr>
          <p:cNvPr id="250883" name="Rectangle 3"/>
          <p:cNvSpPr>
            <a:spLocks noGrp="1" noChangeArrowheads="1"/>
          </p:cNvSpPr>
          <p:nvPr>
            <p:ph type="body" idx="1"/>
          </p:nvPr>
        </p:nvSpPr>
        <p:spPr/>
        <p:txBody>
          <a:bodyPr>
            <a:normAutofit fontScale="92500" lnSpcReduction="10000"/>
          </a:bodyPr>
          <a:lstStyle/>
          <a:p>
            <a:r>
              <a:rPr lang="en-US" smtClean="0"/>
              <a:t>Your emcomm organization and/or served agency may offer a variety of educational opportunities </a:t>
            </a:r>
          </a:p>
          <a:p>
            <a:endParaRPr lang="en-US" smtClean="0"/>
          </a:p>
          <a:p>
            <a:r>
              <a:rPr lang="en-US" smtClean="0"/>
              <a:t>American Red Cross' </a:t>
            </a:r>
            <a:r>
              <a:rPr lang="en-US" i="1" smtClean="0"/>
              <a:t>Introduction to Disasters </a:t>
            </a:r>
            <a:r>
              <a:rPr lang="en-US" smtClean="0"/>
              <a:t>and </a:t>
            </a:r>
            <a:r>
              <a:rPr lang="en-US" i="1" smtClean="0"/>
              <a:t>Disaster Damage Assessment</a:t>
            </a:r>
            <a:r>
              <a:rPr lang="en-US" smtClean="0"/>
              <a:t> courses </a:t>
            </a:r>
          </a:p>
          <a:p>
            <a:endParaRPr lang="en-US" smtClean="0"/>
          </a:p>
          <a:p>
            <a:r>
              <a:rPr lang="en-US" smtClean="0"/>
              <a:t>On-air training sessions may be held on a repeater or simplex frequency </a:t>
            </a:r>
          </a:p>
        </p:txBody>
      </p:sp>
    </p:spTree>
    <p:extLst>
      <p:ext uri="{BB962C8B-B14F-4D97-AF65-F5344CB8AC3E}">
        <p14:creationId xmlns:p14="http://schemas.microsoft.com/office/powerpoint/2010/main" val="55681112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9"/>
          <p:cNvSpPr>
            <a:spLocks noGrp="1" noChangeArrowheads="1"/>
          </p:cNvSpPr>
          <p:nvPr>
            <p:ph type="title"/>
          </p:nvPr>
        </p:nvSpPr>
        <p:spPr/>
        <p:txBody>
          <a:bodyPr/>
          <a:lstStyle/>
          <a:p>
            <a:r>
              <a:rPr lang="en-US" b="1" dirty="0" smtClean="0">
                <a:solidFill>
                  <a:srgbClr val="0070C0"/>
                </a:solidFill>
              </a:rPr>
              <a:t>Public Service Events </a:t>
            </a:r>
          </a:p>
        </p:txBody>
      </p:sp>
      <p:sp>
        <p:nvSpPr>
          <p:cNvPr id="251907" name="Rectangle 10"/>
          <p:cNvSpPr>
            <a:spLocks noGrp="1" noChangeArrowheads="1"/>
          </p:cNvSpPr>
          <p:nvPr>
            <p:ph type="body" idx="1"/>
          </p:nvPr>
        </p:nvSpPr>
        <p:spPr/>
        <p:txBody>
          <a:bodyPr/>
          <a:lstStyle/>
          <a:p>
            <a:r>
              <a:rPr lang="en-US" dirty="0" smtClean="0"/>
              <a:t>Some of the best practice for tactical disaster communication is your local "</a:t>
            </a:r>
            <a:r>
              <a:rPr lang="en-US" dirty="0" err="1" smtClean="0"/>
              <a:t>athon</a:t>
            </a:r>
            <a:r>
              <a:rPr lang="en-US" dirty="0" smtClean="0"/>
              <a:t>“</a:t>
            </a:r>
          </a:p>
          <a:p>
            <a:pPr lvl="1"/>
            <a:r>
              <a:rPr lang="en-US" dirty="0" smtClean="0"/>
              <a:t>Bike-</a:t>
            </a:r>
            <a:r>
              <a:rPr lang="en-US" dirty="0" err="1" smtClean="0"/>
              <a:t>athon</a:t>
            </a:r>
            <a:r>
              <a:rPr lang="en-US" dirty="0" smtClean="0"/>
              <a:t>, walk-</a:t>
            </a:r>
            <a:r>
              <a:rPr lang="en-US" dirty="0" err="1" smtClean="0"/>
              <a:t>athon</a:t>
            </a:r>
            <a:r>
              <a:rPr lang="en-US" dirty="0" smtClean="0"/>
              <a:t> or crawl-</a:t>
            </a:r>
            <a:r>
              <a:rPr lang="en-US" dirty="0" err="1" smtClean="0"/>
              <a:t>athon</a:t>
            </a:r>
            <a:r>
              <a:rPr lang="en-US" dirty="0" smtClean="0"/>
              <a:t> </a:t>
            </a:r>
          </a:p>
          <a:p>
            <a:pPr lvl="1"/>
            <a:r>
              <a:rPr lang="en-US" dirty="0" smtClean="0"/>
              <a:t>The larger the event, the better the experience</a:t>
            </a:r>
          </a:p>
          <a:p>
            <a:endParaRPr lang="en-US" dirty="0" smtClean="0"/>
          </a:p>
          <a:p>
            <a:r>
              <a:rPr lang="en-US" dirty="0" smtClean="0"/>
              <a:t>Large, fast moving event closely simulates the conditions experienced in disaster communication situations </a:t>
            </a:r>
          </a:p>
        </p:txBody>
      </p:sp>
      <p:sp>
        <p:nvSpPr>
          <p:cNvPr id="1282056" name="Text Box 8"/>
          <p:cNvSpPr txBox="1">
            <a:spLocks noChangeArrowheads="1"/>
          </p:cNvSpPr>
          <p:nvPr/>
        </p:nvSpPr>
        <p:spPr bwMode="auto">
          <a:xfrm>
            <a:off x="2667000" y="59436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2800" dirty="0">
                <a:solidFill>
                  <a:srgbClr val="FF3300"/>
                </a:solidFill>
              </a:rPr>
              <a:t>“Planned Disaster”</a:t>
            </a:r>
          </a:p>
        </p:txBody>
      </p:sp>
    </p:spTree>
    <p:extLst>
      <p:ext uri="{BB962C8B-B14F-4D97-AF65-F5344CB8AC3E}">
        <p14:creationId xmlns:p14="http://schemas.microsoft.com/office/powerpoint/2010/main" val="34937380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1282056"/>
                                        </p:tgtEl>
                                        <p:attrNameLst>
                                          <p:attrName>style.visibility</p:attrName>
                                        </p:attrNameLst>
                                      </p:cBhvr>
                                      <p:to>
                                        <p:strVal val="visible"/>
                                      </p:to>
                                    </p:set>
                                    <p:anim calcmode="lin" valueType="num">
                                      <p:cBhvr additive="base">
                                        <p:cTn id="7" dur="500" fill="hold"/>
                                        <p:tgtEl>
                                          <p:spTgt spid="1282056"/>
                                        </p:tgtEl>
                                        <p:attrNameLst>
                                          <p:attrName>ppt_x</p:attrName>
                                        </p:attrNameLst>
                                      </p:cBhvr>
                                      <p:tavLst>
                                        <p:tav tm="0">
                                          <p:val>
                                            <p:strVal val="#ppt_x"/>
                                          </p:val>
                                        </p:tav>
                                        <p:tav tm="100000">
                                          <p:val>
                                            <p:strVal val="#ppt_x"/>
                                          </p:val>
                                        </p:tav>
                                      </p:tavLst>
                                    </p:anim>
                                    <p:anim calcmode="lin" valueType="num">
                                      <p:cBhvr additive="base">
                                        <p:cTn id="8" dur="500" fill="hold"/>
                                        <p:tgtEl>
                                          <p:spTgt spid="128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6"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653</Words>
  <Application>Microsoft Office PowerPoint</Application>
  <PresentationFormat>On-screen Show (4:3)</PresentationFormat>
  <Paragraphs>133</Paragraphs>
  <Slides>30</Slides>
  <Notes>4</Notes>
  <HiddenSlides>14</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Training</vt:lpstr>
      <vt:lpstr>Training Volunteers</vt:lpstr>
      <vt:lpstr>Reminder</vt:lpstr>
      <vt:lpstr>Session Five Topic</vt:lpstr>
      <vt:lpstr>Topic 29 – Other Learning Opportunities </vt:lpstr>
      <vt:lpstr>Practice, Practice, Practice…</vt:lpstr>
      <vt:lpstr>Regularly Scheduled Nets </vt:lpstr>
      <vt:lpstr>Other Resources</vt:lpstr>
      <vt:lpstr>Local Classroom &amp; On-Air Training Sessions </vt:lpstr>
      <vt:lpstr>Public Service Events </vt:lpstr>
      <vt:lpstr>Other Resources </vt:lpstr>
      <vt:lpstr>ARECC EC-016 </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29 Question</vt:lpstr>
      <vt:lpstr>Topic 29 Question</vt:lpstr>
      <vt:lpstr>Any Questions Before Beginning the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2012-03-04T20:25:11Z</dcterms:modified>
</cp:coreProperties>
</file>