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2"/>
  </p:notesMasterIdLst>
  <p:handoutMasterIdLst>
    <p:handoutMasterId r:id="rId83"/>
  </p:handoutMasterIdLst>
  <p:sldIdLst>
    <p:sldId id="384" r:id="rId2"/>
    <p:sldId id="261" r:id="rId3"/>
    <p:sldId id="289" r:id="rId4"/>
    <p:sldId id="525" r:id="rId5"/>
    <p:sldId id="526" r:id="rId6"/>
    <p:sldId id="527" r:id="rId7"/>
    <p:sldId id="528" r:id="rId8"/>
    <p:sldId id="529" r:id="rId9"/>
    <p:sldId id="530" r:id="rId10"/>
    <p:sldId id="531" r:id="rId11"/>
    <p:sldId id="532" r:id="rId12"/>
    <p:sldId id="533" r:id="rId13"/>
    <p:sldId id="534" r:id="rId14"/>
    <p:sldId id="535" r:id="rId15"/>
    <p:sldId id="536" r:id="rId16"/>
    <p:sldId id="537" r:id="rId17"/>
    <p:sldId id="538" r:id="rId18"/>
    <p:sldId id="539" r:id="rId19"/>
    <p:sldId id="540" r:id="rId20"/>
    <p:sldId id="541" r:id="rId21"/>
    <p:sldId id="542" r:id="rId22"/>
    <p:sldId id="543" r:id="rId23"/>
    <p:sldId id="544" r:id="rId24"/>
    <p:sldId id="545" r:id="rId25"/>
    <p:sldId id="546" r:id="rId26"/>
    <p:sldId id="547" r:id="rId27"/>
    <p:sldId id="548" r:id="rId28"/>
    <p:sldId id="549" r:id="rId29"/>
    <p:sldId id="550" r:id="rId30"/>
    <p:sldId id="551" r:id="rId31"/>
    <p:sldId id="552" r:id="rId32"/>
    <p:sldId id="553" r:id="rId33"/>
    <p:sldId id="554" r:id="rId34"/>
    <p:sldId id="555" r:id="rId35"/>
    <p:sldId id="556" r:id="rId36"/>
    <p:sldId id="557" r:id="rId37"/>
    <p:sldId id="558" r:id="rId38"/>
    <p:sldId id="559" r:id="rId39"/>
    <p:sldId id="560" r:id="rId40"/>
    <p:sldId id="524" r:id="rId41"/>
    <p:sldId id="416" r:id="rId42"/>
    <p:sldId id="443" r:id="rId43"/>
    <p:sldId id="444" r:id="rId44"/>
    <p:sldId id="445" r:id="rId45"/>
    <p:sldId id="446" r:id="rId46"/>
    <p:sldId id="447" r:id="rId47"/>
    <p:sldId id="448" r:id="rId48"/>
    <p:sldId id="449" r:id="rId49"/>
    <p:sldId id="450" r:id="rId50"/>
    <p:sldId id="451" r:id="rId51"/>
    <p:sldId id="452" r:id="rId52"/>
    <p:sldId id="453" r:id="rId53"/>
    <p:sldId id="454" r:id="rId54"/>
    <p:sldId id="432" r:id="rId55"/>
    <p:sldId id="499" r:id="rId56"/>
    <p:sldId id="500" r:id="rId57"/>
    <p:sldId id="501" r:id="rId58"/>
    <p:sldId id="502" r:id="rId59"/>
    <p:sldId id="503" r:id="rId60"/>
    <p:sldId id="504" r:id="rId61"/>
    <p:sldId id="505" r:id="rId62"/>
    <p:sldId id="522" r:id="rId63"/>
    <p:sldId id="523" r:id="rId64"/>
    <p:sldId id="521" r:id="rId65"/>
    <p:sldId id="506" r:id="rId66"/>
    <p:sldId id="507" r:id="rId67"/>
    <p:sldId id="508" r:id="rId68"/>
    <p:sldId id="509" r:id="rId69"/>
    <p:sldId id="510" r:id="rId70"/>
    <p:sldId id="511" r:id="rId71"/>
    <p:sldId id="512" r:id="rId72"/>
    <p:sldId id="513" r:id="rId73"/>
    <p:sldId id="514" r:id="rId74"/>
    <p:sldId id="515" r:id="rId75"/>
    <p:sldId id="516" r:id="rId76"/>
    <p:sldId id="517" r:id="rId77"/>
    <p:sldId id="518" r:id="rId78"/>
    <p:sldId id="519" r:id="rId79"/>
    <p:sldId id="520" r:id="rId80"/>
    <p:sldId id="45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525"/>
            <p14:sldId id="526"/>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24"/>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ection>
        <p14:section name="Quiz" id="{4ADBE36C-3616-4F90-AF7A-AA71CE7C6B31}">
          <p14:sldIdLst>
            <p14:sldId id="499"/>
            <p14:sldId id="500"/>
            <p14:sldId id="501"/>
            <p14:sldId id="502"/>
            <p14:sldId id="503"/>
            <p14:sldId id="504"/>
            <p14:sldId id="505"/>
            <p14:sldId id="522"/>
            <p14:sldId id="523"/>
            <p14:sldId id="521"/>
            <p14:sldId id="506"/>
            <p14:sldId id="507"/>
            <p14:sldId id="508"/>
            <p14:sldId id="509"/>
            <p14:sldId id="510"/>
            <p14:sldId id="511"/>
            <p14:sldId id="512"/>
            <p14:sldId id="513"/>
            <p14:sldId id="514"/>
            <p14:sldId id="515"/>
            <p14:sldId id="516"/>
            <p14:sldId id="517"/>
            <p14:sldId id="518"/>
            <p14:sldId id="519"/>
            <p14:sldId id="520"/>
            <p14:sldId id="4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2544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5BE257A5-B329-4B7F-A8C7-79933B492F5D}" type="slidenum">
              <a:rPr lang="en-US" smtClean="0"/>
              <a:pPr>
                <a:defRPr/>
              </a:pPr>
              <a:t>19</a:t>
            </a:fld>
            <a:endParaRPr lang="en-US" dirty="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Users are assigned a "group id" and field radios are programmed to only pick-up transmissions for that group. A computer, called the "site controller", automatically assigns a frequency for users belonging to the same group to communicate with each other. This is done over a data channel called the "control channel", which carries data that tells field radios what frequency they are on. Trunk radio systems may have one or more control channels and may rotate them every 24-hours.  </a:t>
            </a:r>
          </a:p>
          <a:p>
            <a:r>
              <a:rPr lang="en-US" dirty="0" smtClean="0"/>
              <a:t>Since communications on a trunked system never stay on one frequency, monitoring these communications with a conventional scanner is virtually impossible, especially in large metro areas where a trunked system can have dozens and dozens of users. Although, theoretically, in a small town system with just a couple of users like police and fire and little radio traffic, you could get by using a conventional scanner by programming all system frequencies and locking out the data channels. Although you will have to guess at who is who when you hear something.  </a:t>
            </a:r>
          </a:p>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6A41D690-3171-4072-9D3B-9660468CCFC1}" type="slidenum">
              <a:rPr lang="en-US" smtClean="0"/>
              <a:pPr>
                <a:defRPr/>
              </a:pPr>
              <a:t>20</a:t>
            </a:fld>
            <a:endParaRPr lang="en-US" dirty="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other words, more stations could share fewer frequencies, with each frequency being utilized at a higher rate. Under everyday circumstances, this results in more efficient spectrum use. </a:t>
            </a:r>
          </a:p>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6E004CB4-03EB-4D64-B945-A72DB4BA1B1C}" type="slidenum">
              <a:rPr lang="en-US" smtClean="0"/>
              <a:pPr>
                <a:defRPr/>
              </a:pPr>
              <a:t>26</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packet mode has another advantage when dealing with information that is in electronic form: there is no need for a conversion step before transmission. This is especially valuable when the information being sent is generated by machine (such as automated weather sensors, GPS receivers, or shelter management computers). </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1C890CCC-69BC-43B9-B63A-D81A3D619DE6}" type="slidenum">
              <a:rPr lang="en-US" smtClean="0"/>
              <a:pPr>
                <a:defRPr/>
              </a:pPr>
              <a:t>29</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Space limitations prohibit more discussion, but by now you get the idea of how communications channels relate to different types of messages.</a:t>
            </a:r>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80</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D97E12D5-20CF-4A51-BB4B-D19E3ACE4289}" type="slidenum">
              <a:rPr lang="en-US" smtClean="0"/>
              <a:pPr>
                <a:defRPr/>
              </a:pPr>
              <a:t>5</a:t>
            </a:fld>
            <a:endParaRPr lang="en-US" dirty="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best pathway is that which can transfer the information with the most efficiency, tying up the communication resources the least amount of time, and getting the information transferred most accurately and dependably. </a:t>
            </a:r>
          </a:p>
          <a:p>
            <a:endParaRPr lang="en-US" dirty="0" smtClean="0"/>
          </a:p>
          <a:p>
            <a:r>
              <a:rPr lang="en-US" dirty="0" smtClean="0"/>
              <a:t>Hams are often invited to participate in emergency services planning, providing communications expertise. By incorporating some fundamental concepts about network theory into the planning of emergency communication systems, we can take advance steps to be sure that efficient and appropriate communication modes are available when the emergency strikes, thus providing a more valuable service to the public.</a:t>
            </a:r>
          </a:p>
          <a:p>
            <a:endParaRPr lang="en-US" dirty="0" smtClean="0"/>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54AC412D-B007-410B-8A96-32256E9C61DB}" type="slidenum">
              <a:rPr lang="en-US" smtClean="0"/>
              <a:pPr>
                <a:defRPr/>
              </a:pPr>
              <a:t>6</a:t>
            </a:fld>
            <a:endParaRPr lang="en-US" dirty="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And some messages addressed to one destination can be useful and informative to "incidental" listeners, like the National Weather Service. </a:t>
            </a:r>
          </a:p>
          <a:p>
            <a:endParaRPr lang="en-US" dirty="0" smtClean="0"/>
          </a:p>
          <a:p>
            <a:r>
              <a:rPr lang="en-US" dirty="0" smtClean="0"/>
              <a:t>A specific instruction to a particular shelter manager is a completely different kind of communication than an announcement to all shelters. Yet, it is common to hear these messages on the same communications channel.</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765BA17E-D2AF-4A89-97E7-88817617BC4F}" type="slidenum">
              <a:rPr lang="en-US" smtClean="0"/>
              <a:pPr>
                <a:defRPr/>
              </a:pPr>
              <a:t>10</a:t>
            </a:fld>
            <a:endParaRPr lang="en-US" dirty="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Also, a message might need to be passed at a time when the receiving station is tied up with other business, and by the time the receiving station is free the sending station is then occupied. In these cases, provision can be made for "time shifting:" — the message can be left at a drop point for pickup when the receiving station becomes free. </a:t>
            </a:r>
          </a:p>
          <a:p>
            <a:endParaRPr lang="en-US" dirty="0" smtClean="0"/>
          </a:p>
          <a:p>
            <a:r>
              <a:rPr lang="en-US" dirty="0" smtClean="0"/>
              <a:t>Timeliness also relates to the </a:t>
            </a:r>
            <a:r>
              <a:rPr lang="en-US" i="1" dirty="0" smtClean="0"/>
              <a:t>establishment</a:t>
            </a:r>
            <a:r>
              <a:rPr lang="en-US" dirty="0" smtClean="0"/>
              <a:t> of a communications link. Some modes, such as telephones, require dialing and ringing to establish a connection. An operator of a base station radio may need to track down a key official at the site to deliver a message. What matters is the total elapsed time from the time the message originates to the time it is delivered to its final party.</a:t>
            </a:r>
          </a:p>
          <a:p>
            <a:endParaRPr lang="en-US" dirty="0" smtClean="0"/>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B0EE0CF1-8AA8-4791-A14D-A06230D1A2FC}" type="slidenum">
              <a:rPr lang="en-US" smtClean="0"/>
              <a:pPr>
                <a:defRPr/>
              </a:pPr>
              <a:t>13</a:t>
            </a:fld>
            <a:endParaRPr lang="en-US" dirty="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Since this mode utilizes the human voice, transferring a large amount of high-precision data (such as spelling a long list of names or numbers) can become tedious and time consuming. </a:t>
            </a:r>
          </a:p>
          <a:p>
            <a:r>
              <a:rPr lang="en-US" dirty="0" smtClean="0"/>
              <a:t>But, the one-to-one relationship between sender and receiver makes it ideal for messages containing sensitive or confidential information, such as casualty lists. </a:t>
            </a:r>
          </a:p>
          <a:p>
            <a:endParaRPr lang="en-US" dirty="0" smtClean="0"/>
          </a:p>
          <a:p>
            <a:r>
              <a:rPr lang="en-US" dirty="0" smtClean="0"/>
              <a:t>The exclusive nature of most telephone circuits makes it difficult or impossible to break-in on a conversation to deliver a higher-priority message. The need for break-in usually precludes leaving the channel open continuously between two points, resulting in the need to dial and answer each time a message needs to be sent. </a:t>
            </a:r>
          </a:p>
          <a:p>
            <a:endParaRPr lang="en-US" dirty="0" smtClean="0"/>
          </a:p>
          <a:p>
            <a:r>
              <a:rPr lang="en-US" dirty="0" smtClean="0"/>
              <a:t>The major drawback to telephones during emergency situations is that the sending and receiving stations are not self-contained. The system requires wires and cables that can be damaged or destroyed during severe weather. When the central switching center goes down or becomes overloaded, all communications on this mode come to a halt, regardless of priority or criticality. </a:t>
            </a:r>
          </a:p>
          <a:p>
            <a:endParaRPr lang="en-US" dirty="0" smtClean="0"/>
          </a:p>
          <a:p>
            <a:endParaRPr lang="en-US" dirty="0" smtClean="0"/>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6FAF28D0-6F64-44C5-B7C1-CEED45EF04B3}" type="slidenum">
              <a:rPr lang="en-US" smtClean="0"/>
              <a:pPr>
                <a:defRPr/>
              </a:pPr>
              <a:t>16</a:t>
            </a:fld>
            <a:endParaRPr lang="en-US" dirty="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 is becoming more and more likely that a fax machine will be found at the school, church, hospital, government center, or other institution involved in emergency or disaster-relief efforts. Most of today's computers (even laptops!) are equipped with modems that can send and receive fax information.</a:t>
            </a:r>
          </a:p>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F296FF20-EF66-49ED-A7CD-865D8070212F}" type="slidenum">
              <a:rPr lang="en-US" smtClean="0"/>
              <a:pPr>
                <a:defRPr/>
              </a:pPr>
              <a:t>18</a:t>
            </a:fld>
            <a:endParaRPr lang="en-US"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Most units can operate on multiple frequencies, making it a simple matter to increase the number of available communication circuits as the need arises. </a:t>
            </a:r>
          </a:p>
          <a:p>
            <a:endParaRPr lang="en-US" dirty="0" smtClean="0"/>
          </a:p>
          <a:p>
            <a:r>
              <a:rPr lang="en-US" dirty="0" smtClean="0"/>
              <a:t>The most common example of inefficient use of communication resources is a lengthy exchange between two stations on a channel being shared by a large number of users. </a:t>
            </a:r>
          </a:p>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2166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38481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1600200"/>
            <a:ext cx="3848100" cy="4114800"/>
          </a:xfrm>
        </p:spPr>
        <p:txBody>
          <a:bodyPr/>
          <a:lstStyle/>
          <a:p>
            <a:pPr lvl="0"/>
            <a:endParaRPr lang="en-US" noProof="0" dirty="0" smtClean="0"/>
          </a:p>
        </p:txBody>
      </p:sp>
    </p:spTree>
    <p:extLst>
      <p:ext uri="{BB962C8B-B14F-4D97-AF65-F5344CB8AC3E}">
        <p14:creationId xmlns:p14="http://schemas.microsoft.com/office/powerpoint/2010/main" val="60108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 id="2147483665"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images.google.com/imgres?imgurl=http://richard.amar.free.fr/FAX-%20copie.JPG&amp;imgrefurl=http://richard.amar.free.fr/&amp;h=304&amp;w=350&amp;sz=26&amp;tbnid=JSU5GwVCJ5AJ:&amp;tbnh=100&amp;tbnw=116&amp;hl=en&amp;start=10&amp;prev=/images?q=fax&amp;svnum=10&amp;hl=en&amp;lr=&amp;sa=G" TargetMode="External"/><Relationship Id="rId13"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2.jpeg"/><Relationship Id="rId12" Type="http://schemas.openxmlformats.org/officeDocument/2006/relationships/hyperlink" Target="http://images.google.com/imgres?imgurl=http://www.joedom.com/joedom.com/th-f7.jpg&amp;imgrefurl=http://www.joedom.com/joedom.com/scan-fay.html&amp;h=254&amp;w=149&amp;sz=31&amp;tbnid=9ycE5Mj-URoJ:&amp;tbnh=106&amp;tbnw=62&amp;hl=en&amp;start=20&amp;prev=/images?q=ham+radio+ht&amp;svnum=10&amp;hl=en&amp;lr=&amp;sa=G" TargetMode="External"/><Relationship Id="rId2" Type="http://schemas.openxmlformats.org/officeDocument/2006/relationships/hyperlink" Target="http://images.google.com/imgres?imgurl=http://www.oit.duke.edu/televid/images/Wall%20phone.jpg&amp;imgrefurl=http://www.oit.duke.edu/televid/basicservice/telephone.html&amp;h=364&amp;w=200&amp;sz=11&amp;tbnid=6Y-a8zIcG7wJ:&amp;tbnh=117&amp;tbnw=64&amp;hl=en&amp;start=4&amp;prev=/images?q=phone&amp;svnum=10&amp;hl=en&amp;lr=&amp;sa=G" TargetMode="External"/><Relationship Id="rId1" Type="http://schemas.openxmlformats.org/officeDocument/2006/relationships/slideLayout" Target="../slideLayouts/slideLayout3.xml"/><Relationship Id="rId6" Type="http://schemas.openxmlformats.org/officeDocument/2006/relationships/hyperlink" Target="http://images.google.com/imgres?imgurl=http://scott.k12.ms.us/techsup/pager.gif&amp;imgrefurl=http://scott.k12.ms.us/techsup/pageall.htm&amp;h=149&amp;w=210&amp;sz=22&amp;tbnid=VOw5Lgk4IJYJ:&amp;tbnh=70&amp;tbnw=100&amp;hl=en&amp;start=3&amp;prev=/images?q=pager&amp;svnum=10&amp;hl=en&amp;lr=" TargetMode="External"/><Relationship Id="rId11" Type="http://schemas.openxmlformats.org/officeDocument/2006/relationships/image" Target="../media/image14.jpeg"/><Relationship Id="rId5" Type="http://schemas.openxmlformats.org/officeDocument/2006/relationships/image" Target="../media/image11.jpeg"/><Relationship Id="rId15" Type="http://schemas.openxmlformats.org/officeDocument/2006/relationships/image" Target="../media/image16.jpeg"/><Relationship Id="rId10" Type="http://schemas.openxmlformats.org/officeDocument/2006/relationships/hyperlink" Target="http://images.google.com/imgres?imgurl=http://www.have2have.co.za/images/midlandGXT300.jpg&amp;imgrefurl=http://www.have2have.co.za/product_reviews_info.php?products_id=280&amp;reviews_id=12&amp;h=500&amp;w=500&amp;sz=36&amp;tbnid=qRz4Xiy7m_AJ:&amp;tbnh=127&amp;tbnw=127&amp;hl=en&amp;start=1&amp;prev=/images?q=frs&amp;svnum=10&amp;hl=en&amp;lr=&amp;sa=G" TargetMode="External"/><Relationship Id="rId4" Type="http://schemas.openxmlformats.org/officeDocument/2006/relationships/hyperlink" Target="http://images.google.com/imgres?imgurl=http://images.businessweek.com/mz/04/45/techbuy/images/razr_phone.jpg&amp;imgrefurl=http://images.businessweek.com/mz/04/45/techbuy/0445pe_techguide_phones01.htm&amp;h=305&amp;w=325&amp;sz=13&amp;tbnid=B1whEKU7CkQJ:&amp;tbnh=106&amp;tbnw=114&amp;hl=en&amp;start=1&amp;prev=/images?q=cell+phone&amp;svnum=10&amp;hl=en&amp;lr=" TargetMode="External"/><Relationship Id="rId9" Type="http://schemas.openxmlformats.org/officeDocument/2006/relationships/image" Target="../media/image13.jpeg"/><Relationship Id="rId14" Type="http://schemas.openxmlformats.org/officeDocument/2006/relationships/hyperlink" Target="http://images.google.com/imgres?imgurl=http://www.email-for-kids.com/email-man.gif&amp;imgrefurl=http://www.email-for-kids.com/&amp;h=216&amp;w=213&amp;sz=14&amp;tbnid=oy1Zfy-DJu4J:&amp;tbnh=101&amp;tbnw=99&amp;hl=en&amp;start=14&amp;prev=/images?q=email&amp;svnum=10&amp;hl=en&amp;l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images.google.com/imgres?imgurl=http://www.oit.duke.edu/televid/images/Wall%20phone.jpg&amp;imgrefurl=http://www.oit.duke.edu/televid/basicservice/telephone.html&amp;h=364&amp;w=200&amp;sz=11&amp;tbnid=6Y-a8zIcG7wJ:&amp;tbnh=117&amp;tbnw=64&amp;hl=en&amp;start=4&amp;prev=/images?q=phone&amp;svnum=10&amp;hl=en&amp;lr=&amp;sa=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images.google.com/imgres?imgurl=http://images.businessweek.com/mz/04/45/techbuy/images/razr_phone.jpg&amp;imgrefurl=http://images.businessweek.com/mz/04/45/techbuy/0445pe_techguide_phones01.htm&amp;h=305&amp;w=325&amp;sz=13&amp;tbnid=B1whEKU7CkQJ:&amp;tbnh=106&amp;tbnw=114&amp;hl=en&amp;start=1&amp;prev=/images?q=cell+phone&amp;svnum=10&amp;hl=en&amp;lr="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images.google.com/imgres?imgurl=http://www.joedom.com/joedom.com/th-f7.jpg&amp;imgrefurl=http://www.joedom.com/joedom.com/scan-fay.html&amp;h=254&amp;w=149&amp;sz=31&amp;tbnid=9ycE5Mj-URoJ:&amp;tbnh=106&amp;tbnw=62&amp;hl=en&amp;start=20&amp;prev=/images?q=ham+radio+ht&amp;svnum=10&amp;hl=en&amp;lr=&amp;sa=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upload.wikimedia.org/wikipedia/commons/f/fa/Trunked_5ch_central_control.svg"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images.google.com/imgres?imgurl=http://www.arrl.org/contests/soapbox/large/4240.jpg&amp;imgrefurl=http://www.arrl.org/contests/soapbox/?con_id=90&amp;call=W5ZDN&amp;bbycall=1&amp;h=450&amp;w=600&amp;sz=55&amp;tbnid=5T9a_lG40DE9SM:&amp;tbnh=99&amp;tbnw=133&amp;hl=en&amp;start=4&amp;prev=/images?q=ham+satellite+&amp;svnum=10&amp;hl=en&amp;lr=&amp;sa=N"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88574" y="3657600"/>
            <a:ext cx="2512226"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One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dirty="0" smtClean="0">
                <a:solidFill>
                  <a:srgbClr val="0070C0"/>
                </a:solidFill>
              </a:rPr>
              <a:t>Timeliness</a:t>
            </a:r>
          </a:p>
        </p:txBody>
      </p:sp>
      <p:sp>
        <p:nvSpPr>
          <p:cNvPr id="8195" name="Rectangle 3"/>
          <p:cNvSpPr>
            <a:spLocks noGrp="1" noChangeArrowheads="1"/>
          </p:cNvSpPr>
          <p:nvPr>
            <p:ph type="body" idx="1"/>
          </p:nvPr>
        </p:nvSpPr>
        <p:spPr>
          <a:xfrm>
            <a:off x="609600" y="1295400"/>
            <a:ext cx="7848600" cy="4191000"/>
          </a:xfrm>
        </p:spPr>
        <p:txBody>
          <a:bodyPr/>
          <a:lstStyle/>
          <a:p>
            <a:pPr>
              <a:lnSpc>
                <a:spcPct val="80000"/>
              </a:lnSpc>
            </a:pPr>
            <a:r>
              <a:rPr lang="en-US" sz="2200" dirty="0" smtClean="0"/>
              <a:t>Some messages are extremely time-critical</a:t>
            </a:r>
          </a:p>
          <a:p>
            <a:pPr lvl="1">
              <a:lnSpc>
                <a:spcPct val="80000"/>
              </a:lnSpc>
            </a:pPr>
            <a:r>
              <a:rPr lang="en-US" sz="2200" dirty="0" smtClean="0"/>
              <a:t>Others can tolerate delays without adverse effect</a:t>
            </a:r>
          </a:p>
          <a:p>
            <a:pPr lvl="1">
              <a:lnSpc>
                <a:spcPct val="80000"/>
              </a:lnSpc>
            </a:pPr>
            <a:endParaRPr lang="en-US" sz="2200" dirty="0" smtClean="0"/>
          </a:p>
          <a:p>
            <a:pPr>
              <a:lnSpc>
                <a:spcPct val="80000"/>
              </a:lnSpc>
            </a:pPr>
            <a:r>
              <a:rPr lang="en-US" sz="2200" dirty="0" smtClean="0"/>
              <a:t>Relief workers/communicators are very busy people </a:t>
            </a:r>
          </a:p>
          <a:p>
            <a:pPr lvl="1">
              <a:lnSpc>
                <a:spcPct val="80000"/>
              </a:lnSpc>
            </a:pPr>
            <a:r>
              <a:rPr lang="en-US" sz="2200" dirty="0" smtClean="0"/>
              <a:t>Handling non-time-critical messages may prevent them from handling a more pressing emergency </a:t>
            </a:r>
          </a:p>
          <a:p>
            <a:pPr lvl="1">
              <a:lnSpc>
                <a:spcPct val="80000"/>
              </a:lnSpc>
            </a:pPr>
            <a:endParaRPr lang="en-US" sz="2200" dirty="0" smtClean="0"/>
          </a:p>
          <a:p>
            <a:pPr>
              <a:lnSpc>
                <a:spcPct val="80000"/>
              </a:lnSpc>
            </a:pPr>
            <a:r>
              <a:rPr lang="en-US" sz="2200" dirty="0" smtClean="0"/>
              <a:t>Highly time-critical messages must get through without delay</a:t>
            </a:r>
          </a:p>
          <a:p>
            <a:pPr>
              <a:lnSpc>
                <a:spcPct val="80000"/>
              </a:lnSpc>
            </a:pPr>
            <a:endParaRPr lang="en-US" sz="2200" dirty="0" smtClean="0"/>
          </a:p>
          <a:p>
            <a:pPr>
              <a:lnSpc>
                <a:spcPct val="80000"/>
              </a:lnSpc>
            </a:pPr>
            <a:r>
              <a:rPr lang="en-US" sz="2200" dirty="0" smtClean="0"/>
              <a:t>Timeliness includes the establishment of a communications link </a:t>
            </a:r>
          </a:p>
        </p:txBody>
      </p:sp>
      <p:sp>
        <p:nvSpPr>
          <p:cNvPr id="526340" name="Text Box 4"/>
          <p:cNvSpPr txBox="1">
            <a:spLocks noChangeArrowheads="1"/>
          </p:cNvSpPr>
          <p:nvPr/>
        </p:nvSpPr>
        <p:spPr bwMode="auto">
          <a:xfrm>
            <a:off x="1828800" y="5486400"/>
            <a:ext cx="63992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spcBef>
                <a:spcPct val="20000"/>
              </a:spcBef>
              <a:buSzPct val="120000"/>
              <a:buFont typeface="Wingdings" pitchFamily="2" charset="2"/>
              <a:buNone/>
            </a:pPr>
            <a:r>
              <a:rPr lang="en-US" sz="2000" dirty="0">
                <a:solidFill>
                  <a:srgbClr val="FF3300"/>
                </a:solidFill>
              </a:rPr>
              <a:t>Total elapsed time from the time the message originates to the time it is delivered to its final party</a:t>
            </a:r>
          </a:p>
        </p:txBody>
      </p:sp>
    </p:spTree>
    <p:extLst>
      <p:ext uri="{BB962C8B-B14F-4D97-AF65-F5344CB8AC3E}">
        <p14:creationId xmlns:p14="http://schemas.microsoft.com/office/powerpoint/2010/main" val="258177298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2000"/>
                                  </p:stCondLst>
                                  <p:childTnLst>
                                    <p:set>
                                      <p:cBhvr>
                                        <p:cTn id="6" dur="1" fill="hold">
                                          <p:stCondLst>
                                            <p:cond delay="0"/>
                                          </p:stCondLst>
                                        </p:cTn>
                                        <p:tgtEl>
                                          <p:spTgt spid="526340"/>
                                        </p:tgtEl>
                                        <p:attrNameLst>
                                          <p:attrName>style.visibility</p:attrName>
                                        </p:attrNameLst>
                                      </p:cBhvr>
                                      <p:to>
                                        <p:strVal val="visible"/>
                                      </p:to>
                                    </p:set>
                                    <p:anim calcmode="lin" valueType="num">
                                      <p:cBhvr additive="base">
                                        <p:cTn id="7" dur="500" fill="hold"/>
                                        <p:tgtEl>
                                          <p:spTgt spid="526340"/>
                                        </p:tgtEl>
                                        <p:attrNameLst>
                                          <p:attrName>ppt_x</p:attrName>
                                        </p:attrNameLst>
                                      </p:cBhvr>
                                      <p:tavLst>
                                        <p:tav tm="0">
                                          <p:val>
                                            <p:strVal val="0-#ppt_w/2"/>
                                          </p:val>
                                        </p:tav>
                                        <p:tav tm="100000">
                                          <p:val>
                                            <p:strVal val="#ppt_x"/>
                                          </p:val>
                                        </p:tav>
                                      </p:tavLst>
                                    </p:anim>
                                    <p:anim calcmode="lin" valueType="num">
                                      <p:cBhvr additive="base">
                                        <p:cTn id="8" dur="500" fill="hold"/>
                                        <p:tgtEl>
                                          <p:spTgt spid="526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b="1" dirty="0" smtClean="0">
                <a:solidFill>
                  <a:srgbClr val="0070C0"/>
                </a:solidFill>
              </a:rPr>
              <a:t>Priority</a:t>
            </a:r>
          </a:p>
        </p:txBody>
      </p:sp>
      <p:sp>
        <p:nvSpPr>
          <p:cNvPr id="9219" name="Rectangle 3"/>
          <p:cNvSpPr>
            <a:spLocks noGrp="1" noChangeArrowheads="1"/>
          </p:cNvSpPr>
          <p:nvPr>
            <p:ph type="body" idx="1"/>
          </p:nvPr>
        </p:nvSpPr>
        <p:spPr/>
        <p:txBody>
          <a:bodyPr/>
          <a:lstStyle/>
          <a:p>
            <a:r>
              <a:rPr lang="en-US" sz="2200" dirty="0" smtClean="0"/>
              <a:t>QSK</a:t>
            </a:r>
          </a:p>
          <a:p>
            <a:pPr lvl="1"/>
            <a:r>
              <a:rPr lang="en-US" sz="2200" dirty="0" smtClean="0"/>
              <a:t>Ability to "break in" on a communication in progress</a:t>
            </a:r>
          </a:p>
          <a:p>
            <a:pPr lvl="1"/>
            <a:endParaRPr lang="en-US" sz="2200" dirty="0" smtClean="0"/>
          </a:p>
          <a:p>
            <a:r>
              <a:rPr lang="en-US" sz="2200" dirty="0" smtClean="0"/>
              <a:t>Example: communication pathway is in use with a lengthy, but low-priority, message. A need suddenly arises for a high-priority message </a:t>
            </a:r>
          </a:p>
          <a:p>
            <a:pPr lvl="1"/>
            <a:r>
              <a:rPr lang="en-US" sz="2200" dirty="0" smtClean="0"/>
              <a:t>Can the high-priority message take precedence and interrupt the low priority one to gain access to the channel? </a:t>
            </a:r>
          </a:p>
          <a:p>
            <a:pPr lvl="1"/>
            <a:r>
              <a:rPr lang="en-US" sz="2200" dirty="0" smtClean="0"/>
              <a:t>Some communications modes allow for this; others do not</a:t>
            </a:r>
          </a:p>
        </p:txBody>
      </p:sp>
    </p:spTree>
    <p:extLst>
      <p:ext uri="{BB962C8B-B14F-4D97-AF65-F5344CB8AC3E}">
        <p14:creationId xmlns:p14="http://schemas.microsoft.com/office/powerpoint/2010/main" val="4037504657"/>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Autofit/>
          </a:bodyPr>
          <a:lstStyle/>
          <a:p>
            <a:r>
              <a:rPr lang="en-US" sz="3200" b="1" dirty="0" smtClean="0">
                <a:solidFill>
                  <a:srgbClr val="0070C0"/>
                </a:solidFill>
              </a:rPr>
              <a:t>Characteristics of Communication Channels</a:t>
            </a:r>
          </a:p>
        </p:txBody>
      </p:sp>
      <p:sp>
        <p:nvSpPr>
          <p:cNvPr id="10243" name="Rectangle 3"/>
          <p:cNvSpPr>
            <a:spLocks noGrp="1" noChangeArrowheads="1"/>
          </p:cNvSpPr>
          <p:nvPr>
            <p:ph type="body" idx="1"/>
          </p:nvPr>
        </p:nvSpPr>
        <p:spPr>
          <a:xfrm>
            <a:off x="609600" y="1295400"/>
            <a:ext cx="7848600" cy="4114800"/>
          </a:xfrm>
        </p:spPr>
        <p:txBody>
          <a:bodyPr/>
          <a:lstStyle/>
          <a:p>
            <a:r>
              <a:rPr lang="en-US" dirty="0" smtClean="0"/>
              <a:t>Consider the communication channels that might be used in an emergency </a:t>
            </a:r>
          </a:p>
          <a:p>
            <a:endParaRPr lang="en-US" dirty="0" smtClean="0"/>
          </a:p>
        </p:txBody>
      </p:sp>
      <p:pic>
        <p:nvPicPr>
          <p:cNvPr id="529412" name="Picture 4" descr="Wall%2520phon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14605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9413" name="Picture 5" descr="razr_phon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819400"/>
            <a:ext cx="1828800"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9414" name="Picture 6" descr="pager">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4419600"/>
            <a:ext cx="175260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9415" name="Picture 7" descr="FAX-%2520copie">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4267200"/>
            <a:ext cx="20574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9416" name="Picture 8" descr="midlandGXT300">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22860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9417" name="Picture 9" descr="th-f7">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1800" y="2438400"/>
            <a:ext cx="9810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9418" name="Picture 10" descr="email-man">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0" y="4648200"/>
            <a:ext cx="14954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73894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afterEffect">
                                  <p:stCondLst>
                                    <p:cond delay="0"/>
                                  </p:stCondLst>
                                  <p:childTnLst>
                                    <p:set>
                                      <p:cBhvr>
                                        <p:cTn id="6" dur="1" fill="hold">
                                          <p:stCondLst>
                                            <p:cond delay="0"/>
                                          </p:stCondLst>
                                        </p:cTn>
                                        <p:tgtEl>
                                          <p:spTgt spid="529412"/>
                                        </p:tgtEl>
                                        <p:attrNameLst>
                                          <p:attrName>style.visibility</p:attrName>
                                        </p:attrNameLst>
                                      </p:cBhvr>
                                      <p:to>
                                        <p:strVal val="visible"/>
                                      </p:to>
                                    </p:set>
                                    <p:anim calcmode="lin" valueType="num">
                                      <p:cBhvr additive="base">
                                        <p:cTn id="7" dur="500" fill="hold"/>
                                        <p:tgtEl>
                                          <p:spTgt spid="529412"/>
                                        </p:tgtEl>
                                        <p:attrNameLst>
                                          <p:attrName>ppt_x</p:attrName>
                                        </p:attrNameLst>
                                      </p:cBhvr>
                                      <p:tavLst>
                                        <p:tav tm="0">
                                          <p:val>
                                            <p:strVal val="0-#ppt_w/2"/>
                                          </p:val>
                                        </p:tav>
                                        <p:tav tm="100000">
                                          <p:val>
                                            <p:strVal val="#ppt_x"/>
                                          </p:val>
                                        </p:tav>
                                      </p:tavLst>
                                    </p:anim>
                                    <p:anim calcmode="lin" valueType="num">
                                      <p:cBhvr additive="base">
                                        <p:cTn id="8" dur="500" fill="hold"/>
                                        <p:tgtEl>
                                          <p:spTgt spid="52941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29413"/>
                                        </p:tgtEl>
                                        <p:attrNameLst>
                                          <p:attrName>style.visibility</p:attrName>
                                        </p:attrNameLst>
                                      </p:cBhvr>
                                      <p:to>
                                        <p:strVal val="visible"/>
                                      </p:to>
                                    </p:set>
                                    <p:anim calcmode="lin" valueType="num">
                                      <p:cBhvr additive="base">
                                        <p:cTn id="11" dur="500" fill="hold"/>
                                        <p:tgtEl>
                                          <p:spTgt spid="529413"/>
                                        </p:tgtEl>
                                        <p:attrNameLst>
                                          <p:attrName>ppt_x</p:attrName>
                                        </p:attrNameLst>
                                      </p:cBhvr>
                                      <p:tavLst>
                                        <p:tav tm="0">
                                          <p:val>
                                            <p:strVal val="#ppt_x"/>
                                          </p:val>
                                        </p:tav>
                                        <p:tav tm="100000">
                                          <p:val>
                                            <p:strVal val="#ppt_x"/>
                                          </p:val>
                                        </p:tav>
                                      </p:tavLst>
                                    </p:anim>
                                    <p:anim calcmode="lin" valueType="num">
                                      <p:cBhvr additive="base">
                                        <p:cTn id="12" dur="500" fill="hold"/>
                                        <p:tgtEl>
                                          <p:spTgt spid="529413"/>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529416"/>
                                        </p:tgtEl>
                                        <p:attrNameLst>
                                          <p:attrName>style.visibility</p:attrName>
                                        </p:attrNameLst>
                                      </p:cBhvr>
                                      <p:to>
                                        <p:strVal val="visible"/>
                                      </p:to>
                                    </p:set>
                                    <p:anim calcmode="lin" valueType="num">
                                      <p:cBhvr additive="base">
                                        <p:cTn id="15" dur="500" fill="hold"/>
                                        <p:tgtEl>
                                          <p:spTgt spid="529416"/>
                                        </p:tgtEl>
                                        <p:attrNameLst>
                                          <p:attrName>ppt_x</p:attrName>
                                        </p:attrNameLst>
                                      </p:cBhvr>
                                      <p:tavLst>
                                        <p:tav tm="0">
                                          <p:val>
                                            <p:strVal val="1+#ppt_w/2"/>
                                          </p:val>
                                        </p:tav>
                                        <p:tav tm="100000">
                                          <p:val>
                                            <p:strVal val="#ppt_x"/>
                                          </p:val>
                                        </p:tav>
                                      </p:tavLst>
                                    </p:anim>
                                    <p:anim calcmode="lin" valueType="num">
                                      <p:cBhvr additive="base">
                                        <p:cTn id="16" dur="500" fill="hold"/>
                                        <p:tgtEl>
                                          <p:spTgt spid="529416"/>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29417"/>
                                        </p:tgtEl>
                                        <p:attrNameLst>
                                          <p:attrName>style.visibility</p:attrName>
                                        </p:attrNameLst>
                                      </p:cBhvr>
                                      <p:to>
                                        <p:strVal val="visible"/>
                                      </p:to>
                                    </p:set>
                                    <p:anim calcmode="lin" valueType="num">
                                      <p:cBhvr additive="base">
                                        <p:cTn id="19" dur="500" fill="hold"/>
                                        <p:tgtEl>
                                          <p:spTgt spid="529417"/>
                                        </p:tgtEl>
                                        <p:attrNameLst>
                                          <p:attrName>ppt_x</p:attrName>
                                        </p:attrNameLst>
                                      </p:cBhvr>
                                      <p:tavLst>
                                        <p:tav tm="0">
                                          <p:val>
                                            <p:strVal val="1+#ppt_w/2"/>
                                          </p:val>
                                        </p:tav>
                                        <p:tav tm="100000">
                                          <p:val>
                                            <p:strVal val="#ppt_x"/>
                                          </p:val>
                                        </p:tav>
                                      </p:tavLst>
                                    </p:anim>
                                    <p:anim calcmode="lin" valueType="num">
                                      <p:cBhvr additive="base">
                                        <p:cTn id="20" dur="500" fill="hold"/>
                                        <p:tgtEl>
                                          <p:spTgt spid="529417"/>
                                        </p:tgtEl>
                                        <p:attrNameLst>
                                          <p:attrName>ppt_y</p:attrName>
                                        </p:attrNameLst>
                                      </p:cBhvr>
                                      <p:tavLst>
                                        <p:tav tm="0">
                                          <p:val>
                                            <p:strVal val="#ppt_y"/>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529414"/>
                                        </p:tgtEl>
                                        <p:attrNameLst>
                                          <p:attrName>style.visibility</p:attrName>
                                        </p:attrNameLst>
                                      </p:cBhvr>
                                      <p:to>
                                        <p:strVal val="visible"/>
                                      </p:to>
                                    </p:set>
                                    <p:anim calcmode="lin" valueType="num">
                                      <p:cBhvr additive="base">
                                        <p:cTn id="23" dur="500" fill="hold"/>
                                        <p:tgtEl>
                                          <p:spTgt spid="529414"/>
                                        </p:tgtEl>
                                        <p:attrNameLst>
                                          <p:attrName>ppt_x</p:attrName>
                                        </p:attrNameLst>
                                      </p:cBhvr>
                                      <p:tavLst>
                                        <p:tav tm="0">
                                          <p:val>
                                            <p:strVal val="1+#ppt_w/2"/>
                                          </p:val>
                                        </p:tav>
                                        <p:tav tm="100000">
                                          <p:val>
                                            <p:strVal val="#ppt_x"/>
                                          </p:val>
                                        </p:tav>
                                      </p:tavLst>
                                    </p:anim>
                                    <p:anim calcmode="lin" valueType="num">
                                      <p:cBhvr additive="base">
                                        <p:cTn id="24" dur="500" fill="hold"/>
                                        <p:tgtEl>
                                          <p:spTgt spid="5294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29415"/>
                                        </p:tgtEl>
                                        <p:attrNameLst>
                                          <p:attrName>style.visibility</p:attrName>
                                        </p:attrNameLst>
                                      </p:cBhvr>
                                      <p:to>
                                        <p:strVal val="visible"/>
                                      </p:to>
                                    </p:set>
                                    <p:anim calcmode="lin" valueType="num">
                                      <p:cBhvr additive="base">
                                        <p:cTn id="27" dur="500" fill="hold"/>
                                        <p:tgtEl>
                                          <p:spTgt spid="529415"/>
                                        </p:tgtEl>
                                        <p:attrNameLst>
                                          <p:attrName>ppt_x</p:attrName>
                                        </p:attrNameLst>
                                      </p:cBhvr>
                                      <p:tavLst>
                                        <p:tav tm="0">
                                          <p:val>
                                            <p:strVal val="#ppt_x"/>
                                          </p:val>
                                        </p:tav>
                                        <p:tav tm="100000">
                                          <p:val>
                                            <p:strVal val="#ppt_x"/>
                                          </p:val>
                                        </p:tav>
                                      </p:tavLst>
                                    </p:anim>
                                    <p:anim calcmode="lin" valueType="num">
                                      <p:cBhvr additive="base">
                                        <p:cTn id="28" dur="500" fill="hold"/>
                                        <p:tgtEl>
                                          <p:spTgt spid="529415"/>
                                        </p:tgtEl>
                                        <p:attrNameLst>
                                          <p:attrName>ppt_y</p:attrName>
                                        </p:attrNameLst>
                                      </p:cBhvr>
                                      <p:tavLst>
                                        <p:tav tm="0">
                                          <p:val>
                                            <p:strVal val="1+#ppt_h/2"/>
                                          </p:val>
                                        </p:tav>
                                        <p:tav tm="100000">
                                          <p:val>
                                            <p:strVal val="#ppt_y"/>
                                          </p:val>
                                        </p:tav>
                                      </p:tavLst>
                                    </p:anim>
                                  </p:childTnLst>
                                </p:cTn>
                              </p:par>
                              <p:par>
                                <p:cTn id="29" presetID="2" presetClass="entr" presetSubtype="12" fill="hold" nodeType="withEffect">
                                  <p:stCondLst>
                                    <p:cond delay="0"/>
                                  </p:stCondLst>
                                  <p:childTnLst>
                                    <p:set>
                                      <p:cBhvr>
                                        <p:cTn id="30" dur="1" fill="hold">
                                          <p:stCondLst>
                                            <p:cond delay="0"/>
                                          </p:stCondLst>
                                        </p:cTn>
                                        <p:tgtEl>
                                          <p:spTgt spid="529418"/>
                                        </p:tgtEl>
                                        <p:attrNameLst>
                                          <p:attrName>style.visibility</p:attrName>
                                        </p:attrNameLst>
                                      </p:cBhvr>
                                      <p:to>
                                        <p:strVal val="visible"/>
                                      </p:to>
                                    </p:set>
                                    <p:anim calcmode="lin" valueType="num">
                                      <p:cBhvr additive="base">
                                        <p:cTn id="31" dur="500" fill="hold"/>
                                        <p:tgtEl>
                                          <p:spTgt spid="529418"/>
                                        </p:tgtEl>
                                        <p:attrNameLst>
                                          <p:attrName>ppt_x</p:attrName>
                                        </p:attrNameLst>
                                      </p:cBhvr>
                                      <p:tavLst>
                                        <p:tav tm="0">
                                          <p:val>
                                            <p:strVal val="0-#ppt_w/2"/>
                                          </p:val>
                                        </p:tav>
                                        <p:tav tm="100000">
                                          <p:val>
                                            <p:strVal val="#ppt_x"/>
                                          </p:val>
                                        </p:tav>
                                      </p:tavLst>
                                    </p:anim>
                                    <p:anim calcmode="lin" valueType="num">
                                      <p:cBhvr additive="base">
                                        <p:cTn id="32" dur="500" fill="hold"/>
                                        <p:tgtEl>
                                          <p:spTgt spid="529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dirty="0" smtClean="0">
                <a:solidFill>
                  <a:srgbClr val="0070C0"/>
                </a:solidFill>
              </a:rPr>
              <a:t>Telephone</a:t>
            </a:r>
          </a:p>
        </p:txBody>
      </p:sp>
      <p:sp>
        <p:nvSpPr>
          <p:cNvPr id="100355" name="Rectangle 3"/>
          <p:cNvSpPr>
            <a:spLocks noGrp="1" noChangeArrowheads="1"/>
          </p:cNvSpPr>
          <p:nvPr>
            <p:ph type="body" idx="1"/>
          </p:nvPr>
        </p:nvSpPr>
        <p:spPr>
          <a:xfrm>
            <a:off x="609600" y="1219200"/>
            <a:ext cx="7848600" cy="4495800"/>
          </a:xfrm>
        </p:spPr>
        <p:txBody>
          <a:bodyPr>
            <a:normAutofit/>
          </a:bodyPr>
          <a:lstStyle/>
          <a:p>
            <a:pPr>
              <a:lnSpc>
                <a:spcPct val="80000"/>
              </a:lnSpc>
              <a:defRPr/>
            </a:pPr>
            <a:r>
              <a:rPr lang="en-US" sz="2000" dirty="0" smtClean="0"/>
              <a:t>Surprisingly reliable one-to-one communication pathway </a:t>
            </a:r>
          </a:p>
          <a:p>
            <a:pPr lvl="1">
              <a:lnSpc>
                <a:spcPct val="80000"/>
              </a:lnSpc>
              <a:defRPr/>
            </a:pPr>
            <a:r>
              <a:rPr lang="en-US" sz="2000" dirty="0" smtClean="0"/>
              <a:t>Ideal for messages containing sensitive or confidential information, such as casualty lists </a:t>
            </a:r>
          </a:p>
          <a:p>
            <a:pPr lvl="1">
              <a:lnSpc>
                <a:spcPct val="80000"/>
              </a:lnSpc>
              <a:defRPr/>
            </a:pPr>
            <a:endParaRPr lang="en-US" sz="2000" dirty="0" smtClean="0"/>
          </a:p>
          <a:p>
            <a:pPr>
              <a:lnSpc>
                <a:spcPct val="80000"/>
              </a:lnSpc>
              <a:defRPr/>
            </a:pPr>
            <a:r>
              <a:rPr lang="en-US" sz="2000" dirty="0" smtClean="0"/>
              <a:t>No specialized communication training required </a:t>
            </a:r>
          </a:p>
          <a:p>
            <a:pPr>
              <a:lnSpc>
                <a:spcPct val="80000"/>
              </a:lnSpc>
              <a:defRPr/>
            </a:pPr>
            <a:endParaRPr lang="en-US" sz="2000" dirty="0" smtClean="0"/>
          </a:p>
          <a:p>
            <a:pPr>
              <a:lnSpc>
                <a:spcPct val="80000"/>
              </a:lnSpc>
              <a:defRPr/>
            </a:pPr>
            <a:r>
              <a:rPr lang="en-US" sz="2000" dirty="0" smtClean="0"/>
              <a:t>Localized and small-scale emergencies</a:t>
            </a:r>
          </a:p>
          <a:p>
            <a:pPr lvl="1">
              <a:lnSpc>
                <a:spcPct val="80000"/>
              </a:lnSpc>
              <a:defRPr/>
            </a:pPr>
            <a:r>
              <a:rPr lang="en-US" sz="2000" dirty="0" smtClean="0"/>
              <a:t>Operational with plenty of unused capacity </a:t>
            </a:r>
          </a:p>
          <a:p>
            <a:pPr lvl="1">
              <a:lnSpc>
                <a:spcPct val="80000"/>
              </a:lnSpc>
              <a:defRPr/>
            </a:pPr>
            <a:endParaRPr lang="en-US" sz="2000" dirty="0" smtClean="0"/>
          </a:p>
          <a:p>
            <a:pPr>
              <a:lnSpc>
                <a:spcPct val="80000"/>
              </a:lnSpc>
              <a:defRPr/>
            </a:pPr>
            <a:r>
              <a:rPr lang="en-US" sz="2000" dirty="0" smtClean="0"/>
              <a:t>Large-scale disasters </a:t>
            </a:r>
          </a:p>
          <a:p>
            <a:pPr lvl="1">
              <a:lnSpc>
                <a:spcPct val="80000"/>
              </a:lnSpc>
              <a:defRPr/>
            </a:pPr>
            <a:r>
              <a:rPr lang="en-US" sz="2000" dirty="0" smtClean="0"/>
              <a:t>Complex central switching and control system can quickly become overloaded</a:t>
            </a:r>
          </a:p>
          <a:p>
            <a:pPr lvl="1">
              <a:lnSpc>
                <a:spcPct val="80000"/>
              </a:lnSpc>
              <a:defRPr/>
            </a:pPr>
            <a:r>
              <a:rPr lang="en-US" sz="2000" dirty="0" smtClean="0"/>
              <a:t>Power </a:t>
            </a:r>
          </a:p>
          <a:p>
            <a:pPr lvl="1">
              <a:lnSpc>
                <a:spcPct val="80000"/>
              </a:lnSpc>
              <a:defRPr/>
            </a:pPr>
            <a:endParaRPr lang="en-US" sz="2000" dirty="0" smtClean="0"/>
          </a:p>
          <a:p>
            <a:pPr>
              <a:lnSpc>
                <a:spcPct val="80000"/>
              </a:lnSpc>
              <a:defRPr/>
            </a:pPr>
            <a:r>
              <a:rPr lang="en-US" sz="2000" dirty="0" smtClean="0"/>
              <a:t>Very good for transferring simple information requiring low precision </a:t>
            </a:r>
          </a:p>
        </p:txBody>
      </p:sp>
      <p:pic>
        <p:nvPicPr>
          <p:cNvPr id="530436" name="Picture 4" descr="Wall%2520phon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981200"/>
            <a:ext cx="12525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297912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30436"/>
                                        </p:tgtEl>
                                        <p:attrNameLst>
                                          <p:attrName>style.visibility</p:attrName>
                                        </p:attrNameLst>
                                      </p:cBhvr>
                                      <p:to>
                                        <p:strVal val="visible"/>
                                      </p:to>
                                    </p:set>
                                    <p:animEffect transition="in" filter="fade">
                                      <p:cBhvr>
                                        <p:cTn id="7" dur="2000"/>
                                        <p:tgtEl>
                                          <p:spTgt spid="530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0"/>
          <p:cNvSpPr>
            <a:spLocks noGrp="1" noChangeArrowheads="1"/>
          </p:cNvSpPr>
          <p:nvPr>
            <p:ph type="title"/>
          </p:nvPr>
        </p:nvSpPr>
        <p:spPr/>
        <p:txBody>
          <a:bodyPr/>
          <a:lstStyle/>
          <a:p>
            <a:r>
              <a:rPr lang="en-US" b="1" dirty="0" smtClean="0">
                <a:solidFill>
                  <a:srgbClr val="0070C0"/>
                </a:solidFill>
              </a:rPr>
              <a:t>Cellular Phone</a:t>
            </a:r>
          </a:p>
        </p:txBody>
      </p:sp>
      <p:sp>
        <p:nvSpPr>
          <p:cNvPr id="101379" name="Rectangle 1031"/>
          <p:cNvSpPr>
            <a:spLocks noGrp="1" noChangeArrowheads="1"/>
          </p:cNvSpPr>
          <p:nvPr>
            <p:ph type="body" idx="1"/>
          </p:nvPr>
        </p:nvSpPr>
        <p:spPr>
          <a:xfrm>
            <a:off x="609600" y="1219200"/>
            <a:ext cx="7848600" cy="4495800"/>
          </a:xfrm>
        </p:spPr>
        <p:txBody>
          <a:bodyPr>
            <a:normAutofit lnSpcReduction="10000"/>
          </a:bodyPr>
          <a:lstStyle/>
          <a:p>
            <a:pPr>
              <a:lnSpc>
                <a:spcPct val="80000"/>
              </a:lnSpc>
              <a:defRPr/>
            </a:pPr>
            <a:r>
              <a:rPr lang="en-US" sz="2200" dirty="0" smtClean="0"/>
              <a:t>Simple to operate - dose not require a licensed communication volunteer</a:t>
            </a:r>
          </a:p>
          <a:p>
            <a:pPr lvl="1">
              <a:lnSpc>
                <a:spcPct val="80000"/>
              </a:lnSpc>
              <a:defRPr/>
            </a:pPr>
            <a:r>
              <a:rPr lang="en-US" sz="2200" dirty="0" smtClean="0"/>
              <a:t>Ideally suited to one-to-one communications</a:t>
            </a:r>
          </a:p>
          <a:p>
            <a:pPr lvl="1">
              <a:lnSpc>
                <a:spcPct val="80000"/>
              </a:lnSpc>
              <a:defRPr/>
            </a:pPr>
            <a:endParaRPr lang="en-US" sz="2200" dirty="0" smtClean="0"/>
          </a:p>
          <a:p>
            <a:pPr>
              <a:lnSpc>
                <a:spcPct val="80000"/>
              </a:lnSpc>
              <a:defRPr/>
            </a:pPr>
            <a:r>
              <a:rPr lang="en-US" sz="2200" dirty="0" smtClean="0"/>
              <a:t>Lightweight and can be carried in a pocket</a:t>
            </a:r>
          </a:p>
          <a:p>
            <a:pPr>
              <a:lnSpc>
                <a:spcPct val="80000"/>
              </a:lnSpc>
              <a:defRPr/>
            </a:pPr>
            <a:endParaRPr lang="en-US" sz="2200" dirty="0" smtClean="0"/>
          </a:p>
          <a:p>
            <a:pPr>
              <a:lnSpc>
                <a:spcPct val="80000"/>
              </a:lnSpc>
              <a:defRPr/>
            </a:pPr>
            <a:r>
              <a:rPr lang="en-US" sz="2200" dirty="0" smtClean="0"/>
              <a:t>Reliant on a complex central switching and control system that is subject to failure or overloading</a:t>
            </a:r>
          </a:p>
          <a:p>
            <a:pPr lvl="1">
              <a:lnSpc>
                <a:spcPct val="80000"/>
              </a:lnSpc>
              <a:defRPr/>
            </a:pPr>
            <a:r>
              <a:rPr lang="en-US" sz="2200" dirty="0" smtClean="0"/>
              <a:t>Designed for busy hour capacity, limited battery life</a:t>
            </a:r>
          </a:p>
          <a:p>
            <a:pPr>
              <a:lnSpc>
                <a:spcPct val="80000"/>
              </a:lnSpc>
              <a:defRPr/>
            </a:pPr>
            <a:endParaRPr lang="en-US" sz="2200" dirty="0" smtClean="0"/>
          </a:p>
          <a:p>
            <a:pPr>
              <a:lnSpc>
                <a:spcPct val="80000"/>
              </a:lnSpc>
              <a:defRPr/>
            </a:pPr>
            <a:r>
              <a:rPr lang="en-US" sz="2200" dirty="0" smtClean="0"/>
              <a:t>There is no "go to simplex" contingency option with cellular phones </a:t>
            </a:r>
          </a:p>
          <a:p>
            <a:pPr>
              <a:lnSpc>
                <a:spcPct val="80000"/>
              </a:lnSpc>
              <a:defRPr/>
            </a:pPr>
            <a:endParaRPr lang="en-US" sz="2200" dirty="0" smtClean="0"/>
          </a:p>
          <a:p>
            <a:pPr>
              <a:lnSpc>
                <a:spcPct val="80000"/>
              </a:lnSpc>
              <a:defRPr/>
            </a:pPr>
            <a:r>
              <a:rPr lang="en-US" sz="2200" dirty="0" smtClean="0"/>
              <a:t>Unlike landline, cellular phones have RF issues…</a:t>
            </a:r>
          </a:p>
        </p:txBody>
      </p:sp>
      <p:pic>
        <p:nvPicPr>
          <p:cNvPr id="532484" name="Picture 4" descr="razr_phon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1143000"/>
            <a:ext cx="129540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9379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32484"/>
                                        </p:tgtEl>
                                        <p:attrNameLst>
                                          <p:attrName>style.visibility</p:attrName>
                                        </p:attrNameLst>
                                      </p:cBhvr>
                                      <p:to>
                                        <p:strVal val="visible"/>
                                      </p:to>
                                    </p:set>
                                    <p:animEffect transition="in" filter="blinds(horizontal)">
                                      <p:cBhvr>
                                        <p:cTn id="7" dur="500"/>
                                        <p:tgtEl>
                                          <p:spTgt spid="53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2419" name="Picture 1027" descr="g2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8119832"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712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withEffect">
                                  <p:stCondLst>
                                    <p:cond delay="0"/>
                                  </p:stCondLst>
                                  <p:childTnLst>
                                    <p:set>
                                      <p:cBhvr>
                                        <p:cTn id="6" dur="1" fill="hold">
                                          <p:stCondLst>
                                            <p:cond delay="0"/>
                                          </p:stCondLst>
                                        </p:cTn>
                                        <p:tgtEl>
                                          <p:spTgt spid="572419"/>
                                        </p:tgtEl>
                                        <p:attrNameLst>
                                          <p:attrName>style.visibility</p:attrName>
                                        </p:attrNameLst>
                                      </p:cBhvr>
                                      <p:to>
                                        <p:strVal val="visible"/>
                                      </p:to>
                                    </p:set>
                                    <p:animEffect transition="in" filter="blinds(vertical)">
                                      <p:cBhvr>
                                        <p:cTn id="7" dur="500"/>
                                        <p:tgtEl>
                                          <p:spTgt spid="572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0"/>
          <p:cNvSpPr>
            <a:spLocks noGrp="1" noChangeArrowheads="1"/>
          </p:cNvSpPr>
          <p:nvPr>
            <p:ph type="title"/>
          </p:nvPr>
        </p:nvSpPr>
        <p:spPr/>
        <p:txBody>
          <a:bodyPr/>
          <a:lstStyle/>
          <a:p>
            <a:r>
              <a:rPr lang="en-US" b="1" dirty="0" smtClean="0">
                <a:solidFill>
                  <a:srgbClr val="0070C0"/>
                </a:solidFill>
              </a:rPr>
              <a:t>FAX</a:t>
            </a:r>
          </a:p>
        </p:txBody>
      </p:sp>
      <p:sp>
        <p:nvSpPr>
          <p:cNvPr id="14339" name="Rectangle 1031"/>
          <p:cNvSpPr>
            <a:spLocks noGrp="1" noChangeArrowheads="1"/>
          </p:cNvSpPr>
          <p:nvPr>
            <p:ph type="body" idx="1"/>
          </p:nvPr>
        </p:nvSpPr>
        <p:spPr>
          <a:xfrm>
            <a:off x="609600" y="1524000"/>
            <a:ext cx="7848600" cy="4343400"/>
          </a:xfrm>
        </p:spPr>
        <p:txBody>
          <a:bodyPr/>
          <a:lstStyle/>
          <a:p>
            <a:pPr>
              <a:lnSpc>
                <a:spcPct val="80000"/>
              </a:lnSpc>
            </a:pPr>
            <a:r>
              <a:rPr lang="en-US" sz="2200" dirty="0" smtClean="0"/>
              <a:t>Fax machines are widely available </a:t>
            </a:r>
          </a:p>
          <a:p>
            <a:pPr lvl="1">
              <a:lnSpc>
                <a:spcPct val="80000"/>
              </a:lnSpc>
            </a:pPr>
            <a:r>
              <a:rPr lang="en-US" sz="2200" dirty="0" smtClean="0"/>
              <a:t>Computers modems can send and receive fax</a:t>
            </a:r>
          </a:p>
          <a:p>
            <a:pPr lvl="1">
              <a:lnSpc>
                <a:spcPct val="80000"/>
              </a:lnSpc>
            </a:pPr>
            <a:endParaRPr lang="en-US" sz="2200" dirty="0" smtClean="0"/>
          </a:p>
          <a:p>
            <a:pPr>
              <a:lnSpc>
                <a:spcPct val="80000"/>
              </a:lnSpc>
            </a:pPr>
            <a:r>
              <a:rPr lang="en-US" sz="2200" dirty="0" smtClean="0"/>
              <a:t>High-precision, lengthy, and complex information </a:t>
            </a:r>
          </a:p>
          <a:p>
            <a:pPr lvl="1">
              <a:lnSpc>
                <a:spcPct val="80000"/>
              </a:lnSpc>
            </a:pPr>
            <a:r>
              <a:rPr lang="en-US" sz="2200" dirty="0" smtClean="0"/>
              <a:t>Four-page list of first-aid supplies can be faxed much faster than it can be read over a voice channel and transcribed </a:t>
            </a:r>
          </a:p>
          <a:p>
            <a:pPr lvl="1">
              <a:lnSpc>
                <a:spcPct val="80000"/>
              </a:lnSpc>
            </a:pPr>
            <a:r>
              <a:rPr lang="en-US" sz="2200" dirty="0" smtClean="0"/>
              <a:t>Permanent record of the message as part of the transfer process </a:t>
            </a:r>
          </a:p>
          <a:p>
            <a:pPr lvl="1">
              <a:lnSpc>
                <a:spcPct val="80000"/>
              </a:lnSpc>
            </a:pPr>
            <a:endParaRPr lang="en-US" sz="2200" dirty="0" smtClean="0"/>
          </a:p>
          <a:p>
            <a:pPr>
              <a:lnSpc>
                <a:spcPct val="80000"/>
              </a:lnSpc>
            </a:pPr>
            <a:r>
              <a:rPr lang="en-US" sz="2200" dirty="0" smtClean="0"/>
              <a:t>Rely on the phone system, and add one more piece of technology and opportunity for failure </a:t>
            </a:r>
          </a:p>
          <a:p>
            <a:pPr lvl="1">
              <a:lnSpc>
                <a:spcPct val="80000"/>
              </a:lnSpc>
            </a:pPr>
            <a:r>
              <a:rPr lang="en-US" sz="2200" dirty="0" smtClean="0"/>
              <a:t>Most require 120Vac</a:t>
            </a:r>
          </a:p>
          <a:p>
            <a:pPr lvl="2">
              <a:lnSpc>
                <a:spcPct val="80000"/>
              </a:lnSpc>
            </a:pPr>
            <a:r>
              <a:rPr lang="en-US" sz="2200" dirty="0" smtClean="0"/>
              <a:t>PC to PC?</a:t>
            </a:r>
          </a:p>
        </p:txBody>
      </p:sp>
      <p:pic>
        <p:nvPicPr>
          <p:cNvPr id="535557" name="Picture 1029" descr="MCj0353983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39000" y="990600"/>
            <a:ext cx="16383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8961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535557"/>
                                        </p:tgtEl>
                                        <p:attrNameLst>
                                          <p:attrName>style.visibility</p:attrName>
                                        </p:attrNameLst>
                                      </p:cBhvr>
                                      <p:to>
                                        <p:strVal val="visible"/>
                                      </p:to>
                                    </p:set>
                                    <p:animEffect transition="in" filter="checkerboard(across)">
                                      <p:cBhvr>
                                        <p:cTn id="7" dur="500"/>
                                        <p:tgtEl>
                                          <p:spTgt spid="535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507" name="Picture 3" descr="teledata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43000" y="1143000"/>
            <a:ext cx="70104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noChangeArrowheads="1"/>
          </p:cNvSpPr>
          <p:nvPr>
            <p:ph type="title"/>
          </p:nvPr>
        </p:nvSpPr>
        <p:spPr/>
        <p:txBody>
          <a:bodyPr/>
          <a:lstStyle/>
          <a:p>
            <a:r>
              <a:rPr lang="en-US" b="1" dirty="0" smtClean="0">
                <a:solidFill>
                  <a:srgbClr val="0070C0"/>
                </a:solidFill>
              </a:rPr>
              <a:t>The Telecom Network</a:t>
            </a:r>
          </a:p>
        </p:txBody>
      </p:sp>
      <p:sp>
        <p:nvSpPr>
          <p:cNvPr id="533508" name="Text Box 4"/>
          <p:cNvSpPr txBox="1">
            <a:spLocks noChangeArrowheads="1"/>
          </p:cNvSpPr>
          <p:nvPr/>
        </p:nvSpPr>
        <p:spPr bwMode="auto">
          <a:xfrm>
            <a:off x="2743200" y="6019800"/>
            <a:ext cx="405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sz="1400" dirty="0"/>
              <a:t>http://www.artesyncp.com/resources/teledata/</a:t>
            </a:r>
          </a:p>
        </p:txBody>
      </p:sp>
    </p:spTree>
    <p:extLst>
      <p:ext uri="{BB962C8B-B14F-4D97-AF65-F5344CB8AC3E}">
        <p14:creationId xmlns:p14="http://schemas.microsoft.com/office/powerpoint/2010/main" val="227246801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withEffect">
                                  <p:stCondLst>
                                    <p:cond delay="0"/>
                                  </p:stCondLst>
                                  <p:childTnLst>
                                    <p:set>
                                      <p:cBhvr>
                                        <p:cTn id="6" dur="1" fill="hold">
                                          <p:stCondLst>
                                            <p:cond delay="0"/>
                                          </p:stCondLst>
                                        </p:cTn>
                                        <p:tgtEl>
                                          <p:spTgt spid="533507"/>
                                        </p:tgtEl>
                                        <p:attrNameLst>
                                          <p:attrName>style.visibility</p:attrName>
                                        </p:attrNameLst>
                                      </p:cBhvr>
                                      <p:to>
                                        <p:strVal val="visible"/>
                                      </p:to>
                                    </p:set>
                                    <p:animEffect transition="in" filter="checkerboard(down)">
                                      <p:cBhvr>
                                        <p:cTn id="7" dur="500"/>
                                        <p:tgtEl>
                                          <p:spTgt spid="533507"/>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33508"/>
                                        </p:tgtEl>
                                        <p:attrNameLst>
                                          <p:attrName>style.visibility</p:attrName>
                                        </p:attrNameLst>
                                      </p:cBhvr>
                                      <p:to>
                                        <p:strVal val="visible"/>
                                      </p:to>
                                    </p:set>
                                    <p:anim calcmode="lin" valueType="num">
                                      <p:cBhvr additive="base">
                                        <p:cTn id="11" dur="500" fill="hold"/>
                                        <p:tgtEl>
                                          <p:spTgt spid="533508"/>
                                        </p:tgtEl>
                                        <p:attrNameLst>
                                          <p:attrName>ppt_x</p:attrName>
                                        </p:attrNameLst>
                                      </p:cBhvr>
                                      <p:tavLst>
                                        <p:tav tm="0">
                                          <p:val>
                                            <p:strVal val="#ppt_x"/>
                                          </p:val>
                                        </p:tav>
                                        <p:tav tm="100000">
                                          <p:val>
                                            <p:strVal val="#ppt_x"/>
                                          </p:val>
                                        </p:tav>
                                      </p:tavLst>
                                    </p:anim>
                                    <p:anim calcmode="lin" valueType="num">
                                      <p:cBhvr additive="base">
                                        <p:cTn id="12" dur="500" fill="hold"/>
                                        <p:tgtEl>
                                          <p:spTgt spid="533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title"/>
          </p:nvPr>
        </p:nvSpPr>
        <p:spPr/>
        <p:txBody>
          <a:bodyPr/>
          <a:lstStyle/>
          <a:p>
            <a:r>
              <a:rPr lang="en-US" b="1" dirty="0" smtClean="0">
                <a:solidFill>
                  <a:srgbClr val="0070C0"/>
                </a:solidFill>
              </a:rPr>
              <a:t>Two-Way Voice Radio</a:t>
            </a:r>
          </a:p>
        </p:txBody>
      </p:sp>
      <p:sp>
        <p:nvSpPr>
          <p:cNvPr id="16387" name="Rectangle 10"/>
          <p:cNvSpPr>
            <a:spLocks noGrp="1" noChangeArrowheads="1"/>
          </p:cNvSpPr>
          <p:nvPr>
            <p:ph type="body" idx="1"/>
          </p:nvPr>
        </p:nvSpPr>
        <p:spPr>
          <a:xfrm>
            <a:off x="609600" y="1295400"/>
            <a:ext cx="7848600" cy="4419600"/>
          </a:xfrm>
        </p:spPr>
        <p:txBody>
          <a:bodyPr/>
          <a:lstStyle/>
          <a:p>
            <a:pPr>
              <a:lnSpc>
                <a:spcPct val="80000"/>
              </a:lnSpc>
            </a:pPr>
            <a:r>
              <a:rPr lang="en-US" sz="1700" dirty="0" smtClean="0"/>
              <a:t>Simple and easy to operate </a:t>
            </a:r>
          </a:p>
          <a:p>
            <a:pPr lvl="1">
              <a:lnSpc>
                <a:spcPct val="80000"/>
              </a:lnSpc>
            </a:pPr>
            <a:r>
              <a:rPr lang="en-US" sz="1700" dirty="0" smtClean="0"/>
              <a:t>Public service bands or ham frequencies, whether SSB or FM, via repeater or simplex </a:t>
            </a:r>
          </a:p>
          <a:p>
            <a:pPr lvl="1">
              <a:lnSpc>
                <a:spcPct val="80000"/>
              </a:lnSpc>
            </a:pPr>
            <a:endParaRPr lang="en-US" sz="1700" dirty="0" smtClean="0"/>
          </a:p>
          <a:p>
            <a:pPr>
              <a:lnSpc>
                <a:spcPct val="80000"/>
              </a:lnSpc>
            </a:pPr>
            <a:r>
              <a:rPr lang="en-US" sz="1700" dirty="0" smtClean="0"/>
              <a:t>Operate on multiple frequencies</a:t>
            </a:r>
          </a:p>
          <a:p>
            <a:pPr>
              <a:lnSpc>
                <a:spcPct val="80000"/>
              </a:lnSpc>
            </a:pPr>
            <a:endParaRPr lang="en-US" sz="1700" dirty="0" smtClean="0"/>
          </a:p>
          <a:p>
            <a:pPr>
              <a:lnSpc>
                <a:spcPct val="80000"/>
              </a:lnSpc>
            </a:pPr>
            <a:r>
              <a:rPr lang="en-US" sz="1700" dirty="0" smtClean="0"/>
              <a:t>Generally self-contained, enhancing portability and increasing reliability of the system in adverse environmental conditions</a:t>
            </a:r>
          </a:p>
          <a:p>
            <a:pPr>
              <a:lnSpc>
                <a:spcPct val="80000"/>
              </a:lnSpc>
            </a:pPr>
            <a:endParaRPr lang="en-US" sz="1700" dirty="0" smtClean="0"/>
          </a:p>
          <a:p>
            <a:pPr>
              <a:lnSpc>
                <a:spcPct val="80000"/>
              </a:lnSpc>
            </a:pPr>
            <a:r>
              <a:rPr lang="en-US" sz="1700" dirty="0" smtClean="0"/>
              <a:t>Ideal for broadcasting </a:t>
            </a:r>
          </a:p>
          <a:p>
            <a:pPr>
              <a:lnSpc>
                <a:spcPct val="80000"/>
              </a:lnSpc>
            </a:pPr>
            <a:endParaRPr lang="en-US" sz="1700" dirty="0" smtClean="0"/>
          </a:p>
          <a:p>
            <a:pPr>
              <a:lnSpc>
                <a:spcPct val="80000"/>
              </a:lnSpc>
            </a:pPr>
            <a:r>
              <a:rPr lang="en-US" sz="1700" dirty="0" smtClean="0"/>
              <a:t>However, while a message is being transferred between two stations, the entire channel is occupied, preventing other stations from communicating </a:t>
            </a:r>
          </a:p>
          <a:p>
            <a:pPr lvl="1">
              <a:lnSpc>
                <a:spcPct val="80000"/>
              </a:lnSpc>
            </a:pPr>
            <a:r>
              <a:rPr lang="en-US" sz="1700" dirty="0" smtClean="0"/>
              <a:t>Using radio for one-to-one communication can be very distracting to stations not involved in the exchange </a:t>
            </a:r>
          </a:p>
          <a:p>
            <a:pPr lvl="1">
              <a:lnSpc>
                <a:spcPct val="80000"/>
              </a:lnSpc>
            </a:pPr>
            <a:r>
              <a:rPr lang="en-US" sz="1700" dirty="0" smtClean="0"/>
              <a:t>Low precision inherent in voice modes of communication </a:t>
            </a:r>
          </a:p>
        </p:txBody>
      </p:sp>
      <p:pic>
        <p:nvPicPr>
          <p:cNvPr id="537604" name="Picture 4" descr="th-f7">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1676400"/>
            <a:ext cx="7588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07047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nodeType="withEffect">
                                  <p:stCondLst>
                                    <p:cond delay="0"/>
                                  </p:stCondLst>
                                  <p:childTnLst>
                                    <p:set>
                                      <p:cBhvr>
                                        <p:cTn id="6" dur="1" fill="hold">
                                          <p:stCondLst>
                                            <p:cond delay="0"/>
                                          </p:stCondLst>
                                        </p:cTn>
                                        <p:tgtEl>
                                          <p:spTgt spid="537604"/>
                                        </p:tgtEl>
                                        <p:attrNameLst>
                                          <p:attrName>style.visibility</p:attrName>
                                        </p:attrNameLst>
                                      </p:cBhvr>
                                      <p:to>
                                        <p:strVal val="visible"/>
                                      </p:to>
                                    </p:set>
                                    <p:animEffect transition="in" filter="diamond(out)">
                                      <p:cBhvr>
                                        <p:cTn id="7" dur="1000"/>
                                        <p:tgtEl>
                                          <p:spTgt spid="537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b="1" dirty="0" smtClean="0">
                <a:solidFill>
                  <a:srgbClr val="0070C0"/>
                </a:solidFill>
              </a:rPr>
              <a:t>Trunked Radio</a:t>
            </a:r>
          </a:p>
        </p:txBody>
      </p:sp>
      <p:sp>
        <p:nvSpPr>
          <p:cNvPr id="550915" name="Rectangle 3"/>
          <p:cNvSpPr>
            <a:spLocks noGrp="1" noChangeArrowheads="1"/>
          </p:cNvSpPr>
          <p:nvPr>
            <p:ph type="body" sz="half" idx="1"/>
          </p:nvPr>
        </p:nvSpPr>
        <p:spPr>
          <a:xfrm>
            <a:off x="609600" y="1600200"/>
            <a:ext cx="7848600" cy="4114800"/>
          </a:xfrm>
        </p:spPr>
        <p:txBody>
          <a:bodyPr/>
          <a:lstStyle/>
          <a:p>
            <a:r>
              <a:rPr lang="en-US" sz="2200" dirty="0" smtClean="0"/>
              <a:t>Conventional system, frequencies (channel) are allocated for use by function</a:t>
            </a:r>
          </a:p>
          <a:p>
            <a:pPr lvl="1"/>
            <a:r>
              <a:rPr lang="en-US" sz="2200" dirty="0" smtClean="0"/>
              <a:t>Dispatch, car-to-car, tactical, mutual aid, etc.</a:t>
            </a:r>
          </a:p>
          <a:p>
            <a:pPr lvl="1"/>
            <a:endParaRPr lang="en-US" sz="2200" dirty="0" smtClean="0"/>
          </a:p>
          <a:p>
            <a:r>
              <a:rPr lang="en-US" sz="2200" dirty="0" smtClean="0"/>
              <a:t>In a trunk radio system, all users share a pool of frequencies</a:t>
            </a:r>
          </a:p>
        </p:txBody>
      </p:sp>
    </p:spTree>
    <p:extLst>
      <p:ext uri="{BB962C8B-B14F-4D97-AF65-F5344CB8AC3E}">
        <p14:creationId xmlns:p14="http://schemas.microsoft.com/office/powerpoint/2010/main" val="1609007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550915">
                                            <p:txEl>
                                              <p:pRg st="0" end="0"/>
                                            </p:txEl>
                                          </p:spTgt>
                                        </p:tgtEl>
                                        <p:attrNameLst>
                                          <p:attrName>style.visibility</p:attrName>
                                        </p:attrNameLst>
                                      </p:cBhvr>
                                      <p:to>
                                        <p:strVal val="visible"/>
                                      </p:to>
                                    </p:set>
                                    <p:anim calcmode="lin" valueType="num">
                                      <p:cBhvr additive="base">
                                        <p:cTn id="7" dur="500" fill="hold"/>
                                        <p:tgtEl>
                                          <p:spTgt spid="550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091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50915">
                                            <p:txEl>
                                              <p:pRg st="1" end="1"/>
                                            </p:txEl>
                                          </p:spTgt>
                                        </p:tgtEl>
                                        <p:attrNameLst>
                                          <p:attrName>style.visibility</p:attrName>
                                        </p:attrNameLst>
                                      </p:cBhvr>
                                      <p:to>
                                        <p:strVal val="visible"/>
                                      </p:to>
                                    </p:set>
                                    <p:anim calcmode="lin" valueType="num">
                                      <p:cBhvr additive="base">
                                        <p:cTn id="11" dur="500" fill="hold"/>
                                        <p:tgtEl>
                                          <p:spTgt spid="5509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50915">
                                            <p:txEl>
                                              <p:pRg st="1" end="1"/>
                                            </p:txEl>
                                          </p:spTgt>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500"/>
                            </p:stCondLst>
                            <p:childTnLst>
                              <p:par>
                                <p:cTn id="14" presetID="2" presetClass="entr" presetSubtype="12" fill="hold" grpId="0" nodeType="afterEffect">
                                  <p:stCondLst>
                                    <p:cond delay="1500"/>
                                  </p:stCondLst>
                                  <p:childTnLst>
                                    <p:set>
                                      <p:cBhvr>
                                        <p:cTn id="15" dur="1" fill="hold">
                                          <p:stCondLst>
                                            <p:cond delay="0"/>
                                          </p:stCondLst>
                                        </p:cTn>
                                        <p:tgtEl>
                                          <p:spTgt spid="550915">
                                            <p:txEl>
                                              <p:pRg st="3" end="3"/>
                                            </p:txEl>
                                          </p:spTgt>
                                        </p:tgtEl>
                                        <p:attrNameLst>
                                          <p:attrName>style.visibility</p:attrName>
                                        </p:attrNameLst>
                                      </p:cBhvr>
                                      <p:to>
                                        <p:strVal val="visible"/>
                                      </p:to>
                                    </p:set>
                                    <p:anim calcmode="lin" valueType="num">
                                      <p:cBhvr additive="base">
                                        <p:cTn id="16" dur="500" fill="hold"/>
                                        <p:tgtEl>
                                          <p:spTgt spid="550915">
                                            <p:txEl>
                                              <p:pRg st="3" end="3"/>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5509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dirty="0" smtClean="0">
                <a:solidFill>
                  <a:srgbClr val="0070C0"/>
                </a:solidFill>
              </a:rPr>
              <a:t>Trunked Radio Systems</a:t>
            </a:r>
          </a:p>
        </p:txBody>
      </p:sp>
      <p:sp>
        <p:nvSpPr>
          <p:cNvPr id="18435" name="Rectangle 3"/>
          <p:cNvSpPr>
            <a:spLocks noGrp="1" noChangeArrowheads="1"/>
          </p:cNvSpPr>
          <p:nvPr>
            <p:ph type="body" idx="1"/>
          </p:nvPr>
        </p:nvSpPr>
        <p:spPr/>
        <p:txBody>
          <a:bodyPr/>
          <a:lstStyle/>
          <a:p>
            <a:pPr>
              <a:lnSpc>
                <a:spcPct val="80000"/>
              </a:lnSpc>
            </a:pPr>
            <a:r>
              <a:rPr lang="en-US" sz="2200" dirty="0" smtClean="0"/>
              <a:t>Highly popular with public service agencies</a:t>
            </a:r>
          </a:p>
          <a:p>
            <a:pPr>
              <a:lnSpc>
                <a:spcPct val="80000"/>
              </a:lnSpc>
            </a:pPr>
            <a:endParaRPr lang="en-US" sz="2200" dirty="0" smtClean="0"/>
          </a:p>
          <a:p>
            <a:pPr>
              <a:lnSpc>
                <a:spcPct val="80000"/>
              </a:lnSpc>
            </a:pPr>
            <a:r>
              <a:rPr lang="en-US" sz="2200" dirty="0" smtClean="0"/>
              <a:t>Fundamental purpose behind trunking … </a:t>
            </a:r>
          </a:p>
          <a:p>
            <a:pPr lvl="1">
              <a:lnSpc>
                <a:spcPct val="80000"/>
              </a:lnSpc>
            </a:pPr>
            <a:r>
              <a:rPr lang="en-US" sz="2200" dirty="0" smtClean="0"/>
              <a:t> Allow increased message density on fewer circuits </a:t>
            </a:r>
          </a:p>
          <a:p>
            <a:pPr lvl="1">
              <a:lnSpc>
                <a:spcPct val="80000"/>
              </a:lnSpc>
            </a:pPr>
            <a:endParaRPr lang="en-US" sz="2200" dirty="0" smtClean="0"/>
          </a:p>
          <a:p>
            <a:pPr>
              <a:lnSpc>
                <a:spcPct val="80000"/>
              </a:lnSpc>
            </a:pPr>
            <a:r>
              <a:rPr lang="en-US" sz="2200" dirty="0" smtClean="0"/>
              <a:t>But when an emergency strikes and communication needs skyrocket, the channels quickly become saturated </a:t>
            </a:r>
          </a:p>
        </p:txBody>
      </p:sp>
    </p:spTree>
    <p:extLst>
      <p:ext uri="{BB962C8B-B14F-4D97-AF65-F5344CB8AC3E}">
        <p14:creationId xmlns:p14="http://schemas.microsoft.com/office/powerpoint/2010/main" val="959110349"/>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b="1" dirty="0" err="1" smtClean="0">
                <a:solidFill>
                  <a:srgbClr val="0070C0"/>
                </a:solidFill>
              </a:rPr>
              <a:t>Talkgroup</a:t>
            </a:r>
            <a:endParaRPr lang="en-US" b="1" dirty="0" smtClean="0">
              <a:solidFill>
                <a:srgbClr val="0070C0"/>
              </a:solidFill>
            </a:endParaRPr>
          </a:p>
        </p:txBody>
      </p:sp>
      <p:sp>
        <p:nvSpPr>
          <p:cNvPr id="3" name="Content Placeholder 2"/>
          <p:cNvSpPr>
            <a:spLocks noGrp="1"/>
          </p:cNvSpPr>
          <p:nvPr>
            <p:ph idx="1"/>
          </p:nvPr>
        </p:nvSpPr>
        <p:spPr/>
        <p:txBody>
          <a:bodyPr>
            <a:normAutofit fontScale="85000" lnSpcReduction="20000"/>
          </a:bodyPr>
          <a:lstStyle/>
          <a:p>
            <a:pPr>
              <a:defRPr/>
            </a:pPr>
            <a:r>
              <a:rPr lang="en-US" dirty="0" smtClean="0"/>
              <a:t>On conventional radio systems, frequencies are allocated according to channel use, i.e., one frequency for dispatch, one for car-to-car use, one for mutual aid use, etc.</a:t>
            </a:r>
          </a:p>
          <a:p>
            <a:pPr>
              <a:defRPr/>
            </a:pPr>
            <a:r>
              <a:rPr lang="en-US" dirty="0" smtClean="0"/>
              <a:t>On trunked radio systems, a different method for identification is used since any frequency can be used by any agency on that system</a:t>
            </a:r>
          </a:p>
          <a:p>
            <a:pPr lvl="1">
              <a:defRPr/>
            </a:pPr>
            <a:r>
              <a:rPr lang="en-US" dirty="0" smtClean="0"/>
              <a:t>“</a:t>
            </a:r>
            <a:r>
              <a:rPr lang="en-US" dirty="0" err="1" smtClean="0"/>
              <a:t>Talkgroup</a:t>
            </a:r>
            <a:r>
              <a:rPr lang="en-US" dirty="0" smtClean="0"/>
              <a:t>” is analogous to “channel”</a:t>
            </a:r>
          </a:p>
          <a:p>
            <a:pPr>
              <a:defRPr/>
            </a:pPr>
            <a:r>
              <a:rPr lang="en-US" dirty="0" smtClean="0"/>
              <a:t>This method involves the use of various numbers called "</a:t>
            </a:r>
            <a:r>
              <a:rPr lang="en-US" dirty="0" err="1" smtClean="0"/>
              <a:t>trunking</a:t>
            </a:r>
            <a:r>
              <a:rPr lang="en-US" dirty="0" smtClean="0"/>
              <a:t> IDs" or "</a:t>
            </a:r>
            <a:r>
              <a:rPr lang="en-US" dirty="0" err="1" smtClean="0"/>
              <a:t>talkgroups</a:t>
            </a:r>
            <a:r>
              <a:rPr lang="en-US" dirty="0" smtClean="0"/>
              <a:t> IDs" used to identify different agencies and their uses</a:t>
            </a:r>
            <a:endParaRPr lang="en-US" dirty="0"/>
          </a:p>
        </p:txBody>
      </p:sp>
    </p:spTree>
    <p:extLst>
      <p:ext uri="{BB962C8B-B14F-4D97-AF65-F5344CB8AC3E}">
        <p14:creationId xmlns:p14="http://schemas.microsoft.com/office/powerpoint/2010/main" val="1749047559"/>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dirty="0" smtClean="0">
                <a:solidFill>
                  <a:srgbClr val="0070C0"/>
                </a:solidFill>
              </a:rPr>
              <a:t>Trunked Radio System</a:t>
            </a:r>
          </a:p>
        </p:txBody>
      </p:sp>
      <p:sp>
        <p:nvSpPr>
          <p:cNvPr id="20483" name="Line 8"/>
          <p:cNvSpPr>
            <a:spLocks noChangeShapeType="1"/>
          </p:cNvSpPr>
          <p:nvPr/>
        </p:nvSpPr>
        <p:spPr bwMode="auto">
          <a:xfrm>
            <a:off x="2362200" y="1905000"/>
            <a:ext cx="502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4" name="Text Box 9"/>
          <p:cNvSpPr txBox="1">
            <a:spLocks noChangeArrowheads="1"/>
          </p:cNvSpPr>
          <p:nvPr/>
        </p:nvSpPr>
        <p:spPr bwMode="auto">
          <a:xfrm>
            <a:off x="2667000" y="1524000"/>
            <a:ext cx="533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b="0"/>
              <a:t>Message on Channel 1 same frequency</a:t>
            </a:r>
          </a:p>
        </p:txBody>
      </p:sp>
      <p:sp>
        <p:nvSpPr>
          <p:cNvPr id="20485" name="Line 10"/>
          <p:cNvSpPr>
            <a:spLocks noChangeShapeType="1"/>
          </p:cNvSpPr>
          <p:nvPr/>
        </p:nvSpPr>
        <p:spPr bwMode="auto">
          <a:xfrm flipH="1">
            <a:off x="2362200" y="2286000"/>
            <a:ext cx="525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6" name="Text Box 15"/>
          <p:cNvSpPr txBox="1">
            <a:spLocks noChangeArrowheads="1"/>
          </p:cNvSpPr>
          <p:nvPr/>
        </p:nvSpPr>
        <p:spPr bwMode="auto">
          <a:xfrm>
            <a:off x="2743200" y="1905000"/>
            <a:ext cx="525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b="0"/>
              <a:t>Reply on Channel 1 same frequency</a:t>
            </a:r>
          </a:p>
        </p:txBody>
      </p:sp>
      <p:sp>
        <p:nvSpPr>
          <p:cNvPr id="20487" name="Text Box 16"/>
          <p:cNvSpPr txBox="1">
            <a:spLocks noChangeArrowheads="1"/>
          </p:cNvSpPr>
          <p:nvPr/>
        </p:nvSpPr>
        <p:spPr bwMode="auto">
          <a:xfrm>
            <a:off x="3429000" y="1066800"/>
            <a:ext cx="250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a:t>Conventional System</a:t>
            </a:r>
          </a:p>
        </p:txBody>
      </p:sp>
      <p:sp>
        <p:nvSpPr>
          <p:cNvPr id="20488" name="Line 20"/>
          <p:cNvSpPr>
            <a:spLocks noChangeShapeType="1"/>
          </p:cNvSpPr>
          <p:nvPr/>
        </p:nvSpPr>
        <p:spPr bwMode="auto">
          <a:xfrm>
            <a:off x="2209800" y="4419600"/>
            <a:ext cx="518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Text Box 21"/>
          <p:cNvSpPr txBox="1">
            <a:spLocks noChangeArrowheads="1"/>
          </p:cNvSpPr>
          <p:nvPr/>
        </p:nvSpPr>
        <p:spPr bwMode="auto">
          <a:xfrm>
            <a:off x="2286000" y="4038600"/>
            <a:ext cx="556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b="0"/>
              <a:t>Message on Talkgroup 1, uses frequency 1 </a:t>
            </a:r>
          </a:p>
        </p:txBody>
      </p:sp>
      <p:sp>
        <p:nvSpPr>
          <p:cNvPr id="20490" name="Line 22"/>
          <p:cNvSpPr>
            <a:spLocks noChangeShapeType="1"/>
          </p:cNvSpPr>
          <p:nvPr/>
        </p:nvSpPr>
        <p:spPr bwMode="auto">
          <a:xfrm flipH="1">
            <a:off x="2209800" y="4800600"/>
            <a:ext cx="510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1" name="Text Box 23"/>
          <p:cNvSpPr txBox="1">
            <a:spLocks noChangeArrowheads="1"/>
          </p:cNvSpPr>
          <p:nvPr/>
        </p:nvSpPr>
        <p:spPr bwMode="auto">
          <a:xfrm>
            <a:off x="2514600" y="4419600"/>
            <a:ext cx="525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b="0"/>
              <a:t>Reply on Talkgroup 1, uses frequency 6</a:t>
            </a:r>
          </a:p>
        </p:txBody>
      </p:sp>
      <p:sp>
        <p:nvSpPr>
          <p:cNvPr id="20492" name="Line 24"/>
          <p:cNvSpPr>
            <a:spLocks noChangeShapeType="1"/>
          </p:cNvSpPr>
          <p:nvPr/>
        </p:nvSpPr>
        <p:spPr bwMode="auto">
          <a:xfrm>
            <a:off x="2286000" y="5181600"/>
            <a:ext cx="533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3" name="Text Box 25"/>
          <p:cNvSpPr txBox="1">
            <a:spLocks noChangeArrowheads="1"/>
          </p:cNvSpPr>
          <p:nvPr/>
        </p:nvSpPr>
        <p:spPr bwMode="auto">
          <a:xfrm>
            <a:off x="2209800" y="4876800"/>
            <a:ext cx="548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b="0"/>
              <a:t>Next message on Talkgroup 1, uses frequency 3</a:t>
            </a:r>
          </a:p>
        </p:txBody>
      </p:sp>
      <p:sp>
        <p:nvSpPr>
          <p:cNvPr id="20494" name="Line 26"/>
          <p:cNvSpPr>
            <a:spLocks noChangeShapeType="1"/>
          </p:cNvSpPr>
          <p:nvPr/>
        </p:nvSpPr>
        <p:spPr bwMode="auto">
          <a:xfrm flipH="1">
            <a:off x="2209800" y="5562600"/>
            <a:ext cx="525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5" name="Text Box 27"/>
          <p:cNvSpPr txBox="1">
            <a:spLocks noChangeArrowheads="1"/>
          </p:cNvSpPr>
          <p:nvPr/>
        </p:nvSpPr>
        <p:spPr bwMode="auto">
          <a:xfrm>
            <a:off x="1752600" y="5410200"/>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endParaRPr lang="en-US" b="0"/>
          </a:p>
        </p:txBody>
      </p:sp>
      <p:sp>
        <p:nvSpPr>
          <p:cNvPr id="20496" name="Text Box 28"/>
          <p:cNvSpPr txBox="1">
            <a:spLocks noChangeArrowheads="1"/>
          </p:cNvSpPr>
          <p:nvPr/>
        </p:nvSpPr>
        <p:spPr bwMode="auto">
          <a:xfrm>
            <a:off x="2514600" y="5257800"/>
            <a:ext cx="525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b="0"/>
              <a:t>Next reply on Talkgroup 1, uses frequency 8</a:t>
            </a:r>
          </a:p>
        </p:txBody>
      </p:sp>
      <p:sp>
        <p:nvSpPr>
          <p:cNvPr id="20497" name="Text Box 29"/>
          <p:cNvSpPr txBox="1">
            <a:spLocks noChangeArrowheads="1"/>
          </p:cNvSpPr>
          <p:nvPr/>
        </p:nvSpPr>
        <p:spPr bwMode="auto">
          <a:xfrm>
            <a:off x="2057400" y="5715000"/>
            <a:ext cx="5791200" cy="523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1400" b="0"/>
              <a:t>The frequencies are entirely random within the system and dependent upon which frequencies are available at that exact moment</a:t>
            </a:r>
          </a:p>
        </p:txBody>
      </p:sp>
      <p:sp>
        <p:nvSpPr>
          <p:cNvPr id="20498" name="Text Box 31"/>
          <p:cNvSpPr txBox="1">
            <a:spLocks noChangeArrowheads="1"/>
          </p:cNvSpPr>
          <p:nvPr/>
        </p:nvSpPr>
        <p:spPr bwMode="auto">
          <a:xfrm>
            <a:off x="3581400" y="36576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a:t>Trunked System</a:t>
            </a:r>
          </a:p>
        </p:txBody>
      </p:sp>
      <p:sp>
        <p:nvSpPr>
          <p:cNvPr id="20499" name="Line 32"/>
          <p:cNvSpPr>
            <a:spLocks noChangeShapeType="1"/>
          </p:cNvSpPr>
          <p:nvPr/>
        </p:nvSpPr>
        <p:spPr bwMode="auto">
          <a:xfrm>
            <a:off x="1219200" y="3505200"/>
            <a:ext cx="7086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Text Box 33"/>
          <p:cNvSpPr txBox="1">
            <a:spLocks noChangeArrowheads="1"/>
          </p:cNvSpPr>
          <p:nvPr/>
        </p:nvSpPr>
        <p:spPr bwMode="auto">
          <a:xfrm>
            <a:off x="2362200" y="2514600"/>
            <a:ext cx="5181600" cy="5905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1600" b="0"/>
              <a:t>If the system uses a repeater, then Tx and Rx are different frequencies but do not change</a:t>
            </a:r>
          </a:p>
        </p:txBody>
      </p:sp>
      <p:pic>
        <p:nvPicPr>
          <p:cNvPr id="20501"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1143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502"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1295400"/>
            <a:ext cx="1143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503"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0"/>
            <a:ext cx="1143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504"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3810000"/>
            <a:ext cx="1143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547377504"/>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dirty="0" smtClean="0">
                <a:solidFill>
                  <a:srgbClr val="0070C0"/>
                </a:solidFill>
              </a:rPr>
              <a:t>Digital Trunked Radio System</a:t>
            </a:r>
          </a:p>
        </p:txBody>
      </p:sp>
      <p:sp>
        <p:nvSpPr>
          <p:cNvPr id="21507" name="Rectangle 3"/>
          <p:cNvSpPr>
            <a:spLocks noGrp="1" noChangeArrowheads="1"/>
          </p:cNvSpPr>
          <p:nvPr>
            <p:ph type="body" idx="1"/>
          </p:nvPr>
        </p:nvSpPr>
        <p:spPr/>
        <p:txBody>
          <a:bodyPr/>
          <a:lstStyle/>
          <a:p>
            <a:pPr>
              <a:lnSpc>
                <a:spcPct val="90000"/>
              </a:lnSpc>
            </a:pPr>
            <a:r>
              <a:rPr lang="en-US" sz="2000" smtClean="0"/>
              <a:t>APCO Project 25, or </a:t>
            </a:r>
            <a:r>
              <a:rPr lang="en-US" sz="2000" b="1" smtClean="0"/>
              <a:t>“</a:t>
            </a:r>
            <a:r>
              <a:rPr lang="en-US" sz="2000" smtClean="0"/>
              <a:t>P-25</a:t>
            </a:r>
            <a:r>
              <a:rPr lang="en-US" sz="2000" b="1" smtClean="0"/>
              <a:t>”</a:t>
            </a:r>
          </a:p>
          <a:p>
            <a:pPr lvl="1">
              <a:lnSpc>
                <a:spcPct val="90000"/>
              </a:lnSpc>
            </a:pPr>
            <a:r>
              <a:rPr lang="en-US" sz="2000" smtClean="0"/>
              <a:t>Public safety industry standard developed by the Association of Public Safety Communications Officials</a:t>
            </a:r>
          </a:p>
          <a:p>
            <a:pPr lvl="1">
              <a:lnSpc>
                <a:spcPct val="90000"/>
              </a:lnSpc>
            </a:pPr>
            <a:endParaRPr lang="en-US" sz="2000" smtClean="0"/>
          </a:p>
          <a:p>
            <a:pPr>
              <a:lnSpc>
                <a:spcPct val="90000"/>
              </a:lnSpc>
            </a:pPr>
            <a:r>
              <a:rPr lang="en-US" sz="2000" smtClean="0"/>
              <a:t>Interoperability according to a public safety industry standard and not by system manufacturer</a:t>
            </a:r>
          </a:p>
          <a:p>
            <a:pPr lvl="1">
              <a:lnSpc>
                <a:spcPct val="90000"/>
              </a:lnSpc>
            </a:pPr>
            <a:r>
              <a:rPr lang="en-US" sz="2000" smtClean="0"/>
              <a:t>Coordinate communications with other agencies and jurisdictions</a:t>
            </a:r>
          </a:p>
          <a:p>
            <a:pPr lvl="1">
              <a:lnSpc>
                <a:spcPct val="90000"/>
              </a:lnSpc>
            </a:pPr>
            <a:r>
              <a:rPr lang="en-US" sz="2000" smtClean="0"/>
              <a:t>Purchase radios and other equipment from more than one vendor</a:t>
            </a:r>
          </a:p>
          <a:p>
            <a:pPr lvl="1">
              <a:lnSpc>
                <a:spcPct val="90000"/>
              </a:lnSpc>
            </a:pPr>
            <a:r>
              <a:rPr lang="en-US" sz="2000" smtClean="0"/>
              <a:t>Upgrade or migrate systems without replacing all your equipment </a:t>
            </a:r>
          </a:p>
          <a:p>
            <a:pPr lvl="1">
              <a:lnSpc>
                <a:spcPct val="90000"/>
              </a:lnSpc>
            </a:pPr>
            <a:r>
              <a:rPr lang="en-US" sz="2000" smtClean="0"/>
              <a:t>Share resources with other organizations to control costs</a:t>
            </a:r>
          </a:p>
        </p:txBody>
      </p:sp>
    </p:spTree>
    <p:extLst>
      <p:ext uri="{BB962C8B-B14F-4D97-AF65-F5344CB8AC3E}">
        <p14:creationId xmlns:p14="http://schemas.microsoft.com/office/powerpoint/2010/main" val="202715348"/>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2"/>
          <p:cNvSpPr>
            <a:spLocks noGrp="1" noChangeArrowheads="1"/>
          </p:cNvSpPr>
          <p:nvPr>
            <p:ph type="title"/>
          </p:nvPr>
        </p:nvSpPr>
        <p:spPr/>
        <p:txBody>
          <a:bodyPr/>
          <a:lstStyle/>
          <a:p>
            <a:r>
              <a:rPr lang="en-US" b="1" dirty="0" smtClean="0">
                <a:solidFill>
                  <a:srgbClr val="0070C0"/>
                </a:solidFill>
              </a:rPr>
              <a:t>Trunked Radio Systems</a:t>
            </a:r>
          </a:p>
        </p:txBody>
      </p:sp>
      <p:sp>
        <p:nvSpPr>
          <p:cNvPr id="113667" name="Rectangle 2053"/>
          <p:cNvSpPr>
            <a:spLocks noGrp="1" noChangeArrowheads="1"/>
          </p:cNvSpPr>
          <p:nvPr>
            <p:ph sz="half" idx="1"/>
          </p:nvPr>
        </p:nvSpPr>
        <p:spPr/>
        <p:txBody>
          <a:bodyPr>
            <a:normAutofit fontScale="92500" lnSpcReduction="20000"/>
          </a:bodyPr>
          <a:lstStyle/>
          <a:p>
            <a:pPr>
              <a:lnSpc>
                <a:spcPct val="90000"/>
              </a:lnSpc>
              <a:defRPr/>
            </a:pPr>
            <a:r>
              <a:rPr lang="en-US" dirty="0" smtClean="0"/>
              <a:t>Trunked systems rely on a complex central signaling system to dynamically handle the mobile frequency assignments </a:t>
            </a:r>
          </a:p>
          <a:p>
            <a:pPr lvl="1">
              <a:lnSpc>
                <a:spcPct val="90000"/>
              </a:lnSpc>
              <a:defRPr/>
            </a:pPr>
            <a:r>
              <a:rPr lang="en-US" dirty="0" smtClean="0"/>
              <a:t>If the central control unit goes down, the entire system — base and mobile units — must revert to a pre-determined simplex or repeater-based arrangement </a:t>
            </a:r>
          </a:p>
          <a:p>
            <a:pPr lvl="1">
              <a:lnSpc>
                <a:spcPct val="90000"/>
              </a:lnSpc>
              <a:defRPr/>
            </a:pPr>
            <a:r>
              <a:rPr lang="en-US" dirty="0" smtClean="0"/>
              <a:t>Risky in emergency situations because of the small number of frequencies available to the system </a:t>
            </a:r>
          </a:p>
        </p:txBody>
      </p:sp>
      <p:pic>
        <p:nvPicPr>
          <p:cNvPr id="22532" name="Picture 5" descr="File:Trunked 5ch central control.svg">
            <a:hlinkClick r:id="rId2"/>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48200" y="1295400"/>
            <a:ext cx="34925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23127"/>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dirty="0" smtClean="0">
                <a:solidFill>
                  <a:srgbClr val="0070C0"/>
                </a:solidFill>
              </a:rPr>
              <a:t>Example Trunked System</a:t>
            </a:r>
          </a:p>
        </p:txBody>
      </p:sp>
      <p:pic>
        <p:nvPicPr>
          <p:cNvPr id="545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9538"/>
            <a:ext cx="8001000" cy="385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796" name="Rectangle 4"/>
          <p:cNvSpPr>
            <a:spLocks noChangeArrowheads="1"/>
          </p:cNvSpPr>
          <p:nvPr/>
        </p:nvSpPr>
        <p:spPr bwMode="auto">
          <a:xfrm>
            <a:off x="1828800" y="5562600"/>
            <a:ext cx="631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t>http://www.macom-wireless.com/news/EDACS_VIDA.pdf</a:t>
            </a:r>
          </a:p>
        </p:txBody>
      </p:sp>
    </p:spTree>
    <p:extLst>
      <p:ext uri="{BB962C8B-B14F-4D97-AF65-F5344CB8AC3E}">
        <p14:creationId xmlns:p14="http://schemas.microsoft.com/office/powerpoint/2010/main" val="10449595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545795"/>
                                        </p:tgtEl>
                                        <p:attrNameLst>
                                          <p:attrName>style.visibility</p:attrName>
                                        </p:attrNameLst>
                                      </p:cBhvr>
                                      <p:to>
                                        <p:strVal val="visible"/>
                                      </p:to>
                                    </p:set>
                                    <p:animEffect transition="in" filter="checkerboard(across)">
                                      <p:cBhvr>
                                        <p:cTn id="7" dur="500"/>
                                        <p:tgtEl>
                                          <p:spTgt spid="5457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5796"/>
                                        </p:tgtEl>
                                        <p:attrNameLst>
                                          <p:attrName>style.visibility</p:attrName>
                                        </p:attrNameLst>
                                      </p:cBhvr>
                                      <p:to>
                                        <p:strVal val="visible"/>
                                      </p:to>
                                    </p:set>
                                    <p:animEffect transition="in" filter="fade">
                                      <p:cBhvr>
                                        <p:cTn id="10" dur="2000"/>
                                        <p:tgtEl>
                                          <p:spTgt spid="545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p:txBody>
          <a:bodyPr/>
          <a:lstStyle/>
          <a:p>
            <a:r>
              <a:rPr lang="en-US" b="1" dirty="0" smtClean="0">
                <a:solidFill>
                  <a:srgbClr val="0070C0"/>
                </a:solidFill>
              </a:rPr>
              <a:t>Packet Radio</a:t>
            </a:r>
          </a:p>
        </p:txBody>
      </p:sp>
      <p:sp>
        <p:nvSpPr>
          <p:cNvPr id="24579" name="Rectangle 7"/>
          <p:cNvSpPr>
            <a:spLocks noGrp="1" noChangeArrowheads="1"/>
          </p:cNvSpPr>
          <p:nvPr>
            <p:ph type="body" idx="1"/>
          </p:nvPr>
        </p:nvSpPr>
        <p:spPr/>
        <p:txBody>
          <a:bodyPr/>
          <a:lstStyle/>
          <a:p>
            <a:pPr>
              <a:lnSpc>
                <a:spcPct val="80000"/>
              </a:lnSpc>
            </a:pPr>
            <a:r>
              <a:rPr lang="en-US" sz="1700" smtClean="0"/>
              <a:t>Facilitate high-precision message transfer</a:t>
            </a:r>
          </a:p>
          <a:p>
            <a:pPr lvl="1">
              <a:lnSpc>
                <a:spcPct val="80000"/>
              </a:lnSpc>
            </a:pPr>
            <a:r>
              <a:rPr lang="en-US" sz="1700" smtClean="0"/>
              <a:t>Near-perfect accuracy in transmission and reception </a:t>
            </a:r>
          </a:p>
          <a:p>
            <a:pPr lvl="1">
              <a:lnSpc>
                <a:spcPct val="80000"/>
              </a:lnSpc>
            </a:pPr>
            <a:r>
              <a:rPr lang="en-US" sz="1700" smtClean="0"/>
              <a:t>No need for a conversion step before transmission </a:t>
            </a:r>
          </a:p>
          <a:p>
            <a:pPr lvl="1">
              <a:lnSpc>
                <a:spcPct val="80000"/>
              </a:lnSpc>
            </a:pPr>
            <a:endParaRPr lang="en-US" sz="1700" smtClean="0"/>
          </a:p>
          <a:p>
            <a:pPr>
              <a:lnSpc>
                <a:spcPct val="80000"/>
              </a:lnSpc>
            </a:pPr>
            <a:r>
              <a:rPr lang="en-US" sz="1700" smtClean="0"/>
              <a:t>Generally self-contained </a:t>
            </a:r>
          </a:p>
          <a:p>
            <a:pPr>
              <a:lnSpc>
                <a:spcPct val="80000"/>
              </a:lnSpc>
            </a:pPr>
            <a:endParaRPr lang="en-US" sz="1700" smtClean="0"/>
          </a:p>
          <a:p>
            <a:pPr>
              <a:lnSpc>
                <a:spcPct val="80000"/>
              </a:lnSpc>
            </a:pPr>
            <a:r>
              <a:rPr lang="en-US" sz="1700" smtClean="0"/>
              <a:t>Perfect for the distribution of high-precision information to a large number of destinations simultaneously </a:t>
            </a:r>
          </a:p>
          <a:p>
            <a:pPr>
              <a:lnSpc>
                <a:spcPct val="80000"/>
              </a:lnSpc>
            </a:pPr>
            <a:endParaRPr lang="en-US" sz="1700" smtClean="0"/>
          </a:p>
          <a:p>
            <a:pPr>
              <a:lnSpc>
                <a:spcPct val="80000"/>
              </a:lnSpc>
            </a:pPr>
            <a:r>
              <a:rPr lang="en-US" sz="1700" smtClean="0"/>
              <a:t>Real-time packet messages require the operator to use a keyboard</a:t>
            </a:r>
          </a:p>
          <a:p>
            <a:pPr lvl="1">
              <a:lnSpc>
                <a:spcPct val="80000"/>
              </a:lnSpc>
            </a:pPr>
            <a:r>
              <a:rPr lang="en-US" sz="1700" smtClean="0"/>
              <a:t>Common packet protocols are inefficient when transferring precision graphics, drawings, and all but the most rudimentary maps </a:t>
            </a:r>
          </a:p>
          <a:p>
            <a:pPr lvl="1">
              <a:lnSpc>
                <a:spcPct val="80000"/>
              </a:lnSpc>
            </a:pPr>
            <a:endParaRPr lang="en-US" sz="1700" smtClean="0"/>
          </a:p>
          <a:p>
            <a:pPr>
              <a:lnSpc>
                <a:spcPct val="80000"/>
              </a:lnSpc>
            </a:pPr>
            <a:r>
              <a:rPr lang="en-US" sz="1700" smtClean="0"/>
              <a:t>May not be reliable along marginal RF paths </a:t>
            </a:r>
          </a:p>
        </p:txBody>
      </p:sp>
    </p:spTree>
    <p:extLst>
      <p:ext uri="{BB962C8B-B14F-4D97-AF65-F5344CB8AC3E}">
        <p14:creationId xmlns:p14="http://schemas.microsoft.com/office/powerpoint/2010/main" val="2571122404"/>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4"/>
          <p:cNvSpPr>
            <a:spLocks noGrp="1" noChangeArrowheads="1"/>
          </p:cNvSpPr>
          <p:nvPr>
            <p:ph type="title"/>
          </p:nvPr>
        </p:nvSpPr>
        <p:spPr/>
        <p:txBody>
          <a:bodyPr/>
          <a:lstStyle/>
          <a:p>
            <a:r>
              <a:rPr lang="en-US" b="1" dirty="0" smtClean="0">
                <a:solidFill>
                  <a:srgbClr val="0070C0"/>
                </a:solidFill>
              </a:rPr>
              <a:t>Store-and-Forward Systems</a:t>
            </a:r>
          </a:p>
        </p:txBody>
      </p:sp>
      <p:sp>
        <p:nvSpPr>
          <p:cNvPr id="25603" name="Rectangle 2055"/>
          <p:cNvSpPr>
            <a:spLocks noGrp="1" noChangeArrowheads="1"/>
          </p:cNvSpPr>
          <p:nvPr>
            <p:ph type="body" idx="1"/>
          </p:nvPr>
        </p:nvSpPr>
        <p:spPr>
          <a:xfrm>
            <a:off x="609600" y="1295400"/>
            <a:ext cx="7848600" cy="4419600"/>
          </a:xfrm>
        </p:spPr>
        <p:txBody>
          <a:bodyPr/>
          <a:lstStyle/>
          <a:p>
            <a:pPr>
              <a:lnSpc>
                <a:spcPct val="90000"/>
              </a:lnSpc>
            </a:pPr>
            <a:r>
              <a:rPr lang="en-US" sz="2200" smtClean="0"/>
              <a:t>Bulletin boards, messaging gateways, electronic mailboxes, etc </a:t>
            </a:r>
          </a:p>
          <a:p>
            <a:pPr lvl="1">
              <a:lnSpc>
                <a:spcPct val="90000"/>
              </a:lnSpc>
            </a:pPr>
            <a:r>
              <a:rPr lang="en-US" sz="2200" smtClean="0"/>
              <a:t>Subset of packet radio</a:t>
            </a:r>
          </a:p>
          <a:p>
            <a:pPr lvl="1">
              <a:lnSpc>
                <a:spcPct val="90000"/>
              </a:lnSpc>
            </a:pPr>
            <a:endParaRPr lang="en-US" sz="2200" smtClean="0"/>
          </a:p>
          <a:p>
            <a:pPr>
              <a:lnSpc>
                <a:spcPct val="90000"/>
              </a:lnSpc>
            </a:pPr>
            <a:r>
              <a:rPr lang="en-US" sz="2200" smtClean="0"/>
              <a:t>Non-time-critical messages and reference material </a:t>
            </a:r>
          </a:p>
          <a:p>
            <a:pPr lvl="1">
              <a:lnSpc>
                <a:spcPct val="90000"/>
              </a:lnSpc>
            </a:pPr>
            <a:r>
              <a:rPr lang="en-US" sz="2200" smtClean="0"/>
              <a:t>Good for when sender and receiver cannot be available simultaneously </a:t>
            </a:r>
          </a:p>
          <a:p>
            <a:pPr lvl="1">
              <a:lnSpc>
                <a:spcPct val="90000"/>
              </a:lnSpc>
            </a:pPr>
            <a:endParaRPr lang="en-US" sz="2200" smtClean="0"/>
          </a:p>
          <a:p>
            <a:pPr>
              <a:lnSpc>
                <a:spcPct val="90000"/>
              </a:lnSpc>
            </a:pPr>
            <a:r>
              <a:rPr lang="en-US" sz="2200" smtClean="0"/>
              <a:t>Not limited to digital modes </a:t>
            </a:r>
          </a:p>
          <a:p>
            <a:pPr lvl="1">
              <a:lnSpc>
                <a:spcPct val="90000"/>
              </a:lnSpc>
            </a:pPr>
            <a:r>
              <a:rPr lang="en-US" sz="2200" smtClean="0"/>
              <a:t>Voice-answering machines, </a:t>
            </a:r>
          </a:p>
          <a:p>
            <a:pPr lvl="1">
              <a:lnSpc>
                <a:spcPct val="90000"/>
              </a:lnSpc>
            </a:pPr>
            <a:r>
              <a:rPr lang="en-US" sz="2200" smtClean="0"/>
              <a:t>NTS-like arrangement of liaison stations can function as voice-based store-and-forward systems </a:t>
            </a:r>
          </a:p>
        </p:txBody>
      </p:sp>
    </p:spTree>
    <p:extLst>
      <p:ext uri="{BB962C8B-B14F-4D97-AF65-F5344CB8AC3E}">
        <p14:creationId xmlns:p14="http://schemas.microsoft.com/office/powerpoint/2010/main" val="2930401009"/>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Winlink and D-Star</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In a nutshell</a:t>
            </a:r>
          </a:p>
          <a:p>
            <a:pPr lvl="1"/>
            <a:r>
              <a:rPr lang="en-US" dirty="0" smtClean="0"/>
              <a:t>Packet</a:t>
            </a:r>
          </a:p>
          <a:p>
            <a:pPr lvl="1"/>
            <a:r>
              <a:rPr lang="en-US" dirty="0" smtClean="0"/>
              <a:t>Email</a:t>
            </a:r>
          </a:p>
          <a:p>
            <a:pPr lvl="1"/>
            <a:r>
              <a:rPr lang="en-US" dirty="0" smtClean="0"/>
              <a:t>Attachments</a:t>
            </a:r>
          </a:p>
          <a:p>
            <a:pPr lvl="1"/>
            <a:r>
              <a:rPr lang="en-US" dirty="0" smtClean="0"/>
              <a:t>Internet</a:t>
            </a:r>
            <a:endParaRPr lang="en-US" dirty="0"/>
          </a:p>
        </p:txBody>
      </p:sp>
    </p:spTree>
    <p:extLst>
      <p:ext uri="{BB962C8B-B14F-4D97-AF65-F5344CB8AC3E}">
        <p14:creationId xmlns:p14="http://schemas.microsoft.com/office/powerpoint/2010/main" val="2983683018"/>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b="1" dirty="0" smtClean="0">
                <a:solidFill>
                  <a:srgbClr val="0070C0"/>
                </a:solidFill>
              </a:rPr>
              <a:t>Other Modes</a:t>
            </a:r>
          </a:p>
        </p:txBody>
      </p:sp>
      <p:sp>
        <p:nvSpPr>
          <p:cNvPr id="556035" name="Rectangle 3"/>
          <p:cNvSpPr>
            <a:spLocks noGrp="1" noChangeArrowheads="1"/>
          </p:cNvSpPr>
          <p:nvPr>
            <p:ph type="body" idx="1"/>
          </p:nvPr>
        </p:nvSpPr>
        <p:spPr>
          <a:xfrm>
            <a:off x="647700" y="1143000"/>
            <a:ext cx="7848600" cy="4114800"/>
          </a:xfrm>
        </p:spPr>
        <p:txBody>
          <a:bodyPr>
            <a:normAutofit/>
          </a:bodyPr>
          <a:lstStyle/>
          <a:p>
            <a:r>
              <a:rPr lang="en-US" dirty="0" smtClean="0"/>
              <a:t>Slow-scan television</a:t>
            </a:r>
          </a:p>
          <a:p>
            <a:r>
              <a:rPr lang="en-US" dirty="0" smtClean="0"/>
              <a:t>Fast-scan television</a:t>
            </a:r>
          </a:p>
          <a:p>
            <a:r>
              <a:rPr lang="en-US" dirty="0" smtClean="0"/>
              <a:t>Satellite communications </a:t>
            </a:r>
          </a:p>
          <a:p>
            <a:r>
              <a:rPr lang="en-US" dirty="0" smtClean="0"/>
              <a:t>Human couriers</a:t>
            </a:r>
          </a:p>
          <a:p>
            <a:r>
              <a:rPr lang="en-US" dirty="0" smtClean="0"/>
              <a:t>Internet</a:t>
            </a:r>
          </a:p>
          <a:p>
            <a:r>
              <a:rPr lang="en-US" dirty="0" smtClean="0"/>
              <a:t>Email</a:t>
            </a:r>
          </a:p>
          <a:p>
            <a:r>
              <a:rPr lang="en-US" dirty="0" smtClean="0"/>
              <a:t>IRLP, </a:t>
            </a:r>
            <a:r>
              <a:rPr lang="en-US" dirty="0" err="1" smtClean="0"/>
              <a:t>Echolink</a:t>
            </a:r>
            <a:endParaRPr lang="en-US" dirty="0" smtClean="0"/>
          </a:p>
          <a:p>
            <a:endParaRPr lang="en-US" dirty="0" smtClean="0"/>
          </a:p>
          <a:p>
            <a:endParaRPr lang="en-US" dirty="0" smtClean="0"/>
          </a:p>
        </p:txBody>
      </p:sp>
      <p:pic>
        <p:nvPicPr>
          <p:cNvPr id="729093" name="Picture 5" descr="424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757613"/>
            <a:ext cx="17764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8" descr="http://www.tcoek12.org/~tcarc/mir024.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410200" y="1143000"/>
            <a:ext cx="24511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57713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 calcmode="lin" valueType="num">
                                      <p:cBhvr additive="base">
                                        <p:cTn id="7" dur="500" fill="hold"/>
                                        <p:tgtEl>
                                          <p:spTgt spid="556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603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 calcmode="lin" valueType="num">
                                      <p:cBhvr additive="base">
                                        <p:cTn id="12" dur="500" fill="hold"/>
                                        <p:tgtEl>
                                          <p:spTgt spid="55603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5603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 calcmode="lin" valueType="num">
                                      <p:cBhvr additive="base">
                                        <p:cTn id="17" dur="500" fill="hold"/>
                                        <p:tgtEl>
                                          <p:spTgt spid="5560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5603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 calcmode="lin" valueType="num">
                                      <p:cBhvr additive="base">
                                        <p:cTn id="22" dur="500" fill="hold"/>
                                        <p:tgtEl>
                                          <p:spTgt spid="55603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56035">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56035">
                                            <p:txEl>
                                              <p:pRg st="4" end="4"/>
                                            </p:txEl>
                                          </p:spTgt>
                                        </p:tgtEl>
                                        <p:attrNameLst>
                                          <p:attrName>style.visibility</p:attrName>
                                        </p:attrNameLst>
                                      </p:cBhvr>
                                      <p:to>
                                        <p:strVal val="visible"/>
                                      </p:to>
                                    </p:set>
                                    <p:anim calcmode="lin" valueType="num">
                                      <p:cBhvr additive="base">
                                        <p:cTn id="27" dur="500" fill="hold"/>
                                        <p:tgtEl>
                                          <p:spTgt spid="55603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56035">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556035">
                                            <p:txEl>
                                              <p:pRg st="5" end="5"/>
                                            </p:txEl>
                                          </p:spTgt>
                                        </p:tgtEl>
                                        <p:attrNameLst>
                                          <p:attrName>style.visibility</p:attrName>
                                        </p:attrNameLst>
                                      </p:cBhvr>
                                      <p:to>
                                        <p:strVal val="visible"/>
                                      </p:to>
                                    </p:set>
                                    <p:anim calcmode="lin" valueType="num">
                                      <p:cBhvr additive="base">
                                        <p:cTn id="32" dur="500" fill="hold"/>
                                        <p:tgtEl>
                                          <p:spTgt spid="556035">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56035">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556035">
                                            <p:txEl>
                                              <p:pRg st="6" end="6"/>
                                            </p:txEl>
                                          </p:spTgt>
                                        </p:tgtEl>
                                        <p:attrNameLst>
                                          <p:attrName>style.visibility</p:attrName>
                                        </p:attrNameLst>
                                      </p:cBhvr>
                                      <p:to>
                                        <p:strVal val="visible"/>
                                      </p:to>
                                    </p:set>
                                    <p:anim calcmode="lin" valueType="num">
                                      <p:cBhvr additive="base">
                                        <p:cTn id="37" dur="500" fill="hold"/>
                                        <p:tgtEl>
                                          <p:spTgt spid="55603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56035">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4" presetClass="entr" presetSubtype="32" fill="hold" nodeType="afterEffect">
                                  <p:stCondLst>
                                    <p:cond delay="0"/>
                                  </p:stCondLst>
                                  <p:childTnLst>
                                    <p:set>
                                      <p:cBhvr>
                                        <p:cTn id="41" dur="1" fill="hold">
                                          <p:stCondLst>
                                            <p:cond delay="0"/>
                                          </p:stCondLst>
                                        </p:cTn>
                                        <p:tgtEl>
                                          <p:spTgt spid="729093"/>
                                        </p:tgtEl>
                                        <p:attrNameLst>
                                          <p:attrName>style.visibility</p:attrName>
                                        </p:attrNameLst>
                                      </p:cBhvr>
                                      <p:to>
                                        <p:strVal val="visible"/>
                                      </p:to>
                                    </p:set>
                                    <p:animEffect transition="in" filter="box(out)">
                                      <p:cBhvr>
                                        <p:cTn id="42" dur="500"/>
                                        <p:tgtEl>
                                          <p:spTgt spid="72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One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t>Session 1 – Topics </a:t>
            </a:r>
            <a:r>
              <a:rPr lang="en-US" dirty="0" smtClean="0">
                <a:solidFill>
                  <a:schemeClr val="bg1">
                    <a:lumMod val="85000"/>
                  </a:schemeClr>
                </a:solidFill>
              </a:rPr>
              <a:t>1,</a:t>
            </a:r>
            <a:r>
              <a:rPr lang="en-US" dirty="0" smtClean="0"/>
              <a:t> </a:t>
            </a:r>
            <a:r>
              <a:rPr lang="en-US" dirty="0" smtClean="0">
                <a:solidFill>
                  <a:schemeClr val="bg1">
                    <a:lumMod val="85000"/>
                  </a:schemeClr>
                </a:solidFill>
              </a:rPr>
              <a:t>2,</a:t>
            </a:r>
            <a:r>
              <a:rPr lang="en-US" dirty="0" smtClean="0"/>
              <a:t> </a:t>
            </a:r>
            <a:r>
              <a:rPr lang="en-US" dirty="0" smtClean="0">
                <a:solidFill>
                  <a:srgbClr val="FF0000"/>
                </a:solidFill>
              </a:rPr>
              <a:t>3</a:t>
            </a:r>
            <a:r>
              <a:rPr lang="en-US" dirty="0" smtClean="0"/>
              <a:t>, 4, 5a, 5b</a:t>
            </a:r>
          </a:p>
          <a:p>
            <a:pPr marL="0" indent="0">
              <a:buNone/>
            </a:pPr>
            <a:r>
              <a:rPr lang="en-US" dirty="0" smtClean="0">
                <a:solidFill>
                  <a:schemeClr val="bg1">
                    <a:lumMod val="75000"/>
                  </a:schemeClr>
                </a:solidFill>
              </a:rPr>
              <a:t>Session 2 – Topics 6, 7a, 7b, 7c, 7d, 8, 9, 10</a:t>
            </a:r>
          </a:p>
          <a:p>
            <a:pPr marL="0" indent="0">
              <a:buNone/>
            </a:pPr>
            <a:r>
              <a:rPr lang="en-US" dirty="0" smtClean="0">
                <a:solidFill>
                  <a:schemeClr val="bg1">
                    <a:lumMod val="75000"/>
                  </a:schemeClr>
                </a:solidFill>
              </a:rPr>
              <a:t>Session 3 – Topics 11, 12, 13, 14, 15</a:t>
            </a:r>
          </a:p>
          <a:p>
            <a:pPr marL="0" indent="0">
              <a:buNone/>
            </a:pPr>
            <a:r>
              <a:rPr lang="en-US" dirty="0" smtClean="0">
                <a:solidFill>
                  <a:schemeClr val="bg1">
                    <a:lumMod val="75000"/>
                  </a:schemeClr>
                </a:solidFill>
              </a:rPr>
              <a:t>Session 4 – Topics 16,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a:spLocks noGrp="1" noChangeArrowheads="1"/>
          </p:cNvSpPr>
          <p:nvPr>
            <p:ph type="title"/>
          </p:nvPr>
        </p:nvSpPr>
        <p:spPr/>
        <p:txBody>
          <a:bodyPr/>
          <a:lstStyle/>
          <a:p>
            <a:r>
              <a:rPr lang="en-US" b="1" dirty="0" smtClean="0">
                <a:solidFill>
                  <a:srgbClr val="0070C0"/>
                </a:solidFill>
              </a:rPr>
              <a:t>Planning and Preparation</a:t>
            </a:r>
          </a:p>
        </p:txBody>
      </p:sp>
      <p:sp>
        <p:nvSpPr>
          <p:cNvPr id="88067" name="Rectangle 12"/>
          <p:cNvSpPr>
            <a:spLocks noGrp="1" noChangeArrowheads="1"/>
          </p:cNvSpPr>
          <p:nvPr>
            <p:ph type="body" idx="1"/>
          </p:nvPr>
        </p:nvSpPr>
        <p:spPr/>
        <p:txBody>
          <a:bodyPr/>
          <a:lstStyle/>
          <a:p>
            <a:pPr>
              <a:lnSpc>
                <a:spcPct val="90000"/>
              </a:lnSpc>
              <a:defRPr/>
            </a:pPr>
            <a:r>
              <a:rPr lang="en-US" sz="2200" dirty="0" smtClean="0"/>
              <a:t>Give advance thought to the kinds of information that might need to be passed during each kind of emergency</a:t>
            </a:r>
          </a:p>
          <a:p>
            <a:pPr marL="0" indent="0">
              <a:lnSpc>
                <a:spcPct val="90000"/>
              </a:lnSpc>
              <a:buFont typeface="Wingdings" pitchFamily="2" charset="2"/>
              <a:buNone/>
              <a:defRPr/>
            </a:pPr>
            <a:r>
              <a:rPr lang="en-US" sz="2200" dirty="0" smtClean="0"/>
              <a:t> </a:t>
            </a:r>
          </a:p>
          <a:p>
            <a:pPr lvl="2">
              <a:lnSpc>
                <a:spcPct val="90000"/>
              </a:lnSpc>
              <a:defRPr/>
            </a:pPr>
            <a:r>
              <a:rPr lang="en-US" sz="2200" dirty="0" smtClean="0"/>
              <a:t>Will maps need to be transferred? </a:t>
            </a:r>
          </a:p>
          <a:p>
            <a:pPr lvl="2">
              <a:lnSpc>
                <a:spcPct val="90000"/>
              </a:lnSpc>
              <a:defRPr/>
            </a:pPr>
            <a:r>
              <a:rPr lang="en-US" sz="2200" dirty="0" smtClean="0"/>
              <a:t>What about long lists of names, addresses, supplies, or other detailed identification? </a:t>
            </a:r>
          </a:p>
          <a:p>
            <a:pPr lvl="2">
              <a:lnSpc>
                <a:spcPct val="90000"/>
              </a:lnSpc>
              <a:defRPr/>
            </a:pPr>
            <a:r>
              <a:rPr lang="en-US" sz="2200" dirty="0" smtClean="0"/>
              <a:t>Will the communications consist mostly of short status reports? </a:t>
            </a:r>
          </a:p>
          <a:p>
            <a:pPr lvl="2">
              <a:lnSpc>
                <a:spcPct val="90000"/>
              </a:lnSpc>
              <a:defRPr/>
            </a:pPr>
            <a:r>
              <a:rPr lang="en-US" sz="2200" dirty="0" smtClean="0"/>
              <a:t>Will the situation likely require transfer of detailed instructions, directions, or descriptions? </a:t>
            </a:r>
          </a:p>
          <a:p>
            <a:pPr lvl="2">
              <a:lnSpc>
                <a:spcPct val="90000"/>
              </a:lnSpc>
              <a:defRPr/>
            </a:pPr>
            <a:r>
              <a:rPr lang="en-US" sz="2200" dirty="0" smtClean="0"/>
              <a:t>Will they originally be in verbal, written, or electronic form?</a:t>
            </a:r>
          </a:p>
        </p:txBody>
      </p:sp>
    </p:spTree>
    <p:extLst>
      <p:ext uri="{BB962C8B-B14F-4D97-AF65-F5344CB8AC3E}">
        <p14:creationId xmlns:p14="http://schemas.microsoft.com/office/powerpoint/2010/main" val="3641271734"/>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9"/>
          <p:cNvSpPr>
            <a:spLocks noGrp="1" noChangeArrowheads="1"/>
          </p:cNvSpPr>
          <p:nvPr>
            <p:ph type="title"/>
          </p:nvPr>
        </p:nvSpPr>
        <p:spPr/>
        <p:txBody>
          <a:bodyPr/>
          <a:lstStyle/>
          <a:p>
            <a:r>
              <a:rPr lang="en-US" b="1" dirty="0" smtClean="0">
                <a:solidFill>
                  <a:srgbClr val="0070C0"/>
                </a:solidFill>
              </a:rPr>
              <a:t>Planning and Preparation</a:t>
            </a:r>
          </a:p>
        </p:txBody>
      </p:sp>
      <p:sp>
        <p:nvSpPr>
          <p:cNvPr id="28675" name="Rectangle 1030"/>
          <p:cNvSpPr>
            <a:spLocks noGrp="1" noChangeArrowheads="1"/>
          </p:cNvSpPr>
          <p:nvPr>
            <p:ph type="body" idx="1"/>
          </p:nvPr>
        </p:nvSpPr>
        <p:spPr/>
        <p:txBody>
          <a:bodyPr>
            <a:normAutofit lnSpcReduction="10000"/>
          </a:bodyPr>
          <a:lstStyle/>
          <a:p>
            <a:r>
              <a:rPr lang="en-US" smtClean="0"/>
              <a:t>Consider the origins and destinations of the messages </a:t>
            </a:r>
          </a:p>
          <a:p>
            <a:pPr lvl="1"/>
            <a:r>
              <a:rPr lang="en-US" smtClean="0"/>
              <a:t>Will one station be disseminating information to multiple remote sites? </a:t>
            </a:r>
          </a:p>
          <a:p>
            <a:pPr lvl="1"/>
            <a:r>
              <a:rPr lang="en-US" smtClean="0"/>
              <a:t>Will there be a lot of one-to-one messages? </a:t>
            </a:r>
          </a:p>
          <a:p>
            <a:pPr lvl="1"/>
            <a:r>
              <a:rPr lang="en-US" smtClean="0"/>
              <a:t>Will one station be overloaded while others sit idle? </a:t>
            </a:r>
          </a:p>
          <a:p>
            <a:pPr lvl="1"/>
            <a:r>
              <a:rPr lang="en-US" smtClean="0"/>
              <a:t>Will a store-and-forward system, even via voice, be useful or necessary?</a:t>
            </a:r>
          </a:p>
          <a:p>
            <a:endParaRPr lang="en-US" smtClean="0"/>
          </a:p>
        </p:txBody>
      </p:sp>
    </p:spTree>
    <p:extLst>
      <p:ext uri="{BB962C8B-B14F-4D97-AF65-F5344CB8AC3E}">
        <p14:creationId xmlns:p14="http://schemas.microsoft.com/office/powerpoint/2010/main" val="2134446691"/>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3"/>
          <p:cNvSpPr>
            <a:spLocks noGrp="1" noChangeArrowheads="1"/>
          </p:cNvSpPr>
          <p:nvPr>
            <p:ph type="title"/>
          </p:nvPr>
        </p:nvSpPr>
        <p:spPr/>
        <p:txBody>
          <a:bodyPr/>
          <a:lstStyle/>
          <a:p>
            <a:r>
              <a:rPr lang="en-US" b="1" dirty="0" smtClean="0">
                <a:solidFill>
                  <a:srgbClr val="0070C0"/>
                </a:solidFill>
              </a:rPr>
              <a:t>Planning and Preparation</a:t>
            </a:r>
          </a:p>
        </p:txBody>
      </p:sp>
      <p:sp>
        <p:nvSpPr>
          <p:cNvPr id="29699" name="Rectangle 1034"/>
          <p:cNvSpPr>
            <a:spLocks noGrp="1" noChangeArrowheads="1"/>
          </p:cNvSpPr>
          <p:nvPr>
            <p:ph type="body" idx="1"/>
          </p:nvPr>
        </p:nvSpPr>
        <p:spPr/>
        <p:txBody>
          <a:bodyPr/>
          <a:lstStyle/>
          <a:p>
            <a:r>
              <a:rPr lang="en-US" sz="2200" smtClean="0"/>
              <a:t>Content of the messages should also be considered</a:t>
            </a:r>
          </a:p>
          <a:p>
            <a:pPr lvl="1"/>
            <a:r>
              <a:rPr lang="en-US" sz="2200" smtClean="0"/>
              <a:t>Will a lot of confidential or sensitive information be passed? </a:t>
            </a:r>
          </a:p>
          <a:p>
            <a:pPr lvl="1"/>
            <a:r>
              <a:rPr lang="en-US" sz="2200" smtClean="0"/>
              <a:t>Will there be a need for break-in or interruption for pressing traffic or can one station utilize (tie up) the communications link for a while with no adverse consequences?</a:t>
            </a:r>
          </a:p>
          <a:p>
            <a:pPr lvl="1"/>
            <a:endParaRPr lang="en-US" sz="2200" smtClean="0"/>
          </a:p>
        </p:txBody>
      </p:sp>
    </p:spTree>
    <p:extLst>
      <p:ext uri="{BB962C8B-B14F-4D97-AF65-F5344CB8AC3E}">
        <p14:creationId xmlns:p14="http://schemas.microsoft.com/office/powerpoint/2010/main" val="3579977939"/>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2"/>
          <p:cNvSpPr>
            <a:spLocks noGrp="1" noChangeArrowheads="1"/>
          </p:cNvSpPr>
          <p:nvPr>
            <p:ph type="title"/>
          </p:nvPr>
        </p:nvSpPr>
        <p:spPr/>
        <p:txBody>
          <a:bodyPr/>
          <a:lstStyle/>
          <a:p>
            <a:r>
              <a:rPr lang="en-US" b="1" dirty="0" smtClean="0">
                <a:solidFill>
                  <a:srgbClr val="0070C0"/>
                </a:solidFill>
              </a:rPr>
              <a:t>Planning and Preparation</a:t>
            </a:r>
          </a:p>
        </p:txBody>
      </p:sp>
      <p:sp>
        <p:nvSpPr>
          <p:cNvPr id="30723" name="Rectangle 1033"/>
          <p:cNvSpPr>
            <a:spLocks noGrp="1" noChangeArrowheads="1"/>
          </p:cNvSpPr>
          <p:nvPr>
            <p:ph type="body" idx="1"/>
          </p:nvPr>
        </p:nvSpPr>
        <p:spPr>
          <a:xfrm>
            <a:off x="609600" y="1295400"/>
            <a:ext cx="7848600" cy="4114800"/>
          </a:xfrm>
        </p:spPr>
        <p:txBody>
          <a:bodyPr/>
          <a:lstStyle/>
          <a:p>
            <a:r>
              <a:rPr lang="en-US" smtClean="0"/>
              <a:t>Most important step:</a:t>
            </a:r>
          </a:p>
          <a:p>
            <a:pPr lvl="1"/>
            <a:r>
              <a:rPr lang="en-US" smtClean="0"/>
              <a:t> Take action to increase the likelihood that the needed modes will be available during the emergency … </a:t>
            </a:r>
          </a:p>
          <a:p>
            <a:pPr lvl="1"/>
            <a:endParaRPr lang="en-US" smtClean="0"/>
          </a:p>
          <a:p>
            <a:endParaRPr lang="en-US" smtClean="0"/>
          </a:p>
        </p:txBody>
      </p:sp>
    </p:spTree>
    <p:extLst>
      <p:ext uri="{BB962C8B-B14F-4D97-AF65-F5344CB8AC3E}">
        <p14:creationId xmlns:p14="http://schemas.microsoft.com/office/powerpoint/2010/main" val="3134518576"/>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b="1" dirty="0" smtClean="0">
                <a:solidFill>
                  <a:srgbClr val="0070C0"/>
                </a:solidFill>
              </a:rPr>
              <a:t>Planning and Preparation</a:t>
            </a:r>
          </a:p>
        </p:txBody>
      </p:sp>
      <p:sp>
        <p:nvSpPr>
          <p:cNvPr id="31747" name="Rectangle 5"/>
          <p:cNvSpPr>
            <a:spLocks noGrp="1" noChangeArrowheads="1"/>
          </p:cNvSpPr>
          <p:nvPr>
            <p:ph type="body" idx="1"/>
          </p:nvPr>
        </p:nvSpPr>
        <p:spPr/>
        <p:txBody>
          <a:bodyPr/>
          <a:lstStyle/>
          <a:p>
            <a:pPr>
              <a:lnSpc>
                <a:spcPct val="90000"/>
              </a:lnSpc>
            </a:pPr>
            <a:r>
              <a:rPr lang="en-US" sz="2000" smtClean="0"/>
              <a:t>“Jump kit" emergency packs contain 2-meter radios, extra batteries and roll-up antennas</a:t>
            </a:r>
          </a:p>
          <a:p>
            <a:pPr>
              <a:lnSpc>
                <a:spcPct val="90000"/>
              </a:lnSpc>
            </a:pPr>
            <a:endParaRPr lang="en-US" sz="2000" smtClean="0"/>
          </a:p>
          <a:p>
            <a:pPr>
              <a:lnSpc>
                <a:spcPct val="90000"/>
              </a:lnSpc>
            </a:pPr>
            <a:r>
              <a:rPr lang="en-US" sz="2000" smtClean="0"/>
              <a:t>How about doing the same thing for some additional communication modes, too? </a:t>
            </a:r>
          </a:p>
          <a:p>
            <a:pPr lvl="1">
              <a:lnSpc>
                <a:spcPct val="90000"/>
              </a:lnSpc>
            </a:pPr>
            <a:r>
              <a:rPr lang="en-US" sz="2000" smtClean="0"/>
              <a:t>Put a list of critical phone numbers (including fax numbers, pager numbers, cellular numbers) in your kit. </a:t>
            </a:r>
          </a:p>
          <a:p>
            <a:pPr lvl="1">
              <a:lnSpc>
                <a:spcPct val="90000"/>
              </a:lnSpc>
            </a:pPr>
            <a:r>
              <a:rPr lang="en-US" sz="2000" smtClean="0"/>
              <a:t>Make sure your local packet digipeater has battery backup. </a:t>
            </a:r>
          </a:p>
          <a:p>
            <a:pPr lvl="1">
              <a:lnSpc>
                <a:spcPct val="90000"/>
              </a:lnSpc>
            </a:pPr>
            <a:r>
              <a:rPr lang="en-US" sz="2000" smtClean="0"/>
              <a:t>If you are likely to be assigned to a school, church, or office building, see if you can get a copy of the instructions for using the fax machine to keep in your kit. </a:t>
            </a:r>
          </a:p>
          <a:p>
            <a:pPr lvl="1">
              <a:lnSpc>
                <a:spcPct val="90000"/>
              </a:lnSpc>
            </a:pPr>
            <a:r>
              <a:rPr lang="en-US" sz="2000" smtClean="0"/>
              <a:t>If the phones are out, know how to interface the fax machine to your radio.</a:t>
            </a:r>
          </a:p>
        </p:txBody>
      </p:sp>
    </p:spTree>
    <p:extLst>
      <p:ext uri="{BB962C8B-B14F-4D97-AF65-F5344CB8AC3E}">
        <p14:creationId xmlns:p14="http://schemas.microsoft.com/office/powerpoint/2010/main" val="699490088"/>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b="1" dirty="0" smtClean="0">
                <a:solidFill>
                  <a:srgbClr val="0070C0"/>
                </a:solidFill>
              </a:rPr>
              <a:t>Planning and Preparation</a:t>
            </a:r>
          </a:p>
        </p:txBody>
      </p:sp>
      <p:sp>
        <p:nvSpPr>
          <p:cNvPr id="32771" name="Rectangle 5"/>
          <p:cNvSpPr>
            <a:spLocks noGrp="1" noChangeArrowheads="1"/>
          </p:cNvSpPr>
          <p:nvPr>
            <p:ph type="body" idx="1"/>
          </p:nvPr>
        </p:nvSpPr>
        <p:spPr/>
        <p:txBody>
          <a:bodyPr/>
          <a:lstStyle/>
          <a:p>
            <a:pPr>
              <a:lnSpc>
                <a:spcPct val="90000"/>
              </a:lnSpc>
            </a:pPr>
            <a:r>
              <a:rPr lang="en-US" sz="2200" smtClean="0"/>
              <a:t>Advance scouting </a:t>
            </a:r>
          </a:p>
          <a:p>
            <a:pPr lvl="1">
              <a:lnSpc>
                <a:spcPct val="90000"/>
              </a:lnSpc>
            </a:pPr>
            <a:r>
              <a:rPr lang="en-US" sz="2200" smtClean="0"/>
              <a:t>It is a good idea to see if fax machines are in place and whether they will be accessible in an emergency. </a:t>
            </a:r>
          </a:p>
          <a:p>
            <a:pPr lvl="2">
              <a:lnSpc>
                <a:spcPct val="90000"/>
              </a:lnSpc>
            </a:pPr>
            <a:r>
              <a:rPr lang="en-US" sz="2200" smtClean="0"/>
              <a:t>Is there a supply of paper available? </a:t>
            </a:r>
          </a:p>
          <a:p>
            <a:pPr lvl="1">
              <a:lnSpc>
                <a:spcPct val="90000"/>
              </a:lnSpc>
            </a:pPr>
            <a:r>
              <a:rPr lang="en-US" sz="2200" smtClean="0"/>
              <a:t>Are the packet digipeaters within range of every likely communication post? </a:t>
            </a:r>
          </a:p>
          <a:p>
            <a:pPr lvl="1">
              <a:lnSpc>
                <a:spcPct val="90000"/>
              </a:lnSpc>
            </a:pPr>
            <a:r>
              <a:rPr lang="en-US" sz="2200" smtClean="0"/>
              <a:t>Can computers be made available or will hams have to provide their own? </a:t>
            </a:r>
          </a:p>
          <a:p>
            <a:pPr lvl="1">
              <a:lnSpc>
                <a:spcPct val="90000"/>
              </a:lnSpc>
            </a:pPr>
            <a:r>
              <a:rPr lang="en-US" sz="2200" smtClean="0"/>
              <a:t>How will backup power be provided to the computers? </a:t>
            </a:r>
          </a:p>
          <a:p>
            <a:pPr lvl="1">
              <a:lnSpc>
                <a:spcPct val="90000"/>
              </a:lnSpc>
            </a:pPr>
            <a:r>
              <a:rPr lang="en-US" sz="2200" smtClean="0"/>
              <a:t>Can a frequency list be developed, along with guidelines of when and how to use each frequency?</a:t>
            </a:r>
          </a:p>
          <a:p>
            <a:pPr>
              <a:lnSpc>
                <a:spcPct val="90000"/>
              </a:lnSpc>
            </a:pPr>
            <a:endParaRPr lang="en-US" sz="2200" smtClean="0"/>
          </a:p>
        </p:txBody>
      </p:sp>
    </p:spTree>
    <p:extLst>
      <p:ext uri="{BB962C8B-B14F-4D97-AF65-F5344CB8AC3E}">
        <p14:creationId xmlns:p14="http://schemas.microsoft.com/office/powerpoint/2010/main" val="1138662913"/>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p:txBody>
          <a:bodyPr/>
          <a:lstStyle/>
          <a:p>
            <a:r>
              <a:rPr lang="en-US" b="1" dirty="0" smtClean="0">
                <a:solidFill>
                  <a:srgbClr val="0070C0"/>
                </a:solidFill>
              </a:rPr>
              <a:t>Planning and Preparation</a:t>
            </a:r>
          </a:p>
        </p:txBody>
      </p:sp>
      <p:sp>
        <p:nvSpPr>
          <p:cNvPr id="33795" name="Rectangle 6"/>
          <p:cNvSpPr>
            <a:spLocks noGrp="1" noChangeArrowheads="1"/>
          </p:cNvSpPr>
          <p:nvPr>
            <p:ph type="body" idx="1"/>
          </p:nvPr>
        </p:nvSpPr>
        <p:spPr>
          <a:xfrm>
            <a:off x="609600" y="1600200"/>
            <a:ext cx="7848600" cy="3657600"/>
          </a:xfrm>
        </p:spPr>
        <p:txBody>
          <a:bodyPr>
            <a:normAutofit lnSpcReduction="10000"/>
          </a:bodyPr>
          <a:lstStyle/>
          <a:p>
            <a:pPr>
              <a:lnSpc>
                <a:spcPct val="90000"/>
              </a:lnSpc>
            </a:pPr>
            <a:r>
              <a:rPr lang="en-US" smtClean="0"/>
              <a:t>Contingency planning = critical importance</a:t>
            </a:r>
          </a:p>
          <a:p>
            <a:pPr lvl="1">
              <a:lnSpc>
                <a:spcPct val="90000"/>
              </a:lnSpc>
            </a:pPr>
            <a:r>
              <a:rPr lang="en-US" smtClean="0"/>
              <a:t>How many times has a repeater gone down, and only then did the communicators wish they had agreed in advance on an alternate simplex frequency? </a:t>
            </a:r>
          </a:p>
          <a:p>
            <a:pPr lvl="1">
              <a:lnSpc>
                <a:spcPct val="90000"/>
              </a:lnSpc>
            </a:pPr>
            <a:r>
              <a:rPr lang="en-US" smtClean="0"/>
              <a:t>What will you do if you need to send a map and the fax machine power fails? </a:t>
            </a:r>
          </a:p>
          <a:p>
            <a:pPr lvl="1">
              <a:lnSpc>
                <a:spcPct val="90000"/>
              </a:lnSpc>
            </a:pPr>
            <a:r>
              <a:rPr lang="en-US" smtClean="0"/>
              <a:t>Suppose you are relying on cellular phones and the cellular network fails? </a:t>
            </a:r>
          </a:p>
        </p:txBody>
      </p:sp>
      <p:sp>
        <p:nvSpPr>
          <p:cNvPr id="564228" name="Text Box 4"/>
          <p:cNvSpPr txBox="1">
            <a:spLocks noChangeArrowheads="1"/>
          </p:cNvSpPr>
          <p:nvPr/>
        </p:nvSpPr>
        <p:spPr bwMode="auto">
          <a:xfrm>
            <a:off x="1447800" y="5257800"/>
            <a:ext cx="73850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2200">
                <a:solidFill>
                  <a:srgbClr val="FF3300"/>
                </a:solidFill>
              </a:rPr>
              <a:t>Remember, if you plan for problems, they cease to be </a:t>
            </a:r>
          </a:p>
          <a:p>
            <a:pPr algn="ctr"/>
            <a:r>
              <a:rPr lang="en-US" sz="2200">
                <a:solidFill>
                  <a:srgbClr val="FF3300"/>
                </a:solidFill>
              </a:rPr>
              <a:t>problems and become merely a part of the plan.</a:t>
            </a:r>
          </a:p>
        </p:txBody>
      </p:sp>
    </p:spTree>
    <p:extLst>
      <p:ext uri="{BB962C8B-B14F-4D97-AF65-F5344CB8AC3E}">
        <p14:creationId xmlns:p14="http://schemas.microsoft.com/office/powerpoint/2010/main" val="12827206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2000"/>
                                  </p:stCondLst>
                                  <p:childTnLst>
                                    <p:set>
                                      <p:cBhvr>
                                        <p:cTn id="6" dur="1" fill="hold">
                                          <p:stCondLst>
                                            <p:cond delay="0"/>
                                          </p:stCondLst>
                                        </p:cTn>
                                        <p:tgtEl>
                                          <p:spTgt spid="564228"/>
                                        </p:tgtEl>
                                        <p:attrNameLst>
                                          <p:attrName>style.visibility</p:attrName>
                                        </p:attrNameLst>
                                      </p:cBhvr>
                                      <p:to>
                                        <p:strVal val="visible"/>
                                      </p:to>
                                    </p:set>
                                    <p:anim calcmode="lin" valueType="num">
                                      <p:cBhvr additive="base">
                                        <p:cTn id="7" dur="500" fill="hold"/>
                                        <p:tgtEl>
                                          <p:spTgt spid="564228"/>
                                        </p:tgtEl>
                                        <p:attrNameLst>
                                          <p:attrName>ppt_x</p:attrName>
                                        </p:attrNameLst>
                                      </p:cBhvr>
                                      <p:tavLst>
                                        <p:tav tm="0">
                                          <p:val>
                                            <p:strVal val="#ppt_x"/>
                                          </p:val>
                                        </p:tav>
                                        <p:tav tm="100000">
                                          <p:val>
                                            <p:strVal val="#ppt_x"/>
                                          </p:val>
                                        </p:tav>
                                      </p:tavLst>
                                    </p:anim>
                                    <p:anim calcmode="lin" valueType="num">
                                      <p:cBhvr additive="base">
                                        <p:cTn id="8" dur="500" fill="hold"/>
                                        <p:tgtEl>
                                          <p:spTgt spid="564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0372" name="Picture 4" descr="k2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7006584" cy="628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5417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fade">
                                      <p:cBhvr>
                                        <p:cTn id="7" dur="1000"/>
                                        <p:tgtEl>
                                          <p:spTgt spid="570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b="1" dirty="0" smtClean="0">
                <a:solidFill>
                  <a:srgbClr val="0070C0"/>
                </a:solidFill>
              </a:rPr>
              <a:t>Training</a:t>
            </a:r>
          </a:p>
        </p:txBody>
      </p:sp>
      <p:sp>
        <p:nvSpPr>
          <p:cNvPr id="35843" name="Rectangle 3"/>
          <p:cNvSpPr>
            <a:spLocks noGrp="1" noChangeArrowheads="1"/>
          </p:cNvSpPr>
          <p:nvPr>
            <p:ph type="body" idx="1"/>
          </p:nvPr>
        </p:nvSpPr>
        <p:spPr>
          <a:xfrm>
            <a:off x="609600" y="1219200"/>
            <a:ext cx="7848600" cy="3733800"/>
          </a:xfrm>
        </p:spPr>
        <p:txBody>
          <a:bodyPr/>
          <a:lstStyle/>
          <a:p>
            <a:pPr>
              <a:lnSpc>
                <a:spcPct val="80000"/>
              </a:lnSpc>
            </a:pPr>
            <a:r>
              <a:rPr lang="en-US" sz="2600" dirty="0" smtClean="0"/>
              <a:t>Manning roster, assignment lists, and contingency plans </a:t>
            </a:r>
          </a:p>
          <a:p>
            <a:pPr lvl="2">
              <a:lnSpc>
                <a:spcPct val="80000"/>
              </a:lnSpc>
            </a:pPr>
            <a:r>
              <a:rPr lang="en-US" sz="2200" dirty="0" smtClean="0"/>
              <a:t>Tied in to the training and proficiency</a:t>
            </a:r>
          </a:p>
          <a:p>
            <a:pPr lvl="2">
              <a:lnSpc>
                <a:spcPct val="80000"/>
              </a:lnSpc>
            </a:pPr>
            <a:endParaRPr lang="en-US" sz="2200" dirty="0" smtClean="0"/>
          </a:p>
          <a:p>
            <a:pPr>
              <a:lnSpc>
                <a:spcPct val="80000"/>
              </a:lnSpc>
            </a:pPr>
            <a:r>
              <a:rPr lang="en-US" sz="2600" dirty="0" smtClean="0"/>
              <a:t>Questions you might want to ask are: </a:t>
            </a:r>
          </a:p>
          <a:p>
            <a:pPr lvl="2">
              <a:lnSpc>
                <a:spcPct val="80000"/>
              </a:lnSpc>
            </a:pPr>
            <a:r>
              <a:rPr lang="en-US" sz="2200" dirty="0" smtClean="0"/>
              <a:t>Who knows how to use a cellular phone? </a:t>
            </a:r>
          </a:p>
          <a:p>
            <a:pPr lvl="2">
              <a:lnSpc>
                <a:spcPct val="80000"/>
              </a:lnSpc>
            </a:pPr>
            <a:r>
              <a:rPr lang="en-US" sz="2200" dirty="0" smtClean="0"/>
              <a:t>Who knows how to use fax software? </a:t>
            </a:r>
          </a:p>
          <a:p>
            <a:pPr lvl="2">
              <a:lnSpc>
                <a:spcPct val="80000"/>
              </a:lnSpc>
            </a:pPr>
            <a:r>
              <a:rPr lang="en-US" sz="2200" dirty="0" smtClean="0"/>
              <a:t>Who knows how to upload or download a file from a packet BBS? </a:t>
            </a:r>
          </a:p>
          <a:p>
            <a:pPr lvl="2">
              <a:lnSpc>
                <a:spcPct val="80000"/>
              </a:lnSpc>
            </a:pPr>
            <a:r>
              <a:rPr lang="en-US" sz="2200" dirty="0" smtClean="0"/>
              <a:t>Who knows how to touch-type?</a:t>
            </a:r>
          </a:p>
        </p:txBody>
      </p:sp>
      <p:sp>
        <p:nvSpPr>
          <p:cNvPr id="565252" name="Text Box 4"/>
          <p:cNvSpPr txBox="1">
            <a:spLocks noChangeArrowheads="1"/>
          </p:cNvSpPr>
          <p:nvPr/>
        </p:nvSpPr>
        <p:spPr bwMode="auto">
          <a:xfrm>
            <a:off x="1371600" y="5029200"/>
            <a:ext cx="7185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2000">
                <a:solidFill>
                  <a:srgbClr val="FF3300"/>
                </a:solidFill>
              </a:rPr>
              <a:t>A little advance planning and effort can go a long way to </a:t>
            </a:r>
          </a:p>
          <a:p>
            <a:pPr algn="ctr"/>
            <a:r>
              <a:rPr lang="en-US" sz="2000">
                <a:solidFill>
                  <a:srgbClr val="FF3300"/>
                </a:solidFill>
              </a:rPr>
              <a:t>turning a volunteer mobilization into a versatile, effective, </a:t>
            </a:r>
          </a:p>
          <a:p>
            <a:pPr algn="ctr"/>
            <a:r>
              <a:rPr lang="en-US" sz="2000">
                <a:solidFill>
                  <a:srgbClr val="FF3300"/>
                </a:solidFill>
              </a:rPr>
              <a:t>professional-quality communication system </a:t>
            </a:r>
          </a:p>
        </p:txBody>
      </p:sp>
    </p:spTree>
    <p:extLst>
      <p:ext uri="{BB962C8B-B14F-4D97-AF65-F5344CB8AC3E}">
        <p14:creationId xmlns:p14="http://schemas.microsoft.com/office/powerpoint/2010/main" val="8150476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2000"/>
                                  </p:stCondLst>
                                  <p:childTnLst>
                                    <p:set>
                                      <p:cBhvr>
                                        <p:cTn id="6" dur="1" fill="hold">
                                          <p:stCondLst>
                                            <p:cond delay="0"/>
                                          </p:stCondLst>
                                        </p:cTn>
                                        <p:tgtEl>
                                          <p:spTgt spid="565252"/>
                                        </p:tgtEl>
                                        <p:attrNameLst>
                                          <p:attrName>style.visibility</p:attrName>
                                        </p:attrNameLst>
                                      </p:cBhvr>
                                      <p:to>
                                        <p:strVal val="visible"/>
                                      </p:to>
                                    </p:set>
                                    <p:anim calcmode="lin" valueType="num">
                                      <p:cBhvr additive="base">
                                        <p:cTn id="7" dur="500" fill="hold"/>
                                        <p:tgtEl>
                                          <p:spTgt spid="565252"/>
                                        </p:tgtEl>
                                        <p:attrNameLst>
                                          <p:attrName>ppt_x</p:attrName>
                                        </p:attrNameLst>
                                      </p:cBhvr>
                                      <p:tavLst>
                                        <p:tav tm="0">
                                          <p:val>
                                            <p:strVal val="1+#ppt_w/2"/>
                                          </p:val>
                                        </p:tav>
                                        <p:tav tm="100000">
                                          <p:val>
                                            <p:strVal val="#ppt_x"/>
                                          </p:val>
                                        </p:tav>
                                      </p:tavLst>
                                    </p:anim>
                                    <p:anim calcmode="lin" valueType="num">
                                      <p:cBhvr additive="base">
                                        <p:cTn id="8" dur="500" fill="hold"/>
                                        <p:tgtEl>
                                          <p:spTgt spid="565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9350" name="Picture 6" descr="cr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79" y="381000"/>
            <a:ext cx="8133559"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636332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569350"/>
                                        </p:tgtEl>
                                        <p:attrNameLst>
                                          <p:attrName>style.visibility</p:attrName>
                                        </p:attrNameLst>
                                      </p:cBhvr>
                                      <p:to>
                                        <p:strVal val="visible"/>
                                      </p:to>
                                    </p:set>
                                    <p:animEffect transition="in" filter="box(out)">
                                      <p:cBhvr>
                                        <p:cTn id="7" dur="500"/>
                                        <p:tgtEl>
                                          <p:spTgt spid="569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normAutofit fontScale="90000"/>
          </a:bodyPr>
          <a:lstStyle/>
          <a:p>
            <a:pPr algn="ctr"/>
            <a:r>
              <a:rPr lang="en-US" b="1" smtClean="0">
                <a:solidFill>
                  <a:srgbClr val="0070C0"/>
                </a:solidFill>
              </a:rPr>
              <a:t>Topic </a:t>
            </a:r>
            <a:r>
              <a:rPr lang="en-US" b="1" dirty="0" smtClean="0">
                <a:solidFill>
                  <a:srgbClr val="0070C0"/>
                </a:solidFill>
              </a:rPr>
              <a:t>3 - </a:t>
            </a:r>
            <a:r>
              <a:rPr lang="en-US" b="1" dirty="0" smtClean="0">
                <a:solidFill>
                  <a:srgbClr val="0070C0"/>
                </a:solidFill>
                <a:cs typeface="Arial" charset="0"/>
              </a:rPr>
              <a:t>Network Theory and the Design of Emergency Communication Systems</a:t>
            </a:r>
            <a:endParaRPr lang="en-US" b="1" dirty="0" smtClean="0">
              <a:solidFill>
                <a:srgbClr val="0070C0"/>
              </a:solidFill>
            </a:endParaRPr>
          </a:p>
        </p:txBody>
      </p:sp>
    </p:spTree>
    <p:extLst>
      <p:ext uri="{BB962C8B-B14F-4D97-AF65-F5344CB8AC3E}">
        <p14:creationId xmlns:p14="http://schemas.microsoft.com/office/powerpoint/2010/main" val="751316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1711433702"/>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b="1" dirty="0" smtClean="0">
                <a:solidFill>
                  <a:srgbClr val="0070C0"/>
                </a:solidFill>
              </a:rPr>
              <a:t>Network Theory</a:t>
            </a:r>
          </a:p>
        </p:txBody>
      </p:sp>
      <p:sp>
        <p:nvSpPr>
          <p:cNvPr id="3075" name="Rectangle 5"/>
          <p:cNvSpPr>
            <a:spLocks noGrp="1" noChangeArrowheads="1"/>
          </p:cNvSpPr>
          <p:nvPr>
            <p:ph type="body" idx="1"/>
          </p:nvPr>
        </p:nvSpPr>
        <p:spPr>
          <a:xfrm>
            <a:off x="609600" y="1371600"/>
            <a:ext cx="7848600" cy="3352800"/>
          </a:xfrm>
        </p:spPr>
        <p:txBody>
          <a:bodyPr/>
          <a:lstStyle/>
          <a:p>
            <a:endParaRPr lang="en-US" sz="2200" dirty="0" smtClean="0"/>
          </a:p>
          <a:p>
            <a:r>
              <a:rPr lang="en-US" sz="2200" dirty="0" smtClean="0"/>
              <a:t>During an emergency </a:t>
            </a:r>
          </a:p>
          <a:p>
            <a:pPr lvl="1"/>
            <a:r>
              <a:rPr lang="en-US" sz="2200" dirty="0" smtClean="0"/>
              <a:t>Messages vary greatly in terms of length, content, complexity, and other characteristics</a:t>
            </a:r>
          </a:p>
          <a:p>
            <a:pPr lvl="1"/>
            <a:endParaRPr lang="en-US" sz="2200" dirty="0" smtClean="0"/>
          </a:p>
          <a:p>
            <a:pPr lvl="1"/>
            <a:r>
              <a:rPr lang="en-US" sz="2200" dirty="0" smtClean="0"/>
              <a:t>Available communication pathways vary in how well they handle messages having different characteristics </a:t>
            </a:r>
          </a:p>
          <a:p>
            <a:endParaRPr lang="en-US" sz="2200" dirty="0" smtClean="0"/>
          </a:p>
        </p:txBody>
      </p:sp>
      <p:sp>
        <p:nvSpPr>
          <p:cNvPr id="512004" name="Text Box 4"/>
          <p:cNvSpPr txBox="1">
            <a:spLocks noChangeArrowheads="1"/>
          </p:cNvSpPr>
          <p:nvPr/>
        </p:nvSpPr>
        <p:spPr bwMode="auto">
          <a:xfrm>
            <a:off x="1131888" y="4572000"/>
            <a:ext cx="6869112"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2600" dirty="0">
                <a:solidFill>
                  <a:srgbClr val="FF3300"/>
                </a:solidFill>
              </a:rPr>
              <a:t>Network theory is the process of matching</a:t>
            </a:r>
          </a:p>
          <a:p>
            <a:pPr algn="ctr"/>
            <a:r>
              <a:rPr lang="en-US" sz="2600" dirty="0">
                <a:solidFill>
                  <a:srgbClr val="FF3300"/>
                </a:solidFill>
              </a:rPr>
              <a:t> a particular message to the </a:t>
            </a:r>
          </a:p>
          <a:p>
            <a:pPr algn="ctr"/>
            <a:r>
              <a:rPr lang="en-US" sz="2600" i="1" u="sng" dirty="0">
                <a:solidFill>
                  <a:srgbClr val="FF3300"/>
                </a:solidFill>
              </a:rPr>
              <a:t>best</a:t>
            </a:r>
            <a:r>
              <a:rPr lang="en-US" sz="2600" dirty="0">
                <a:solidFill>
                  <a:srgbClr val="FF3300"/>
                </a:solidFill>
              </a:rPr>
              <a:t> communication pathway</a:t>
            </a:r>
          </a:p>
        </p:txBody>
      </p:sp>
    </p:spTree>
    <p:extLst>
      <p:ext uri="{BB962C8B-B14F-4D97-AF65-F5344CB8AC3E}">
        <p14:creationId xmlns:p14="http://schemas.microsoft.com/office/powerpoint/2010/main" val="5871072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2000"/>
                                  </p:stCondLst>
                                  <p:childTnLst>
                                    <p:set>
                                      <p:cBhvr>
                                        <p:cTn id="6" dur="1" fill="hold">
                                          <p:stCondLst>
                                            <p:cond delay="0"/>
                                          </p:stCondLst>
                                        </p:cTn>
                                        <p:tgtEl>
                                          <p:spTgt spid="512004"/>
                                        </p:tgtEl>
                                        <p:attrNameLst>
                                          <p:attrName>style.visibility</p:attrName>
                                        </p:attrNameLst>
                                      </p:cBhvr>
                                      <p:to>
                                        <p:strVal val="visible"/>
                                      </p:to>
                                    </p:set>
                                    <p:anim calcmode="lin" valueType="num">
                                      <p:cBhvr additive="base">
                                        <p:cTn id="7" dur="500" fill="hold"/>
                                        <p:tgtEl>
                                          <p:spTgt spid="512004"/>
                                        </p:tgtEl>
                                        <p:attrNameLst>
                                          <p:attrName>ppt_x</p:attrName>
                                        </p:attrNameLst>
                                      </p:cBhvr>
                                      <p:tavLst>
                                        <p:tav tm="0">
                                          <p:val>
                                            <p:strVal val="1+#ppt_w/2"/>
                                          </p:val>
                                        </p:tav>
                                        <p:tav tm="100000">
                                          <p:val>
                                            <p:strVal val="#ppt_x"/>
                                          </p:val>
                                        </p:tav>
                                      </p:tavLst>
                                    </p:anim>
                                    <p:anim calcmode="lin" valueType="num">
                                      <p:cBhvr additive="base">
                                        <p:cTn id="8" dur="500" fill="hold"/>
                                        <p:tgtEl>
                                          <p:spTgt spid="512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4"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Topic 3 Question</a:t>
            </a:r>
          </a:p>
        </p:txBody>
      </p:sp>
      <p:sp>
        <p:nvSpPr>
          <p:cNvPr id="516099" name="Rectangle 3"/>
          <p:cNvSpPr>
            <a:spLocks noGrp="1" noChangeArrowheads="1"/>
          </p:cNvSpPr>
          <p:nvPr>
            <p:ph type="body" idx="1"/>
          </p:nvPr>
        </p:nvSpPr>
        <p:spPr/>
        <p:txBody>
          <a:bodyPr/>
          <a:lstStyle/>
          <a:p>
            <a:pPr marL="495300" indent="-495300">
              <a:buFont typeface="Wingdings" pitchFamily="2" charset="2"/>
              <a:buAutoNum type="arabicPeriod"/>
            </a:pPr>
            <a:r>
              <a:rPr lang="en-US" b="1" dirty="0" smtClean="0"/>
              <a:t>What mode should be used to send a list of casualties?</a:t>
            </a:r>
          </a:p>
          <a:p>
            <a:pPr marL="952500" lvl="1" indent="-495300">
              <a:buFont typeface="Wingdings" pitchFamily="2" charset="2"/>
              <a:buAutoNum type="alphaUcPeriod"/>
            </a:pPr>
            <a:r>
              <a:rPr lang="en-US" dirty="0" smtClean="0"/>
              <a:t>VHF repeater system</a:t>
            </a:r>
          </a:p>
          <a:p>
            <a:pPr marL="952500" lvl="1" indent="-495300">
              <a:buFont typeface="Wingdings" pitchFamily="2" charset="2"/>
              <a:buAutoNum type="alphaUcPeriod"/>
            </a:pPr>
            <a:r>
              <a:rPr lang="en-US" dirty="0" smtClean="0"/>
              <a:t>A secure mode</a:t>
            </a:r>
          </a:p>
          <a:p>
            <a:pPr marL="952500" lvl="1" indent="-495300">
              <a:buFont typeface="Wingdings" pitchFamily="2" charset="2"/>
              <a:buAutoNum type="alphaUcPeriod"/>
            </a:pPr>
            <a:r>
              <a:rPr lang="en-US" dirty="0" smtClean="0"/>
              <a:t>Packet radio</a:t>
            </a:r>
          </a:p>
          <a:p>
            <a:pPr marL="952500" lvl="1" indent="-495300">
              <a:buFont typeface="Wingdings" pitchFamily="2" charset="2"/>
              <a:buAutoNum type="alphaUcPeriod"/>
            </a:pPr>
            <a:r>
              <a:rPr lang="en-US" dirty="0" smtClean="0"/>
              <a:t>An HF net</a:t>
            </a:r>
          </a:p>
        </p:txBody>
      </p:sp>
    </p:spTree>
    <p:extLst>
      <p:ext uri="{BB962C8B-B14F-4D97-AF65-F5344CB8AC3E}">
        <p14:creationId xmlns:p14="http://schemas.microsoft.com/office/powerpoint/2010/main" val="296333656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516099">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51609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Topic 3 Question</a:t>
            </a:r>
          </a:p>
        </p:txBody>
      </p:sp>
      <p:sp>
        <p:nvSpPr>
          <p:cNvPr id="517123" name="Rectangle 3"/>
          <p:cNvSpPr>
            <a:spLocks noGrp="1" noChangeArrowheads="1"/>
          </p:cNvSpPr>
          <p:nvPr>
            <p:ph type="body" idx="1"/>
          </p:nvPr>
        </p:nvSpPr>
        <p:spPr/>
        <p:txBody>
          <a:bodyPr/>
          <a:lstStyle/>
          <a:p>
            <a:pPr marL="495300" indent="-495300">
              <a:buFont typeface="Wingdings" pitchFamily="2" charset="2"/>
              <a:buAutoNum type="arabicPeriod" startAt="2"/>
            </a:pPr>
            <a:r>
              <a:rPr lang="en-US" b="1" dirty="0" smtClean="0"/>
              <a:t>What types of messages are good to send by fax?</a:t>
            </a:r>
          </a:p>
          <a:p>
            <a:pPr marL="952500" lvl="1" indent="-495300">
              <a:buFont typeface="Wingdings" pitchFamily="2" charset="2"/>
              <a:buAutoNum type="alphaUcPeriod"/>
            </a:pPr>
            <a:r>
              <a:rPr lang="en-US" dirty="0" smtClean="0"/>
              <a:t>High precision, lengthy and complex messages</a:t>
            </a:r>
          </a:p>
          <a:p>
            <a:pPr marL="952500" lvl="1" indent="-495300">
              <a:buFont typeface="Wingdings" pitchFamily="2" charset="2"/>
              <a:buAutoNum type="alphaUcPeriod"/>
            </a:pPr>
            <a:r>
              <a:rPr lang="en-US" dirty="0" smtClean="0"/>
              <a:t>Simple low-precision, and short messages</a:t>
            </a:r>
          </a:p>
          <a:p>
            <a:pPr marL="952500" lvl="1" indent="-495300">
              <a:buFont typeface="Wingdings" pitchFamily="2" charset="2"/>
              <a:buAutoNum type="alphaUcPeriod"/>
            </a:pPr>
            <a:r>
              <a:rPr lang="en-US" dirty="0" smtClean="0"/>
              <a:t>Messages to many destinations simultaneously</a:t>
            </a:r>
          </a:p>
          <a:p>
            <a:pPr marL="952500" lvl="1" indent="-495300">
              <a:buFont typeface="Wingdings" pitchFamily="2" charset="2"/>
              <a:buAutoNum type="alphaUcPeriod"/>
            </a:pPr>
            <a:r>
              <a:rPr lang="en-US" dirty="0" smtClean="0"/>
              <a:t>High detail color photographs</a:t>
            </a:r>
            <a:br>
              <a:rPr lang="en-US" dirty="0" smtClean="0"/>
            </a:br>
            <a:endParaRPr lang="en-US" dirty="0" smtClean="0"/>
          </a:p>
        </p:txBody>
      </p:sp>
    </p:spTree>
    <p:extLst>
      <p:ext uri="{BB962C8B-B14F-4D97-AF65-F5344CB8AC3E}">
        <p14:creationId xmlns:p14="http://schemas.microsoft.com/office/powerpoint/2010/main" val="12572488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517123">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51712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Topic 3 Question</a:t>
            </a:r>
          </a:p>
        </p:txBody>
      </p:sp>
      <p:sp>
        <p:nvSpPr>
          <p:cNvPr id="518147" name="Rectangle 3"/>
          <p:cNvSpPr>
            <a:spLocks noGrp="1" noChangeArrowheads="1"/>
          </p:cNvSpPr>
          <p:nvPr>
            <p:ph type="body" idx="1"/>
          </p:nvPr>
        </p:nvSpPr>
        <p:spPr/>
        <p:txBody>
          <a:bodyPr/>
          <a:lstStyle/>
          <a:p>
            <a:pPr marL="495300" indent="-495300">
              <a:lnSpc>
                <a:spcPct val="90000"/>
              </a:lnSpc>
              <a:buFont typeface="Wingdings" pitchFamily="2" charset="2"/>
              <a:buAutoNum type="arabicPeriod" startAt="3"/>
            </a:pPr>
            <a:r>
              <a:rPr lang="en-US" b="1" dirty="0" smtClean="0"/>
              <a:t>What types of messages should be handled by a packet bulletin board system?</a:t>
            </a:r>
          </a:p>
          <a:p>
            <a:pPr marL="952500" lvl="1" indent="-495300">
              <a:lnSpc>
                <a:spcPct val="90000"/>
              </a:lnSpc>
              <a:buFont typeface="Wingdings" pitchFamily="2" charset="2"/>
              <a:buAutoNum type="alphaUcPeriod"/>
            </a:pPr>
            <a:r>
              <a:rPr lang="en-US" dirty="0" smtClean="0"/>
              <a:t>Time sensitive messages of immediate priority</a:t>
            </a:r>
          </a:p>
          <a:p>
            <a:pPr marL="952500" lvl="1" indent="-495300">
              <a:lnSpc>
                <a:spcPct val="90000"/>
              </a:lnSpc>
              <a:buFont typeface="Wingdings" pitchFamily="2" charset="2"/>
              <a:buAutoNum type="alphaUcPeriod"/>
            </a:pPr>
            <a:r>
              <a:rPr lang="en-US" dirty="0" smtClean="0"/>
              <a:t>Low precision messages</a:t>
            </a:r>
          </a:p>
          <a:p>
            <a:pPr marL="952500" lvl="1" indent="-495300">
              <a:lnSpc>
                <a:spcPct val="90000"/>
              </a:lnSpc>
              <a:buFont typeface="Wingdings" pitchFamily="2" charset="2"/>
              <a:buAutoNum type="alphaUcPeriod"/>
            </a:pPr>
            <a:r>
              <a:rPr lang="en-US" dirty="0" smtClean="0"/>
              <a:t>Non-time-critical messages and reference material, when the sender and receiver cannot be available simultaneously</a:t>
            </a:r>
          </a:p>
          <a:p>
            <a:pPr marL="952500" lvl="1" indent="-495300">
              <a:lnSpc>
                <a:spcPct val="90000"/>
              </a:lnSpc>
              <a:buFont typeface="Wingdings" pitchFamily="2" charset="2"/>
              <a:buAutoNum type="alphaUcPeriod"/>
            </a:pPr>
            <a:r>
              <a:rPr lang="en-US" dirty="0" smtClean="0"/>
              <a:t>Messages to be "broadcast" to numerous stations</a:t>
            </a:r>
          </a:p>
        </p:txBody>
      </p:sp>
    </p:spTree>
    <p:extLst>
      <p:ext uri="{BB962C8B-B14F-4D97-AF65-F5344CB8AC3E}">
        <p14:creationId xmlns:p14="http://schemas.microsoft.com/office/powerpoint/2010/main" val="136532727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518147">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518147">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Topic 3 Question</a:t>
            </a:r>
          </a:p>
        </p:txBody>
      </p:sp>
      <p:sp>
        <p:nvSpPr>
          <p:cNvPr id="519171" name="Rectangle 3"/>
          <p:cNvSpPr>
            <a:spLocks noGrp="1" noChangeArrowheads="1"/>
          </p:cNvSpPr>
          <p:nvPr>
            <p:ph type="body" idx="1"/>
          </p:nvPr>
        </p:nvSpPr>
        <p:spPr/>
        <p:txBody>
          <a:bodyPr>
            <a:normAutofit fontScale="92500" lnSpcReduction="10000"/>
          </a:bodyPr>
          <a:lstStyle/>
          <a:p>
            <a:pPr marL="495300" indent="-495300">
              <a:lnSpc>
                <a:spcPct val="90000"/>
              </a:lnSpc>
              <a:buFont typeface="Wingdings" pitchFamily="2" charset="2"/>
              <a:buAutoNum type="arabicPeriod" startAt="4"/>
            </a:pPr>
            <a:r>
              <a:rPr lang="en-US" sz="3500" b="1" dirty="0" smtClean="0"/>
              <a:t>What</a:t>
            </a:r>
            <a:r>
              <a:rPr lang="en-US" b="1" dirty="0" smtClean="0"/>
              <a:t> is the pitfall that is common to telephone, cellular phone and trunked radio systems?</a:t>
            </a:r>
          </a:p>
          <a:p>
            <a:pPr marL="952500" lvl="1" indent="-495300">
              <a:lnSpc>
                <a:spcPct val="90000"/>
              </a:lnSpc>
              <a:buFont typeface="Wingdings" pitchFamily="2" charset="2"/>
              <a:buAutoNum type="alphaUcPeriod"/>
            </a:pPr>
            <a:r>
              <a:rPr lang="en-US" dirty="0" smtClean="0"/>
              <a:t>They do not take advantage of the benefits of Amateur Radio</a:t>
            </a:r>
          </a:p>
          <a:p>
            <a:pPr marL="952500" lvl="1" indent="-495300">
              <a:lnSpc>
                <a:spcPct val="90000"/>
              </a:lnSpc>
              <a:buFont typeface="Wingdings" pitchFamily="2" charset="2"/>
              <a:buAutoNum type="alphaUcPeriod"/>
            </a:pPr>
            <a:r>
              <a:rPr lang="en-US" dirty="0" smtClean="0"/>
              <a:t>They are all difficult to use</a:t>
            </a:r>
          </a:p>
          <a:p>
            <a:pPr marL="952500" lvl="1" indent="-495300">
              <a:lnSpc>
                <a:spcPct val="90000"/>
              </a:lnSpc>
              <a:buFont typeface="Wingdings" pitchFamily="2" charset="2"/>
              <a:buAutoNum type="alphaUcPeriod"/>
            </a:pPr>
            <a:r>
              <a:rPr lang="en-US" dirty="0" smtClean="0"/>
              <a:t>They are seldom available at shelters and public safety agencies</a:t>
            </a:r>
          </a:p>
          <a:p>
            <a:pPr marL="952500" lvl="1" indent="-495300">
              <a:lnSpc>
                <a:spcPct val="90000"/>
              </a:lnSpc>
              <a:buFont typeface="Wingdings" pitchFamily="2" charset="2"/>
              <a:buAutoNum type="alphaUcPeriod"/>
            </a:pPr>
            <a:r>
              <a:rPr lang="en-US" dirty="0" smtClean="0"/>
              <a:t>They all require the use of a complex central switching system that is subject to failure in a disaster situation</a:t>
            </a:r>
          </a:p>
        </p:txBody>
      </p:sp>
    </p:spTree>
    <p:extLst>
      <p:ext uri="{BB962C8B-B14F-4D97-AF65-F5344CB8AC3E}">
        <p14:creationId xmlns:p14="http://schemas.microsoft.com/office/powerpoint/2010/main" val="16364079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519171">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519171">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Topic 3 Question</a:t>
            </a:r>
          </a:p>
        </p:txBody>
      </p:sp>
      <p:sp>
        <p:nvSpPr>
          <p:cNvPr id="520195" name="Rectangle 3"/>
          <p:cNvSpPr>
            <a:spLocks noGrp="1" noChangeArrowheads="1"/>
          </p:cNvSpPr>
          <p:nvPr>
            <p:ph type="body" idx="1"/>
          </p:nvPr>
        </p:nvSpPr>
        <p:spPr>
          <a:xfrm>
            <a:off x="609600" y="1524000"/>
            <a:ext cx="7848600" cy="4648200"/>
          </a:xfrm>
        </p:spPr>
        <p:txBody>
          <a:bodyPr>
            <a:normAutofit/>
          </a:bodyPr>
          <a:lstStyle/>
          <a:p>
            <a:pPr marL="495300" indent="-495300">
              <a:buFont typeface="Wingdings" pitchFamily="2" charset="2"/>
              <a:buAutoNum type="arabicPeriod" startAt="5"/>
            </a:pPr>
            <a:r>
              <a:rPr lang="en-US" b="1" dirty="0" smtClean="0"/>
              <a:t>Which of the following is an example of an efficient communication?</a:t>
            </a:r>
          </a:p>
          <a:p>
            <a:pPr marL="952500" lvl="1" indent="-495300">
              <a:buFont typeface="Wingdings" pitchFamily="2" charset="2"/>
              <a:buAutoNum type="alphaUcPeriod"/>
            </a:pPr>
            <a:r>
              <a:rPr lang="en-US" sz="2200" dirty="0" smtClean="0"/>
              <a:t>A ham communicating a lengthy list of needed medical supplies over a voice net</a:t>
            </a:r>
          </a:p>
          <a:p>
            <a:pPr marL="952500" lvl="1" indent="-495300">
              <a:buFont typeface="Wingdings" pitchFamily="2" charset="2"/>
              <a:buAutoNum type="alphaUcPeriod"/>
            </a:pPr>
            <a:r>
              <a:rPr lang="en-US" sz="2200" dirty="0" smtClean="0"/>
              <a:t>A lengthy exchange between two stations on a primary voice net channel being shared by a large number of users</a:t>
            </a:r>
          </a:p>
          <a:p>
            <a:pPr marL="952500" lvl="1" indent="-495300">
              <a:buFont typeface="Wingdings" pitchFamily="2" charset="2"/>
              <a:buAutoNum type="alphaUcPeriod"/>
            </a:pPr>
            <a:r>
              <a:rPr lang="en-US" sz="2200" dirty="0" smtClean="0"/>
              <a:t>Typing out a digital message that "the delivery van containing the coffee has arrived at this location" on a high-precision packet link</a:t>
            </a:r>
          </a:p>
          <a:p>
            <a:pPr marL="952500" lvl="1" indent="-495300">
              <a:buFont typeface="Wingdings" pitchFamily="2" charset="2"/>
              <a:buAutoNum type="alphaUcPeriod"/>
            </a:pPr>
            <a:r>
              <a:rPr lang="en-US" sz="2200" dirty="0" smtClean="0"/>
              <a:t>Sending a shelter list on the office fax machine</a:t>
            </a:r>
          </a:p>
        </p:txBody>
      </p:sp>
    </p:spTree>
    <p:extLst>
      <p:ext uri="{BB962C8B-B14F-4D97-AF65-F5344CB8AC3E}">
        <p14:creationId xmlns:p14="http://schemas.microsoft.com/office/powerpoint/2010/main" val="141890448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20195">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52019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42"/>
          <p:cNvSpPr>
            <a:spLocks noGrp="1" noChangeArrowheads="1"/>
          </p:cNvSpPr>
          <p:nvPr>
            <p:ph type="title"/>
          </p:nvPr>
        </p:nvSpPr>
        <p:spPr/>
        <p:txBody>
          <a:bodyPr>
            <a:normAutofit fontScale="90000"/>
          </a:bodyPr>
          <a:lstStyle/>
          <a:p>
            <a:r>
              <a:rPr lang="en-US" b="1" dirty="0" smtClean="0">
                <a:solidFill>
                  <a:srgbClr val="0070C0"/>
                </a:solidFill>
              </a:rPr>
              <a:t>Single versus Multiple Destinations</a:t>
            </a:r>
          </a:p>
        </p:txBody>
      </p:sp>
      <p:sp>
        <p:nvSpPr>
          <p:cNvPr id="4099" name="Rectangle 1043"/>
          <p:cNvSpPr>
            <a:spLocks noGrp="1" noChangeArrowheads="1"/>
          </p:cNvSpPr>
          <p:nvPr>
            <p:ph type="body" idx="1"/>
          </p:nvPr>
        </p:nvSpPr>
        <p:spPr>
          <a:xfrm>
            <a:off x="609600" y="1600200"/>
            <a:ext cx="7848600" cy="2209800"/>
          </a:xfrm>
        </p:spPr>
        <p:txBody>
          <a:bodyPr>
            <a:normAutofit lnSpcReduction="10000"/>
          </a:bodyPr>
          <a:lstStyle/>
          <a:p>
            <a:r>
              <a:rPr lang="en-US" dirty="0" smtClean="0"/>
              <a:t>Broadcasting and one-to-one (exclusive) communication channels</a:t>
            </a:r>
          </a:p>
          <a:p>
            <a:pPr lvl="2"/>
            <a:r>
              <a:rPr lang="en-US" dirty="0" smtClean="0"/>
              <a:t>Some messages are for one single addressee while others need to be received by multiple locations simultaneously  </a:t>
            </a:r>
          </a:p>
          <a:p>
            <a:endParaRPr lang="en-US" dirty="0" smtClean="0"/>
          </a:p>
        </p:txBody>
      </p:sp>
      <p:grpSp>
        <p:nvGrpSpPr>
          <p:cNvPr id="2" name="Group 1041"/>
          <p:cNvGrpSpPr>
            <a:grpSpLocks/>
          </p:cNvGrpSpPr>
          <p:nvPr/>
        </p:nvGrpSpPr>
        <p:grpSpPr bwMode="auto">
          <a:xfrm>
            <a:off x="1295400" y="4087813"/>
            <a:ext cx="6816725" cy="2236787"/>
            <a:chOff x="816" y="2304"/>
            <a:chExt cx="4294" cy="1409"/>
          </a:xfrm>
        </p:grpSpPr>
        <p:pic>
          <p:nvPicPr>
            <p:cNvPr id="4101" name="Picture 1029" descr="MCj0323419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6" y="2736"/>
              <a:ext cx="550"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030" descr="MCj0323419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16" y="2784"/>
              <a:ext cx="550"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Line 1031"/>
            <p:cNvSpPr>
              <a:spLocks noChangeShapeType="1"/>
            </p:cNvSpPr>
            <p:nvPr/>
          </p:nvSpPr>
          <p:spPr bwMode="auto">
            <a:xfrm>
              <a:off x="1488" y="2976"/>
              <a:ext cx="528" cy="0"/>
            </a:xfrm>
            <a:prstGeom prst="line">
              <a:avLst/>
            </a:prstGeom>
            <a:noFill/>
            <a:ln w="412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4104" name="Picture 1032" descr="MCj0323419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0" y="2352"/>
              <a:ext cx="550"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033" descr="MCj0323419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68" y="2976"/>
              <a:ext cx="550"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034" descr="MCj0323419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96" y="3216"/>
              <a:ext cx="550"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035" descr="MCj0323419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28" y="2544"/>
              <a:ext cx="550"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6" descr="MCj0351855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96" y="2304"/>
              <a:ext cx="579"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Line 1037"/>
            <p:cNvSpPr>
              <a:spLocks noChangeShapeType="1"/>
            </p:cNvSpPr>
            <p:nvPr/>
          </p:nvSpPr>
          <p:spPr bwMode="auto">
            <a:xfrm flipH="1">
              <a:off x="3408" y="2640"/>
              <a:ext cx="24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4110" name="Line 1038"/>
            <p:cNvSpPr>
              <a:spLocks noChangeShapeType="1"/>
            </p:cNvSpPr>
            <p:nvPr/>
          </p:nvSpPr>
          <p:spPr bwMode="auto">
            <a:xfrm flipV="1">
              <a:off x="4272" y="2544"/>
              <a:ext cx="33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4111" name="Line 1039"/>
            <p:cNvSpPr>
              <a:spLocks noChangeShapeType="1"/>
            </p:cNvSpPr>
            <p:nvPr/>
          </p:nvSpPr>
          <p:spPr bwMode="auto">
            <a:xfrm>
              <a:off x="4224" y="2736"/>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4112" name="Line 1040"/>
            <p:cNvSpPr>
              <a:spLocks noChangeShapeType="1"/>
            </p:cNvSpPr>
            <p:nvPr/>
          </p:nvSpPr>
          <p:spPr bwMode="auto">
            <a:xfrm>
              <a:off x="3984" y="302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55316356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WordArt 2"/>
          <p:cNvSpPr>
            <a:spLocks noChangeArrowheads="1" noChangeShapeType="1" noTextEdit="1"/>
          </p:cNvSpPr>
          <p:nvPr/>
        </p:nvSpPr>
        <p:spPr bwMode="auto">
          <a:xfrm>
            <a:off x="1981200" y="2057400"/>
            <a:ext cx="5334000" cy="2286000"/>
          </a:xfrm>
          <a:prstGeom prst="rect">
            <a:avLst/>
          </a:prstGeom>
        </p:spPr>
        <p:txBody>
          <a:bodyPr wrap="none" fromWordArt="1">
            <a:prstTxWarp prst="textDoubleWave1">
              <a:avLst>
                <a:gd name="adj1" fmla="val 6500"/>
                <a:gd name="adj2" fmla="val 0"/>
              </a:avLst>
            </a:prstTxWarp>
          </a:bodyPr>
          <a:lstStyle/>
          <a:p>
            <a:pPr algn="ctr"/>
            <a:r>
              <a:rPr lang="pt-BR" sz="3600" kern="10" spc="-360" dirty="0">
                <a:ln w="12700">
                  <a:solidFill>
                    <a:srgbClr val="000099"/>
                  </a:solidFill>
                  <a:round/>
                  <a:headEnd/>
                  <a:tailEnd/>
                </a:ln>
                <a:solidFill>
                  <a:srgbClr val="33CCFF"/>
                </a:solidFill>
                <a:effectLst>
                  <a:outerShdw dist="125724" dir="18900000" algn="ctr" rotWithShape="0">
                    <a:srgbClr val="000099"/>
                  </a:outerShdw>
                </a:effectLst>
                <a:latin typeface="Impact"/>
              </a:rPr>
              <a:t>B r e a k</a:t>
            </a:r>
            <a:endParaRPr lang="en-US" sz="36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2" name="TextBox 1"/>
          <p:cNvSpPr txBox="1"/>
          <p:nvPr/>
        </p:nvSpPr>
        <p:spPr>
          <a:xfrm>
            <a:off x="2427130" y="5053280"/>
            <a:ext cx="4888069" cy="1323439"/>
          </a:xfrm>
          <a:prstGeom prst="rect">
            <a:avLst/>
          </a:prstGeom>
          <a:noFill/>
        </p:spPr>
        <p:txBody>
          <a:bodyPr wrap="none" rtlCol="0">
            <a:spAutoFit/>
          </a:bodyPr>
          <a:lstStyle/>
          <a:p>
            <a:r>
              <a:rPr lang="en-US" sz="8000" dirty="0" smtClean="0">
                <a:solidFill>
                  <a:srgbClr val="FF0000"/>
                </a:solidFill>
              </a:rPr>
              <a:t>10 Minutes</a:t>
            </a:r>
            <a:endParaRPr lang="en-US" sz="8000" dirty="0">
              <a:solidFill>
                <a:srgbClr val="FF0000"/>
              </a:solidFill>
            </a:endParaRPr>
          </a:p>
        </p:txBody>
      </p:sp>
    </p:spTree>
    <p:extLst>
      <p:ext uri="{BB962C8B-B14F-4D97-AF65-F5344CB8AC3E}">
        <p14:creationId xmlns:p14="http://schemas.microsoft.com/office/powerpoint/2010/main" val="1000556793"/>
      </p:ext>
    </p:extLst>
  </p:cSld>
  <p:clrMapOvr>
    <a:masterClrMapping/>
  </p:clrMapOvr>
  <p:transition spd="slow">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10</a:t>
            </a:r>
            <a:endParaRPr lang="en-US" sz="9600" dirty="0"/>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Minutes</a:t>
            </a:r>
            <a:endParaRPr lang="en-US" sz="7200" dirty="0"/>
          </a:p>
        </p:txBody>
      </p:sp>
    </p:spTree>
    <p:extLst>
      <p:ext uri="{BB962C8B-B14F-4D97-AF65-F5344CB8AC3E}">
        <p14:creationId xmlns:p14="http://schemas.microsoft.com/office/powerpoint/2010/main" val="1734259748"/>
      </p:ext>
    </p:extLst>
  </p:cSld>
  <p:clrMapOvr>
    <a:masterClrMapping/>
  </p:clrMapOvr>
  <p:transition advClick="0" advTm="300000">
    <p:sndAc>
      <p:stSnd>
        <p:snd r:embed="rId2" name="timeisit.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5</a:t>
            </a:r>
            <a:endParaRPr lang="en-US" sz="9600" dirty="0"/>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Minutes</a:t>
            </a:r>
            <a:endParaRPr lang="en-US" sz="7200" dirty="0"/>
          </a:p>
        </p:txBody>
      </p:sp>
    </p:spTree>
    <p:extLst>
      <p:ext uri="{BB962C8B-B14F-4D97-AF65-F5344CB8AC3E}">
        <p14:creationId xmlns:p14="http://schemas.microsoft.com/office/powerpoint/2010/main" val="2813823914"/>
      </p:ext>
    </p:extLst>
  </p:cSld>
  <p:clrMapOvr>
    <a:masterClrMapping/>
  </p:clrMapOvr>
  <p:transition advClick="0" advTm="180000">
    <p:sndAc>
      <p:stSnd>
        <p:snd r:embed="rId2" name="timeisit.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2</a:t>
            </a:r>
            <a:endParaRPr lang="en-US" sz="9600" dirty="0"/>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Minutes</a:t>
            </a:r>
            <a:endParaRPr lang="en-US" sz="7200" dirty="0"/>
          </a:p>
        </p:txBody>
      </p:sp>
    </p:spTree>
    <p:extLst>
      <p:ext uri="{BB962C8B-B14F-4D97-AF65-F5344CB8AC3E}">
        <p14:creationId xmlns:p14="http://schemas.microsoft.com/office/powerpoint/2010/main" val="468408180"/>
      </p:ext>
    </p:extLst>
  </p:cSld>
  <p:clrMapOvr>
    <a:masterClrMapping/>
  </p:clrMapOvr>
  <p:transition advClick="0" advTm="60000">
    <p:sndAc>
      <p:stSnd>
        <p:snd r:embed="rId2" name="timeisit.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505200" y="1752600"/>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1</a:t>
            </a:r>
          </a:p>
        </p:txBody>
      </p:sp>
      <p:sp>
        <p:nvSpPr>
          <p:cNvPr id="6147"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Minute</a:t>
            </a:r>
            <a:endParaRPr lang="en-US" sz="7200" dirty="0"/>
          </a:p>
        </p:txBody>
      </p:sp>
    </p:spTree>
    <p:extLst>
      <p:ext uri="{BB962C8B-B14F-4D97-AF65-F5344CB8AC3E}">
        <p14:creationId xmlns:p14="http://schemas.microsoft.com/office/powerpoint/2010/main" val="1734259748"/>
      </p:ext>
    </p:extLst>
  </p:cSld>
  <p:clrMapOvr>
    <a:masterClrMapping/>
  </p:clrMapOvr>
  <p:transition advClick="0" advTm="10000">
    <p:sndAc>
      <p:stSnd>
        <p:snd r:embed="rId2" name="timeisit.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50</a:t>
            </a:r>
          </a:p>
        </p:txBody>
      </p:sp>
      <p:sp>
        <p:nvSpPr>
          <p:cNvPr id="7171" name="Text Box 3"/>
          <p:cNvSpPr txBox="1">
            <a:spLocks noChangeArrowheads="1"/>
          </p:cNvSpPr>
          <p:nvPr/>
        </p:nvSpPr>
        <p:spPr bwMode="auto">
          <a:xfrm>
            <a:off x="2286000" y="4362271"/>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6304867"/>
      </p:ext>
    </p:extLst>
  </p:cSld>
  <p:clrMapOvr>
    <a:masterClrMapping/>
  </p:clrMapOvr>
  <p:transition advClick="0" advTm="1000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057400" y="175260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40</a:t>
            </a:r>
          </a:p>
        </p:txBody>
      </p:sp>
      <p:sp>
        <p:nvSpPr>
          <p:cNvPr id="8195"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34007797"/>
      </p:ext>
    </p:extLst>
  </p:cSld>
  <p:clrMapOvr>
    <a:masterClrMapping/>
  </p:clrMapOvr>
  <p:transition advClick="0" advTm="1000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normAutofit fontScale="90000"/>
          </a:bodyPr>
          <a:lstStyle/>
          <a:p>
            <a:r>
              <a:rPr lang="en-US" b="1" dirty="0" smtClean="0">
                <a:solidFill>
                  <a:srgbClr val="0070C0"/>
                </a:solidFill>
              </a:rPr>
              <a:t>High Precision versus Low Precision</a:t>
            </a:r>
          </a:p>
        </p:txBody>
      </p:sp>
      <p:sp>
        <p:nvSpPr>
          <p:cNvPr id="5123" name="Rectangle 5"/>
          <p:cNvSpPr>
            <a:spLocks noGrp="1" noChangeArrowheads="1"/>
          </p:cNvSpPr>
          <p:nvPr>
            <p:ph type="body" idx="1"/>
          </p:nvPr>
        </p:nvSpPr>
        <p:spPr>
          <a:xfrm>
            <a:off x="609600" y="1371600"/>
            <a:ext cx="7848600" cy="4648200"/>
          </a:xfrm>
        </p:spPr>
        <p:txBody>
          <a:bodyPr/>
          <a:lstStyle/>
          <a:p>
            <a:pPr>
              <a:lnSpc>
                <a:spcPct val="90000"/>
              </a:lnSpc>
            </a:pPr>
            <a:r>
              <a:rPr lang="en-US" sz="2000" dirty="0" smtClean="0"/>
              <a:t>Precision is not the same as accuracy</a:t>
            </a:r>
          </a:p>
          <a:p>
            <a:pPr lvl="1">
              <a:lnSpc>
                <a:spcPct val="90000"/>
              </a:lnSpc>
            </a:pPr>
            <a:r>
              <a:rPr lang="en-US" sz="2000" dirty="0" smtClean="0"/>
              <a:t>All messages must be received accurately</a:t>
            </a:r>
          </a:p>
          <a:p>
            <a:pPr lvl="2">
              <a:lnSpc>
                <a:spcPct val="90000"/>
              </a:lnSpc>
            </a:pPr>
            <a:r>
              <a:rPr lang="en-US" sz="2000" dirty="0" smtClean="0"/>
              <a:t>List of names or numbers requires precision </a:t>
            </a:r>
          </a:p>
          <a:p>
            <a:pPr lvl="2">
              <a:lnSpc>
                <a:spcPct val="90000"/>
              </a:lnSpc>
            </a:pPr>
            <a:r>
              <a:rPr lang="en-US" sz="2000" dirty="0" smtClean="0"/>
              <a:t>"the lost hiker has been found" does not require precision</a:t>
            </a:r>
          </a:p>
          <a:p>
            <a:pPr lvl="2">
              <a:lnSpc>
                <a:spcPct val="90000"/>
              </a:lnSpc>
            </a:pPr>
            <a:endParaRPr lang="en-US" sz="2000" dirty="0" smtClean="0"/>
          </a:p>
          <a:p>
            <a:pPr lvl="1">
              <a:lnSpc>
                <a:spcPct val="90000"/>
              </a:lnSpc>
            </a:pPr>
            <a:endParaRPr lang="en-US" sz="2000" dirty="0" smtClean="0"/>
          </a:p>
          <a:p>
            <a:pPr lvl="1">
              <a:lnSpc>
                <a:spcPct val="90000"/>
              </a:lnSpc>
            </a:pPr>
            <a:r>
              <a:rPr lang="en-US" sz="2000" dirty="0" smtClean="0"/>
              <a:t>Over low-precision communications channels (voice modes) even letters of the alphabet can be misinterpreted </a:t>
            </a:r>
          </a:p>
          <a:p>
            <a:pPr lvl="2">
              <a:lnSpc>
                <a:spcPct val="90000"/>
              </a:lnSpc>
            </a:pPr>
            <a:r>
              <a:rPr lang="en-US" sz="2000" dirty="0" smtClean="0"/>
              <a:t>Phonetic system, feedback, or error-correcting mechanism</a:t>
            </a:r>
          </a:p>
        </p:txBody>
      </p:sp>
    </p:spTree>
    <p:extLst>
      <p:ext uri="{BB962C8B-B14F-4D97-AF65-F5344CB8AC3E}">
        <p14:creationId xmlns:p14="http://schemas.microsoft.com/office/powerpoint/2010/main" val="1536087309"/>
      </p:ext>
    </p:extLst>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914400" y="7620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1308733254"/>
      </p:ext>
    </p:extLst>
  </p:cSld>
  <p:clrMapOvr>
    <a:masterClrMapping/>
  </p:clrMapOvr>
  <p:transition>
    <p:sndAc>
      <p:stSnd>
        <p:snd r:embed="rId2" name="time.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smtClean="0">
                <a:solidFill>
                  <a:srgbClr val="0070C0"/>
                </a:solidFill>
              </a:rPr>
              <a:t>Precision and Message Handling</a:t>
            </a:r>
          </a:p>
        </p:txBody>
      </p:sp>
      <p:sp>
        <p:nvSpPr>
          <p:cNvPr id="3" name="Content Placeholder 2"/>
          <p:cNvSpPr>
            <a:spLocks noGrp="1"/>
          </p:cNvSpPr>
          <p:nvPr>
            <p:ph idx="1"/>
          </p:nvPr>
        </p:nvSpPr>
        <p:spPr/>
        <p:txBody>
          <a:bodyPr>
            <a:normAutofit fontScale="92500" lnSpcReduction="20000"/>
          </a:bodyPr>
          <a:lstStyle/>
          <a:p>
            <a:pPr>
              <a:defRPr/>
            </a:pPr>
            <a:r>
              <a:rPr lang="en-US" i="1" dirty="0" smtClean="0">
                <a:solidFill>
                  <a:srgbClr val="FF0000"/>
                </a:solidFill>
              </a:rPr>
              <a:t>Precision</a:t>
            </a:r>
            <a:r>
              <a:rPr lang="en-US" dirty="0" smtClean="0"/>
              <a:t> is a point of confusion in message handling</a:t>
            </a:r>
          </a:p>
          <a:p>
            <a:pPr lvl="2">
              <a:defRPr/>
            </a:pPr>
            <a:r>
              <a:rPr lang="en-US" dirty="0" smtClean="0"/>
              <a:t>Not all messages need high precision</a:t>
            </a:r>
          </a:p>
          <a:p>
            <a:pPr lvl="2">
              <a:defRPr/>
            </a:pPr>
            <a:r>
              <a:rPr lang="en-US" dirty="0" smtClean="0"/>
              <a:t>Sending a message that needs low precision using formal high precision methods will waste time</a:t>
            </a:r>
          </a:p>
          <a:p>
            <a:pPr lvl="2">
              <a:defRPr/>
            </a:pPr>
            <a:r>
              <a:rPr lang="en-US" dirty="0" smtClean="0"/>
              <a:t>Tactical messages can be low precision</a:t>
            </a:r>
          </a:p>
          <a:p>
            <a:pPr lvl="2">
              <a:defRPr/>
            </a:pPr>
            <a:r>
              <a:rPr lang="en-US" dirty="0" smtClean="0"/>
              <a:t>Formal message traffic needs high precision</a:t>
            </a:r>
          </a:p>
          <a:p>
            <a:pPr>
              <a:defRPr/>
            </a:pPr>
            <a:endParaRPr lang="en-US" dirty="0" smtClean="0"/>
          </a:p>
          <a:p>
            <a:pPr>
              <a:defRPr/>
            </a:pPr>
            <a:r>
              <a:rPr lang="en-US" dirty="0" smtClean="0"/>
              <a:t>ICS-213 forms</a:t>
            </a:r>
          </a:p>
          <a:p>
            <a:pPr lvl="1">
              <a:defRPr/>
            </a:pPr>
            <a:r>
              <a:rPr lang="en-US" dirty="0" smtClean="0"/>
              <a:t>May be high or low precision depending upon content</a:t>
            </a:r>
            <a:endParaRPr lang="en-US" dirty="0"/>
          </a:p>
        </p:txBody>
      </p:sp>
      <p:sp>
        <p:nvSpPr>
          <p:cNvPr id="5" name="Text Box 4"/>
          <p:cNvSpPr txBox="1">
            <a:spLocks noChangeArrowheads="1"/>
          </p:cNvSpPr>
          <p:nvPr/>
        </p:nvSpPr>
        <p:spPr bwMode="auto">
          <a:xfrm>
            <a:off x="1600200" y="5562600"/>
            <a:ext cx="62499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2600" dirty="0">
                <a:solidFill>
                  <a:srgbClr val="FF3300"/>
                </a:solidFill>
              </a:rPr>
              <a:t>If you are not sure – ask the originator</a:t>
            </a:r>
          </a:p>
        </p:txBody>
      </p:sp>
    </p:spTree>
    <p:extLst>
      <p:ext uri="{BB962C8B-B14F-4D97-AF65-F5344CB8AC3E}">
        <p14:creationId xmlns:p14="http://schemas.microsoft.com/office/powerpoint/2010/main" val="9694854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1905000" y="2743200"/>
            <a:ext cx="5334000" cy="1362075"/>
          </a:xfrm>
        </p:spPr>
        <p:txBody>
          <a:bodyPr>
            <a:noAutofit/>
          </a:bodyPr>
          <a:lstStyle/>
          <a:p>
            <a:pPr>
              <a:defRPr/>
            </a:pPr>
            <a:r>
              <a:rPr lang="en-US" sz="4400" dirty="0" smtClean="0"/>
              <a:t>Any Questions Before Starting Topic 4?</a:t>
            </a:r>
          </a:p>
        </p:txBody>
      </p:sp>
    </p:spTree>
    <p:custDataLst>
      <p:tags r:id="rId1"/>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2"/>
          <p:cNvSpPr>
            <a:spLocks noGrp="1" noChangeArrowheads="1"/>
          </p:cNvSpPr>
          <p:nvPr>
            <p:ph type="title"/>
          </p:nvPr>
        </p:nvSpPr>
        <p:spPr/>
        <p:txBody>
          <a:bodyPr/>
          <a:lstStyle/>
          <a:p>
            <a:r>
              <a:rPr lang="en-US" b="1" dirty="0" smtClean="0">
                <a:solidFill>
                  <a:srgbClr val="0070C0"/>
                </a:solidFill>
              </a:rPr>
              <a:t>Complexity</a:t>
            </a:r>
          </a:p>
        </p:txBody>
      </p:sp>
      <p:sp>
        <p:nvSpPr>
          <p:cNvPr id="7171" name="Rectangle 2053"/>
          <p:cNvSpPr>
            <a:spLocks noGrp="1" noChangeArrowheads="1"/>
          </p:cNvSpPr>
          <p:nvPr>
            <p:ph type="body" idx="1"/>
          </p:nvPr>
        </p:nvSpPr>
        <p:spPr/>
        <p:txBody>
          <a:bodyPr/>
          <a:lstStyle/>
          <a:p>
            <a:pPr>
              <a:lnSpc>
                <a:spcPct val="80000"/>
              </a:lnSpc>
            </a:pPr>
            <a:r>
              <a:rPr lang="en-US" sz="2200" dirty="0" smtClean="0"/>
              <a:t>Which of these is a more complex message?</a:t>
            </a:r>
          </a:p>
          <a:p>
            <a:pPr lvl="2">
              <a:lnSpc>
                <a:spcPct val="80000"/>
              </a:lnSpc>
            </a:pPr>
            <a:r>
              <a:rPr lang="en-US" sz="2200" dirty="0" smtClean="0"/>
              <a:t>A doctor at a hospital may use a radio to instruct an untrained field volunteer how to splint a fractured leg</a:t>
            </a:r>
          </a:p>
          <a:p>
            <a:pPr lvl="2">
              <a:lnSpc>
                <a:spcPct val="80000"/>
              </a:lnSpc>
            </a:pPr>
            <a:r>
              <a:rPr lang="en-US" sz="2200" dirty="0" smtClean="0"/>
              <a:t>A shelter manager may report that he is out of water</a:t>
            </a:r>
          </a:p>
          <a:p>
            <a:pPr lvl="1">
              <a:lnSpc>
                <a:spcPct val="80000"/>
              </a:lnSpc>
            </a:pPr>
            <a:endParaRPr lang="en-US" sz="2200" dirty="0" smtClean="0"/>
          </a:p>
          <a:p>
            <a:pPr>
              <a:lnSpc>
                <a:spcPct val="80000"/>
              </a:lnSpc>
            </a:pPr>
            <a:r>
              <a:rPr lang="en-US" sz="2200" dirty="0" smtClean="0"/>
              <a:t>Long and complicated messages</a:t>
            </a:r>
          </a:p>
          <a:p>
            <a:pPr lvl="2">
              <a:lnSpc>
                <a:spcPct val="80000"/>
              </a:lnSpc>
            </a:pPr>
            <a:r>
              <a:rPr lang="en-US" sz="2200" dirty="0" smtClean="0"/>
              <a:t>Recipient cannot remember or comprehend the entire message upon its arrival </a:t>
            </a:r>
          </a:p>
          <a:p>
            <a:pPr lvl="2">
              <a:lnSpc>
                <a:spcPct val="80000"/>
              </a:lnSpc>
            </a:pPr>
            <a:r>
              <a:rPr lang="en-US" sz="2200" dirty="0" smtClean="0"/>
              <a:t>Detailed maps, long lists, complicated directions, and diagrams </a:t>
            </a:r>
          </a:p>
          <a:p>
            <a:pPr lvl="3">
              <a:lnSpc>
                <a:spcPct val="80000"/>
              </a:lnSpc>
            </a:pPr>
            <a:r>
              <a:rPr lang="en-US" sz="2200" dirty="0" smtClean="0"/>
              <a:t>Hard copy or electronic storage for later reference</a:t>
            </a:r>
          </a:p>
          <a:p>
            <a:pPr lvl="3">
              <a:lnSpc>
                <a:spcPct val="80000"/>
              </a:lnSpc>
            </a:pPr>
            <a:r>
              <a:rPr lang="en-US" sz="2200" dirty="0" smtClean="0"/>
              <a:t>Fax, email, and packet radio provide this  </a:t>
            </a:r>
          </a:p>
        </p:txBody>
      </p:sp>
    </p:spTree>
    <p:extLst>
      <p:ext uri="{BB962C8B-B14F-4D97-AF65-F5344CB8AC3E}">
        <p14:creationId xmlns:p14="http://schemas.microsoft.com/office/powerpoint/2010/main" val="2664225954"/>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3314</Words>
  <Application>Microsoft Office PowerPoint</Application>
  <PresentationFormat>On-screen Show (4:3)</PresentationFormat>
  <Paragraphs>429</Paragraphs>
  <Slides>80</Slides>
  <Notes>14</Notes>
  <HiddenSlides>14</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Training</vt:lpstr>
      <vt:lpstr>Training Volunteers</vt:lpstr>
      <vt:lpstr>Reminder</vt:lpstr>
      <vt:lpstr>Session One Topic</vt:lpstr>
      <vt:lpstr>Topic 3 - Network Theory and the Design of Emergency Communication Systems</vt:lpstr>
      <vt:lpstr>Network Theory</vt:lpstr>
      <vt:lpstr>Single versus Multiple Destinations</vt:lpstr>
      <vt:lpstr>High Precision versus Low Precision</vt:lpstr>
      <vt:lpstr>Precision and Message Handling</vt:lpstr>
      <vt:lpstr>Complexity</vt:lpstr>
      <vt:lpstr>Timeliness</vt:lpstr>
      <vt:lpstr>Priority</vt:lpstr>
      <vt:lpstr>Characteristics of Communication Channels</vt:lpstr>
      <vt:lpstr>Telephone</vt:lpstr>
      <vt:lpstr>Cellular Phone</vt:lpstr>
      <vt:lpstr>PowerPoint Presentation</vt:lpstr>
      <vt:lpstr>FAX</vt:lpstr>
      <vt:lpstr>The Telecom Network</vt:lpstr>
      <vt:lpstr>Two-Way Voice Radio</vt:lpstr>
      <vt:lpstr>Trunked Radio</vt:lpstr>
      <vt:lpstr>Trunked Radio Systems</vt:lpstr>
      <vt:lpstr>Talkgroup</vt:lpstr>
      <vt:lpstr>Trunked Radio System</vt:lpstr>
      <vt:lpstr>Digital Trunked Radio System</vt:lpstr>
      <vt:lpstr>Trunked Radio Systems</vt:lpstr>
      <vt:lpstr>Example Trunked System</vt:lpstr>
      <vt:lpstr>Packet Radio</vt:lpstr>
      <vt:lpstr>Store-and-Forward Systems</vt:lpstr>
      <vt:lpstr>Winlink and D-Star</vt:lpstr>
      <vt:lpstr>Other Modes</vt:lpstr>
      <vt:lpstr>Planning and Preparation</vt:lpstr>
      <vt:lpstr>Planning and Preparation</vt:lpstr>
      <vt:lpstr>Planning and Preparation</vt:lpstr>
      <vt:lpstr>Planning and Preparation</vt:lpstr>
      <vt:lpstr>Planning and Preparation</vt:lpstr>
      <vt:lpstr>Planning and Preparation</vt:lpstr>
      <vt:lpstr>Planning and Preparation</vt:lpstr>
      <vt:lpstr>PowerPoint Presentation</vt:lpstr>
      <vt:lpstr>Training</vt:lpstr>
      <vt:lpstr>PowerPoint Presentation</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3 Question</vt:lpstr>
      <vt:lpstr>Topic 3 Question</vt:lpstr>
      <vt:lpstr>Topic 3 Question</vt:lpstr>
      <vt:lpstr>Topic 3 Question</vt:lpstr>
      <vt:lpstr>Topic 3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 Before Starting Topic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2012-03-04T20:17:16Z</dcterms:modified>
</cp:coreProperties>
</file>