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8"/>
  </p:notesMasterIdLst>
  <p:handoutMasterIdLst>
    <p:handoutMasterId r:id="rId69"/>
  </p:handoutMasterIdLst>
  <p:sldIdLst>
    <p:sldId id="384" r:id="rId2"/>
    <p:sldId id="261" r:id="rId3"/>
    <p:sldId id="289" r:id="rId4"/>
    <p:sldId id="525" r:id="rId5"/>
    <p:sldId id="526" r:id="rId6"/>
    <p:sldId id="527" r:id="rId7"/>
    <p:sldId id="528" r:id="rId8"/>
    <p:sldId id="529" r:id="rId9"/>
    <p:sldId id="530" r:id="rId10"/>
    <p:sldId id="531" r:id="rId11"/>
    <p:sldId id="532" r:id="rId12"/>
    <p:sldId id="533" r:id="rId13"/>
    <p:sldId id="534" r:id="rId14"/>
    <p:sldId id="535" r:id="rId15"/>
    <p:sldId id="536" r:id="rId16"/>
    <p:sldId id="537" r:id="rId17"/>
    <p:sldId id="538" r:id="rId18"/>
    <p:sldId id="539" r:id="rId19"/>
    <p:sldId id="540" r:id="rId20"/>
    <p:sldId id="541" r:id="rId21"/>
    <p:sldId id="542" r:id="rId22"/>
    <p:sldId id="543" r:id="rId23"/>
    <p:sldId id="544" r:id="rId24"/>
    <p:sldId id="545" r:id="rId25"/>
    <p:sldId id="546" r:id="rId26"/>
    <p:sldId id="547" r:id="rId27"/>
    <p:sldId id="548" r:id="rId28"/>
    <p:sldId id="549" r:id="rId29"/>
    <p:sldId id="550" r:id="rId30"/>
    <p:sldId id="551" r:id="rId31"/>
    <p:sldId id="552" r:id="rId32"/>
    <p:sldId id="553" r:id="rId33"/>
    <p:sldId id="554" r:id="rId34"/>
    <p:sldId id="555" r:id="rId35"/>
    <p:sldId id="556" r:id="rId36"/>
    <p:sldId id="557" r:id="rId37"/>
    <p:sldId id="558" r:id="rId38"/>
    <p:sldId id="559" r:id="rId39"/>
    <p:sldId id="560" r:id="rId40"/>
    <p:sldId id="561" r:id="rId41"/>
    <p:sldId id="562" r:id="rId42"/>
    <p:sldId id="563" r:id="rId43"/>
    <p:sldId id="564" r:id="rId44"/>
    <p:sldId id="565" r:id="rId45"/>
    <p:sldId id="566" r:id="rId46"/>
    <p:sldId id="524" r:id="rId47"/>
    <p:sldId id="416" r:id="rId48"/>
    <p:sldId id="443" r:id="rId49"/>
    <p:sldId id="444" r:id="rId50"/>
    <p:sldId id="445" r:id="rId51"/>
    <p:sldId id="446" r:id="rId52"/>
    <p:sldId id="447" r:id="rId53"/>
    <p:sldId id="448" r:id="rId54"/>
    <p:sldId id="449" r:id="rId55"/>
    <p:sldId id="450" r:id="rId56"/>
    <p:sldId id="451" r:id="rId57"/>
    <p:sldId id="452" r:id="rId58"/>
    <p:sldId id="453" r:id="rId59"/>
    <p:sldId id="454" r:id="rId60"/>
    <p:sldId id="432" r:id="rId61"/>
    <p:sldId id="567" r:id="rId62"/>
    <p:sldId id="568" r:id="rId63"/>
    <p:sldId id="569" r:id="rId64"/>
    <p:sldId id="570" r:id="rId65"/>
    <p:sldId id="571" r:id="rId66"/>
    <p:sldId id="45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525"/>
            <p14:sldId id="526"/>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567"/>
            <p14:sldId id="568"/>
            <p14:sldId id="569"/>
            <p14:sldId id="570"/>
            <p14:sldId id="571"/>
            <p14:sldId id="4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14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2829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3/10/2012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3/10/2012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E3A2B60A-E02A-4CDC-BCD4-672BB44C8A8A}" type="slidenum">
              <a:rPr lang="en-US" smtClean="0"/>
              <a:pPr>
                <a:defRPr/>
              </a:pPr>
              <a:t>5</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It is not too far fetched. Just ask anyone who has been around emcomm for a while -- they have seen it! This course is intended to help solve that problem, but without emcomm organizations, this course would be worthless.</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283D04EF-B2A9-4CB2-ACCF-9299D76FF1D0}" type="slidenum">
              <a:rPr lang="en-US" smtClean="0"/>
              <a:pPr>
                <a:defRPr/>
              </a:pPr>
              <a:t>6</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Some of the organizations discussed here do not directly involve Amateur Radio operators, but knowing about them and how they might assist in an emergency may be helpful. Your served agency may utilize or interact with one or more of these systems or organizations.</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F61A6BD5-8794-486A-968F-071608AC7380}" type="slidenum">
              <a:rPr lang="en-US" smtClean="0"/>
              <a:pPr>
                <a:defRPr/>
              </a:pPr>
              <a:t>8</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this case, each District is guided by a District Emergency Coordinator (DEC), working directly under the SEC. </a:t>
            </a:r>
          </a:p>
          <a:p>
            <a:endParaRPr lang="en-US" smtClean="0"/>
          </a:p>
          <a:p>
            <a:r>
              <a:rPr lang="en-US" smtClean="0"/>
              <a:t>The next subdivision within ARES is the "county" or similar region assigned to an Emergency Coordinator (EC). Most ECs will have one or more Assistant Emergency Coordinators (AEC), who may have responsibility for specific tasks or cities. A large city with complex needs may have its own EC, but most towns and smaller cities will have an AEC.</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EE64B0E8-B3C8-4955-9719-DEBDA354952F}" type="slidenum">
              <a:rPr lang="en-US" smtClean="0"/>
              <a:pPr>
                <a:defRPr/>
              </a:pPr>
              <a:t>41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You may have heard the required weekly EAS tests performed by radio and TV stations and their distinctive digital "squawk" sound. </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AD7F477D-DFC2-465D-96C5-C643A50E80AF}" type="slidenum">
              <a:rPr lang="en-US" smtClean="0"/>
              <a:pPr>
                <a:defRPr/>
              </a:pPr>
              <a:t>42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Newer "weather alert" radios are available from a variety of manufacturers with the digital Specific Area Message Encoding (SAME) alert mechanism. SAME equipped radios will remain silent until an alert is received for a specific geographic area. The user programs one or more five-digit FIPS codes for the areas they wish to monitor. When the NWS broadcasts the alert with the SAME code matching that programmed into the receiver, the receiver will activate and allow you to hear the audio message concerning the alert. Some receivers also provide a textual display of the alert information. The NWS tests the SAME network at least once weekly, and the radio will indicate that it has heard the test alert within the past week. </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66</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3/10/2012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2067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3/10/2012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3/10/2012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3.jpeg"/><Relationship Id="rId2" Type="http://schemas.openxmlformats.org/officeDocument/2006/relationships/hyperlink" Target="http://www.crownagents.com/images/rapid/rr.gif" TargetMode="External"/><Relationship Id="rId1" Type="http://schemas.openxmlformats.org/officeDocument/2006/relationships/slideLayout" Target="../slideLayouts/slideLayout10.xml"/><Relationship Id="rId6" Type="http://schemas.openxmlformats.org/officeDocument/2006/relationships/hyperlink" Target="http://images.google.com/imgres?imgurl=http://www.redcross.org/static/file_cont1634_lang0_730.jpg&amp;imgrefurl=http://www.redcross.org/article/0,1072,0_312_1632,00.html&amp;h=155&amp;w=220&amp;sz=19&amp;tbnid=Ruwrd2bkMhE6bM:&amp;tbnh=71&amp;tbnw=102&amp;hl=en&amp;start=44&amp;prev=/images?q=rapid+response+team&amp;start=40&amp;svnum=10&amp;hl=en&amp;lr=&amp;sa=N" TargetMode="External"/><Relationship Id="rId5" Type="http://schemas.openxmlformats.org/officeDocument/2006/relationships/image" Target="../media/image22.jpeg"/><Relationship Id="rId4" Type="http://schemas.openxmlformats.org/officeDocument/2006/relationships/hyperlink" Target="http://images.google.com/imgres?imgurl=http://www.crwrc.org/images/prayeragainCopy_CONTENT%20-%20REGULAR.JPG&amp;imgrefurl=http://www.crwrc.org/relief/na/Katrina.html&amp;h=187&amp;w=249&amp;sz=26&amp;tbnid=U8p_gP68GEHJtM:&amp;tbnh=79&amp;tbnw=106&amp;hl=en&amp;start=60&amp;prev=/images?q=rapid+response+team&amp;start=40&amp;svnum=10&amp;hl=en&amp;lr=&amp;sa=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upload.wikimedia.org/wikipedia/commons/5/50/2010MarsLogo.png" TargetMode="Externa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0.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4.png"/><Relationship Id="rId7" Type="http://schemas.openxmlformats.org/officeDocument/2006/relationships/hyperlink" Target="http://images.google.com/imgres?imgurl=http://image.abcaz.co.uk/productimages/157/5122461.jpg&amp;imgrefurl=http://audio.abcaz.co.uk/5_1508968/portable-radios/hitachi-kh02.html&amp;h=197&amp;w=250&amp;sz=8&amp;tbnid=nbztAWQ8iHcJ:&amp;tbnh=83&amp;tbnw=106&amp;hl=en&amp;start=13&amp;prev=/images?q=handheld+am+fm+radio&amp;svnum=10&amp;hl=en&amp;lr=" TargetMode="External"/><Relationship Id="rId2" Type="http://schemas.openxmlformats.org/officeDocument/2006/relationships/image" Target="../media/image33.jpeg"/><Relationship Id="rId1" Type="http://schemas.openxmlformats.org/officeDocument/2006/relationships/slideLayout" Target="../slideLayouts/slideLayout10.xml"/><Relationship Id="rId6" Type="http://schemas.openxmlformats.org/officeDocument/2006/relationships/image" Target="../media/image36.jpeg"/><Relationship Id="rId5" Type="http://schemas.openxmlformats.org/officeDocument/2006/relationships/hyperlink" Target="http://images.google.com/imgres?imgurl=http://www.andrew-mcculloch.co.uk/content/pic_product_318.jpg&amp;imgrefurl=http://www.andrew-mcculloch.co.uk/product.asp?pid=318&amp;h=332&amp;w=320&amp;sz=54&amp;tbnid=nse0cWK6o-EJ:&amp;tbnh=115&amp;tbnw=110&amp;hl=en&amp;start=3&amp;prev=/images?q=flat+panel+television&amp;svnum=10&amp;hl=en&amp;lr=&amp;sa=N" TargetMode="External"/><Relationship Id="rId4" Type="http://schemas.openxmlformats.org/officeDocument/2006/relationships/image" Target="../media/image35.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9.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88574" y="3657600"/>
            <a:ext cx="251222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One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US" b="1" dirty="0" smtClean="0">
                <a:solidFill>
                  <a:srgbClr val="0070C0"/>
                </a:solidFill>
              </a:rPr>
              <a:t>ARES MOUs</a:t>
            </a:r>
          </a:p>
        </p:txBody>
      </p:sp>
      <p:sp>
        <p:nvSpPr>
          <p:cNvPr id="8195" name="Rectangle 5"/>
          <p:cNvSpPr>
            <a:spLocks noGrp="1" noChangeArrowheads="1"/>
          </p:cNvSpPr>
          <p:nvPr>
            <p:ph type="body" idx="1"/>
          </p:nvPr>
        </p:nvSpPr>
        <p:spPr/>
        <p:txBody>
          <a:bodyPr/>
          <a:lstStyle/>
          <a:p>
            <a:pPr>
              <a:lnSpc>
                <a:spcPct val="80000"/>
              </a:lnSpc>
            </a:pPr>
            <a:r>
              <a:rPr lang="en-US" sz="2000" smtClean="0"/>
              <a:t>ARES MOUs at the national level:</a:t>
            </a:r>
          </a:p>
          <a:p>
            <a:pPr lvl="1">
              <a:lnSpc>
                <a:spcPct val="80000"/>
              </a:lnSpc>
            </a:pPr>
            <a:r>
              <a:rPr lang="en-US" sz="2000" smtClean="0"/>
              <a:t>Federal Emergency Management Agency (FEMA)</a:t>
            </a:r>
          </a:p>
          <a:p>
            <a:pPr lvl="1">
              <a:lnSpc>
                <a:spcPct val="80000"/>
              </a:lnSpc>
            </a:pPr>
            <a:r>
              <a:rPr lang="en-US" sz="2000" smtClean="0"/>
              <a:t>American Red Cross </a:t>
            </a:r>
          </a:p>
          <a:p>
            <a:pPr lvl="1">
              <a:lnSpc>
                <a:spcPct val="80000"/>
              </a:lnSpc>
            </a:pPr>
            <a:r>
              <a:rPr lang="en-US" sz="2000" smtClean="0"/>
              <a:t>Salvation Army</a:t>
            </a:r>
          </a:p>
          <a:p>
            <a:pPr lvl="1">
              <a:lnSpc>
                <a:spcPct val="80000"/>
              </a:lnSpc>
            </a:pPr>
            <a:r>
              <a:rPr lang="en-US" sz="2000" smtClean="0"/>
              <a:t>National Weather Service</a:t>
            </a:r>
          </a:p>
          <a:p>
            <a:pPr lvl="1">
              <a:lnSpc>
                <a:spcPct val="80000"/>
              </a:lnSpc>
            </a:pPr>
            <a:endParaRPr lang="en-US" sz="2000" smtClean="0"/>
          </a:p>
          <a:p>
            <a:pPr>
              <a:lnSpc>
                <a:spcPct val="80000"/>
              </a:lnSpc>
            </a:pPr>
            <a:r>
              <a:rPr lang="en-US" sz="2000" smtClean="0"/>
              <a:t>Local groups often have MOUs or other written/verbal agreements with:</a:t>
            </a:r>
          </a:p>
          <a:p>
            <a:pPr lvl="1">
              <a:lnSpc>
                <a:spcPct val="80000"/>
              </a:lnSpc>
            </a:pPr>
            <a:r>
              <a:rPr lang="en-US" sz="2000" smtClean="0"/>
              <a:t>State and city emergency management departments</a:t>
            </a:r>
          </a:p>
          <a:p>
            <a:pPr lvl="1">
              <a:lnSpc>
                <a:spcPct val="80000"/>
              </a:lnSpc>
            </a:pPr>
            <a:r>
              <a:rPr lang="en-US" sz="2000" smtClean="0"/>
              <a:t>Hospitals </a:t>
            </a:r>
          </a:p>
          <a:p>
            <a:pPr lvl="1">
              <a:lnSpc>
                <a:spcPct val="80000"/>
              </a:lnSpc>
            </a:pPr>
            <a:r>
              <a:rPr lang="en-US" sz="2000" smtClean="0"/>
              <a:t>Schools </a:t>
            </a:r>
          </a:p>
          <a:p>
            <a:pPr lvl="1">
              <a:lnSpc>
                <a:spcPct val="80000"/>
              </a:lnSpc>
            </a:pPr>
            <a:r>
              <a:rPr lang="en-US" sz="2000" smtClean="0"/>
              <a:t>Police and fire departments </a:t>
            </a:r>
          </a:p>
          <a:p>
            <a:pPr lvl="1">
              <a:lnSpc>
                <a:spcPct val="80000"/>
              </a:lnSpc>
            </a:pPr>
            <a:r>
              <a:rPr lang="en-US" sz="2000" smtClean="0"/>
              <a:t>Public works agencies</a:t>
            </a:r>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b="1" dirty="0" smtClean="0">
                <a:solidFill>
                  <a:srgbClr val="0070C0"/>
                </a:solidFill>
              </a:rPr>
              <a:t>RACES</a:t>
            </a:r>
          </a:p>
        </p:txBody>
      </p:sp>
      <p:pic>
        <p:nvPicPr>
          <p:cNvPr id="9219" name="Picture 5" descr="http://www.usraces.org/3424sdf.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2950" y="2508250"/>
            <a:ext cx="14668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7" descr="FEMA/R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436688"/>
            <a:ext cx="3592513"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9" descr="RACES"/>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162800" y="1177925"/>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1" descr="Civil Defense/RACES"/>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58000" y="46482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smtClean="0">
                <a:solidFill>
                  <a:srgbClr val="0070C0"/>
                </a:solidFill>
              </a:rPr>
              <a:t>Why RACES?</a:t>
            </a:r>
          </a:p>
        </p:txBody>
      </p:sp>
      <p:sp>
        <p:nvSpPr>
          <p:cNvPr id="157699" name="Rectangle 3"/>
          <p:cNvSpPr>
            <a:spLocks noGrp="1" noChangeArrowheads="1"/>
          </p:cNvSpPr>
          <p:nvPr>
            <p:ph type="body" idx="1"/>
          </p:nvPr>
        </p:nvSpPr>
        <p:spPr/>
        <p:txBody>
          <a:bodyPr>
            <a:normAutofit fontScale="85000" lnSpcReduction="20000"/>
          </a:bodyPr>
          <a:lstStyle/>
          <a:p>
            <a:pPr>
              <a:defRPr/>
            </a:pPr>
            <a:r>
              <a:rPr lang="en-US" dirty="0" smtClean="0"/>
              <a:t>Recall, the FCC or President can suspend amateur radio operations due to a national emergency</a:t>
            </a:r>
          </a:p>
          <a:p>
            <a:pPr lvl="1">
              <a:defRPr/>
            </a:pPr>
            <a:r>
              <a:rPr lang="en-US" dirty="0" smtClean="0"/>
              <a:t>If the President invokes his War Emergency Powers, amateurs involved with RACES might be limited to certain specific frequencies (while all other amateur operation could be silenced)</a:t>
            </a:r>
          </a:p>
          <a:p>
            <a:pPr lvl="1">
              <a:buFont typeface="Wingdings" pitchFamily="2" charset="2"/>
              <a:buNone/>
              <a:defRPr/>
            </a:pPr>
            <a:endParaRPr lang="en-US" dirty="0" smtClean="0"/>
          </a:p>
          <a:p>
            <a:pPr>
              <a:defRPr/>
            </a:pPr>
            <a:r>
              <a:rPr lang="en-US" dirty="0" smtClean="0"/>
              <a:t>RACES, supported by the Federal Emergency Management Agency (FEMA) is a part of the Amateur Radio Service providing radio communications for </a:t>
            </a:r>
            <a:r>
              <a:rPr lang="en-US" dirty="0" smtClean="0">
                <a:solidFill>
                  <a:srgbClr val="FF0000"/>
                </a:solidFill>
              </a:rPr>
              <a:t>civil-preparedness purposes only</a:t>
            </a:r>
            <a:r>
              <a:rPr lang="en-US" dirty="0" smtClean="0"/>
              <a:t>, during periods of local, regional or national civil emergencies</a:t>
            </a:r>
          </a:p>
        </p:txBody>
      </p:sp>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b="1" dirty="0" smtClean="0">
                <a:solidFill>
                  <a:srgbClr val="0070C0"/>
                </a:solidFill>
              </a:rPr>
              <a:t>RACES</a:t>
            </a:r>
          </a:p>
        </p:txBody>
      </p:sp>
      <p:sp>
        <p:nvSpPr>
          <p:cNvPr id="11267" name="Rectangle 5"/>
          <p:cNvSpPr>
            <a:spLocks noGrp="1" noChangeArrowheads="1"/>
          </p:cNvSpPr>
          <p:nvPr>
            <p:ph type="body" idx="1"/>
          </p:nvPr>
        </p:nvSpPr>
        <p:spPr>
          <a:xfrm>
            <a:off x="609600" y="1295400"/>
            <a:ext cx="7848600" cy="4419600"/>
          </a:xfrm>
        </p:spPr>
        <p:txBody>
          <a:bodyPr/>
          <a:lstStyle/>
          <a:p>
            <a:pPr>
              <a:lnSpc>
                <a:spcPct val="90000"/>
              </a:lnSpc>
            </a:pPr>
            <a:r>
              <a:rPr lang="en-US" sz="2000" smtClean="0"/>
              <a:t>"Civil Defense" now known as “Emergency Management" in most states utilize Amateur radio operators and has changed dramatically. </a:t>
            </a:r>
          </a:p>
          <a:p>
            <a:pPr lvl="1">
              <a:lnSpc>
                <a:spcPct val="90000"/>
              </a:lnSpc>
            </a:pPr>
            <a:r>
              <a:rPr lang="en-US" sz="2000" smtClean="0"/>
              <a:t>Fewer "pure" RACES operators today</a:t>
            </a:r>
          </a:p>
          <a:p>
            <a:pPr lvl="1">
              <a:lnSpc>
                <a:spcPct val="90000"/>
              </a:lnSpc>
            </a:pPr>
            <a:endParaRPr lang="en-US" sz="2000" smtClean="0"/>
          </a:p>
          <a:p>
            <a:pPr lvl="1">
              <a:lnSpc>
                <a:spcPct val="90000"/>
              </a:lnSpc>
            </a:pPr>
            <a:r>
              <a:rPr lang="en-US" sz="2000" smtClean="0"/>
              <a:t>Increasingly, RACES-registered operators also belong to ARES, and can "switch hats“</a:t>
            </a:r>
          </a:p>
          <a:p>
            <a:pPr lvl="2">
              <a:lnSpc>
                <a:spcPct val="90000"/>
              </a:lnSpc>
            </a:pPr>
            <a:endParaRPr lang="en-US" sz="2000" smtClean="0"/>
          </a:p>
          <a:p>
            <a:pPr lvl="1">
              <a:lnSpc>
                <a:spcPct val="90000"/>
              </a:lnSpc>
            </a:pPr>
            <a:r>
              <a:rPr lang="en-US" sz="2000" smtClean="0"/>
              <a:t>Emergency management officials like this arrangement since it provides more flexibility and control over their ham radio volunteers.</a:t>
            </a:r>
          </a:p>
        </p:txBody>
      </p:sp>
      <p:sp>
        <p:nvSpPr>
          <p:cNvPr id="11268" name="Rectangle 4"/>
          <p:cNvSpPr>
            <a:spLocks noChangeArrowheads="1"/>
          </p:cNvSpPr>
          <p:nvPr/>
        </p:nvSpPr>
        <p:spPr bwMode="auto">
          <a:xfrm>
            <a:off x="0" y="2447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solidFill>
                  <a:srgbClr val="0070C0"/>
                </a:solidFill>
              </a:rPr>
              <a:t>RACES Rules</a:t>
            </a:r>
          </a:p>
        </p:txBody>
      </p:sp>
      <p:sp>
        <p:nvSpPr>
          <p:cNvPr id="3" name="Content Placeholder 2"/>
          <p:cNvSpPr>
            <a:spLocks noGrp="1"/>
          </p:cNvSpPr>
          <p:nvPr>
            <p:ph idx="1"/>
          </p:nvPr>
        </p:nvSpPr>
        <p:spPr/>
        <p:txBody>
          <a:bodyPr>
            <a:normAutofit fontScale="70000" lnSpcReduction="20000"/>
          </a:bodyPr>
          <a:lstStyle/>
          <a:p>
            <a:pPr>
              <a:defRPr/>
            </a:pPr>
            <a:r>
              <a:rPr lang="en-US" sz="2900" b="1" dirty="0" smtClean="0"/>
              <a:t>A station operating under RACES may only communicate with</a:t>
            </a:r>
            <a:r>
              <a:rPr lang="en-US" sz="2900" dirty="0" smtClean="0"/>
              <a:t>: </a:t>
            </a:r>
          </a:p>
          <a:p>
            <a:pPr>
              <a:defRPr/>
            </a:pPr>
            <a:endParaRPr lang="en-US" dirty="0" smtClean="0"/>
          </a:p>
          <a:p>
            <a:pPr lvl="1">
              <a:buFont typeface="Wingdings" pitchFamily="2" charset="2"/>
              <a:buNone/>
              <a:defRPr/>
            </a:pPr>
            <a:r>
              <a:rPr lang="en-US" dirty="0" smtClean="0"/>
              <a:t>1) A RACES station licensed to the local civil defense organization; </a:t>
            </a:r>
          </a:p>
          <a:p>
            <a:pPr lvl="1">
              <a:buFont typeface="Wingdings" pitchFamily="2" charset="2"/>
              <a:buNone/>
              <a:defRPr/>
            </a:pPr>
            <a:endParaRPr lang="en-US" dirty="0" smtClean="0"/>
          </a:p>
          <a:p>
            <a:pPr lvl="1">
              <a:buFont typeface="Wingdings" pitchFamily="2" charset="2"/>
              <a:buNone/>
              <a:defRPr/>
            </a:pPr>
            <a:r>
              <a:rPr lang="en-US" dirty="0" smtClean="0"/>
              <a:t>2) Other RACES licensees; </a:t>
            </a:r>
          </a:p>
          <a:p>
            <a:pPr lvl="1">
              <a:buFont typeface="Wingdings" pitchFamily="2" charset="2"/>
              <a:buNone/>
              <a:defRPr/>
            </a:pPr>
            <a:endParaRPr lang="en-US" dirty="0" smtClean="0"/>
          </a:p>
          <a:p>
            <a:pPr lvl="1">
              <a:buFont typeface="Wingdings" pitchFamily="2" charset="2"/>
              <a:buNone/>
              <a:defRPr/>
            </a:pPr>
            <a:r>
              <a:rPr lang="en-US" dirty="0"/>
              <a:t>3</a:t>
            </a:r>
            <a:r>
              <a:rPr lang="en-US" dirty="0" smtClean="0"/>
              <a:t>) Certain US government stations authorized by the responsible agency to communicate with RACES stations and; </a:t>
            </a:r>
          </a:p>
          <a:p>
            <a:pPr lvl="1">
              <a:buFont typeface="Wingdings" pitchFamily="2" charset="2"/>
              <a:buNone/>
              <a:defRPr/>
            </a:pPr>
            <a:endParaRPr lang="en-US" dirty="0" smtClean="0"/>
          </a:p>
          <a:p>
            <a:pPr lvl="1">
              <a:buFont typeface="Wingdings" pitchFamily="2" charset="2"/>
              <a:buNone/>
              <a:defRPr/>
            </a:pPr>
            <a:r>
              <a:rPr lang="en-US" dirty="0" smtClean="0"/>
              <a:t>5) Stations in a service regulated by the FCC when authorized by the FCC [97.407(d)]. </a:t>
            </a:r>
          </a:p>
          <a:p>
            <a:pPr>
              <a:defRPr/>
            </a:pPr>
            <a:endParaRPr lang="en-US" dirty="0" smtClean="0"/>
          </a:p>
          <a:p>
            <a:pPr>
              <a:defRPr/>
            </a:pPr>
            <a:r>
              <a:rPr lang="en-US" dirty="0" smtClean="0">
                <a:solidFill>
                  <a:srgbClr val="FF0000"/>
                </a:solidFill>
              </a:rPr>
              <a:t>A station operating in ARES may communicate with any amateur station. </a:t>
            </a:r>
          </a:p>
          <a:p>
            <a:pPr>
              <a:defRPr/>
            </a:pPr>
            <a:endParaRPr lang="en-US" dirty="0" smtClean="0"/>
          </a:p>
          <a:p>
            <a:pPr>
              <a:defRPr/>
            </a:pPr>
            <a:endParaRPr lang="en-US" dirty="0"/>
          </a:p>
        </p:txBody>
      </p:sp>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1" dirty="0" smtClean="0">
                <a:solidFill>
                  <a:srgbClr val="0070C0"/>
                </a:solidFill>
              </a:rPr>
              <a:t>Switching Hats</a:t>
            </a:r>
          </a:p>
        </p:txBody>
      </p:sp>
      <p:sp>
        <p:nvSpPr>
          <p:cNvPr id="3" name="Content Placeholder 2"/>
          <p:cNvSpPr>
            <a:spLocks noGrp="1"/>
          </p:cNvSpPr>
          <p:nvPr>
            <p:ph idx="1"/>
          </p:nvPr>
        </p:nvSpPr>
        <p:spPr/>
        <p:txBody>
          <a:bodyPr>
            <a:normAutofit fontScale="85000" lnSpcReduction="20000"/>
          </a:bodyPr>
          <a:lstStyle/>
          <a:p>
            <a:pPr marL="0" indent="0">
              <a:buFont typeface="Wingdings" pitchFamily="2" charset="2"/>
              <a:buNone/>
              <a:defRPr/>
            </a:pPr>
            <a:r>
              <a:rPr lang="en-US" dirty="0" smtClean="0"/>
              <a:t>Although RACES and ARES are separate entities, the ARRL advocates dual membership and cooperative efforts between both groups whenever possible for an ARES group whose members are all enrolled in and certified by RACES to operate in an emergency with great flexibility. </a:t>
            </a:r>
          </a:p>
          <a:p>
            <a:pPr>
              <a:defRPr/>
            </a:pPr>
            <a:endParaRPr lang="en-US" dirty="0"/>
          </a:p>
          <a:p>
            <a:pPr marL="0" indent="0">
              <a:buFont typeface="Wingdings" pitchFamily="2" charset="2"/>
              <a:buNone/>
              <a:defRPr/>
            </a:pPr>
            <a:r>
              <a:rPr lang="en-US" dirty="0" smtClean="0"/>
              <a:t>For example, during a "non-declared emergency," ARES can operate under ARES, but when an emergency or disaster is officially declared by a state or federal authority, the operation can become RACES with no change in personnel or frequencies</a:t>
            </a:r>
          </a:p>
          <a:p>
            <a:pPr>
              <a:defRPr/>
            </a:pPr>
            <a:endParaRPr lang="en-US" dirty="0" smtClean="0"/>
          </a:p>
          <a:p>
            <a:pPr>
              <a:defRPr/>
            </a:pPr>
            <a:endParaRPr lang="en-US" dirty="0"/>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dirty="0" smtClean="0">
                <a:solidFill>
                  <a:srgbClr val="0070C0"/>
                </a:solidFill>
              </a:rPr>
              <a:t>SATERN</a:t>
            </a:r>
          </a:p>
        </p:txBody>
      </p:sp>
      <p:pic>
        <p:nvPicPr>
          <p:cNvPr id="597000" name="Picture 8" descr="sat-logo"/>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67000" y="1447800"/>
            <a:ext cx="37528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597000"/>
                                        </p:tgtEl>
                                        <p:attrNameLst>
                                          <p:attrName>style.visibility</p:attrName>
                                        </p:attrNameLst>
                                      </p:cBhvr>
                                      <p:to>
                                        <p:strVal val="visible"/>
                                      </p:to>
                                    </p:set>
                                    <p:animEffect transition="in" filter="box(out)">
                                      <p:cBhvr>
                                        <p:cTn id="7" dur="500"/>
                                        <p:tgtEl>
                                          <p:spTgt spid="597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7"/>
          <p:cNvSpPr>
            <a:spLocks noGrp="1" noChangeArrowheads="1"/>
          </p:cNvSpPr>
          <p:nvPr>
            <p:ph type="title"/>
          </p:nvPr>
        </p:nvSpPr>
        <p:spPr/>
        <p:txBody>
          <a:bodyPr>
            <a:normAutofit/>
          </a:bodyPr>
          <a:lstStyle/>
          <a:p>
            <a:r>
              <a:rPr lang="en-US" sz="2400" b="1" dirty="0" smtClean="0">
                <a:solidFill>
                  <a:srgbClr val="0070C0"/>
                </a:solidFill>
              </a:rPr>
              <a:t>Salvation Army Team Emergency Radio Network (SATERN)</a:t>
            </a:r>
          </a:p>
        </p:txBody>
      </p:sp>
      <p:sp>
        <p:nvSpPr>
          <p:cNvPr id="15363" name="Rectangle 18"/>
          <p:cNvSpPr>
            <a:spLocks noGrp="1" noChangeArrowheads="1"/>
          </p:cNvSpPr>
          <p:nvPr>
            <p:ph type="body" idx="1"/>
          </p:nvPr>
        </p:nvSpPr>
        <p:spPr>
          <a:xfrm>
            <a:off x="609600" y="1219200"/>
            <a:ext cx="7848600" cy="4495800"/>
          </a:xfrm>
        </p:spPr>
        <p:txBody>
          <a:bodyPr/>
          <a:lstStyle/>
          <a:p>
            <a:pPr>
              <a:lnSpc>
                <a:spcPct val="90000"/>
              </a:lnSpc>
            </a:pPr>
            <a:r>
              <a:rPr lang="en-US" smtClean="0"/>
              <a:t>Salvation Army volunteers</a:t>
            </a:r>
          </a:p>
          <a:p>
            <a:pPr lvl="1">
              <a:lnSpc>
                <a:spcPct val="90000"/>
              </a:lnSpc>
            </a:pPr>
            <a:r>
              <a:rPr lang="en-US" smtClean="0"/>
              <a:t>Partner with FEMA, participate in NVOAD</a:t>
            </a:r>
          </a:p>
          <a:p>
            <a:pPr lvl="2">
              <a:lnSpc>
                <a:spcPct val="90000"/>
              </a:lnSpc>
            </a:pPr>
            <a:r>
              <a:rPr lang="en-US" smtClean="0"/>
              <a:t>National Voluntary Organizations Active in Disaster, and with volunteer organizations (VOADS) on state and local levels</a:t>
            </a:r>
          </a:p>
          <a:p>
            <a:pPr lvl="2">
              <a:lnSpc>
                <a:spcPct val="90000"/>
              </a:lnSpc>
            </a:pPr>
            <a:endParaRPr lang="en-US" smtClean="0"/>
          </a:p>
          <a:p>
            <a:pPr>
              <a:lnSpc>
                <a:spcPct val="90000"/>
              </a:lnSpc>
            </a:pPr>
            <a:r>
              <a:rPr lang="en-US" smtClean="0"/>
              <a:t>HF networks </a:t>
            </a:r>
          </a:p>
          <a:p>
            <a:pPr lvl="1">
              <a:lnSpc>
                <a:spcPct val="90000"/>
              </a:lnSpc>
            </a:pPr>
            <a:r>
              <a:rPr lang="en-US" smtClean="0"/>
              <a:t>Logistical communication between various Salvation Army offices</a:t>
            </a:r>
          </a:p>
          <a:p>
            <a:pPr lvl="1">
              <a:lnSpc>
                <a:spcPct val="90000"/>
              </a:lnSpc>
            </a:pPr>
            <a:r>
              <a:rPr lang="en-US" smtClean="0"/>
              <a:t>Health and welfare messages </a:t>
            </a:r>
          </a:p>
        </p:txBody>
      </p:sp>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b="1" dirty="0" smtClean="0">
                <a:solidFill>
                  <a:srgbClr val="0070C0"/>
                </a:solidFill>
              </a:rPr>
              <a:t>Civil Air Patrol</a:t>
            </a:r>
          </a:p>
        </p:txBody>
      </p:sp>
      <p:pic>
        <p:nvPicPr>
          <p:cNvPr id="16387" name="Picture 4" descr="http://picatinnycap.org/Civil_Air_Patrol_Seal.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66800" y="16764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http://www.squadron304.com/wiki/images/thumb/8/8f/Squadron_304_N9456x_550.jpg/325px-Squadron_304_N9456x_5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517900"/>
            <a:ext cx="30956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dirty="0" smtClean="0">
                <a:solidFill>
                  <a:srgbClr val="0070C0"/>
                </a:solidFill>
              </a:rPr>
              <a:t>Civil Air Patrol</a:t>
            </a:r>
          </a:p>
        </p:txBody>
      </p:sp>
      <p:sp>
        <p:nvSpPr>
          <p:cNvPr id="3" name="Content Placeholder 2"/>
          <p:cNvSpPr>
            <a:spLocks noGrp="1"/>
          </p:cNvSpPr>
          <p:nvPr>
            <p:ph sz="half" idx="1"/>
          </p:nvPr>
        </p:nvSpPr>
        <p:spPr>
          <a:xfrm>
            <a:off x="762000" y="1524000"/>
            <a:ext cx="3848100" cy="4114800"/>
          </a:xfrm>
        </p:spPr>
        <p:txBody>
          <a:bodyPr>
            <a:normAutofit fontScale="92500" lnSpcReduction="10000"/>
          </a:bodyPr>
          <a:lstStyle/>
          <a:p>
            <a:pPr>
              <a:defRPr/>
            </a:pPr>
            <a:endParaRPr lang="en-US" dirty="0" smtClean="0"/>
          </a:p>
          <a:p>
            <a:pPr>
              <a:defRPr/>
            </a:pPr>
            <a:r>
              <a:rPr lang="en-US" dirty="0" smtClean="0"/>
              <a:t>The nation-wide CAP communication system has 840 high-frequency radio stations, 5,000 fixed-land radio stations and 10,000 mobile radios, deployed in CAP units in every state, the District of Columbia and Puerto Rico </a:t>
            </a:r>
            <a:endParaRPr lang="en-US" dirty="0"/>
          </a:p>
        </p:txBody>
      </p:sp>
      <p:pic>
        <p:nvPicPr>
          <p:cNvPr id="17412" name="Picture 6" descr="http://sq40.cawg.cap.gov/images/CAP_SAREX_2007_02ax.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76800" y="1901825"/>
            <a:ext cx="3505200"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3200" b="1" dirty="0" smtClean="0">
                <a:solidFill>
                  <a:srgbClr val="0070C0"/>
                </a:solidFill>
              </a:rPr>
              <a:t>National Disaster Medical System (NDMS)</a:t>
            </a:r>
          </a:p>
        </p:txBody>
      </p:sp>
      <p:sp>
        <p:nvSpPr>
          <p:cNvPr id="3" name="Content Placeholder 2"/>
          <p:cNvSpPr>
            <a:spLocks noGrp="1"/>
          </p:cNvSpPr>
          <p:nvPr>
            <p:ph sz="half" idx="1"/>
          </p:nvPr>
        </p:nvSpPr>
        <p:spPr/>
        <p:txBody>
          <a:bodyPr>
            <a:normAutofit fontScale="85000" lnSpcReduction="20000"/>
          </a:bodyPr>
          <a:lstStyle/>
          <a:p>
            <a:pPr>
              <a:defRPr/>
            </a:pPr>
            <a:r>
              <a:rPr lang="en-US" dirty="0" smtClean="0"/>
              <a:t>Federally coordinated system that augments the Nation's medical response capability</a:t>
            </a:r>
          </a:p>
          <a:p>
            <a:pPr>
              <a:defRPr/>
            </a:pPr>
            <a:endParaRPr lang="en-US" dirty="0" smtClean="0"/>
          </a:p>
          <a:p>
            <a:pPr>
              <a:defRPr/>
            </a:pPr>
            <a:r>
              <a:rPr lang="en-US" dirty="0" smtClean="0"/>
              <a:t>National Response Framework utilizes the National Disaster Medical System (NDMS), as part of the Department of Health and Human Services, Office of Preparedness and Response, under Emergency Support Function #8 </a:t>
            </a:r>
            <a:endParaRPr lang="en-US" dirty="0"/>
          </a:p>
        </p:txBody>
      </p:sp>
      <p:sp>
        <p:nvSpPr>
          <p:cNvPr id="4" name="Content Placeholder 3"/>
          <p:cNvSpPr>
            <a:spLocks noGrp="1"/>
          </p:cNvSpPr>
          <p:nvPr>
            <p:ph sz="half" idx="2"/>
          </p:nvPr>
        </p:nvSpPr>
        <p:spPr/>
        <p:txBody>
          <a:bodyPr>
            <a:normAutofit fontScale="85000" lnSpcReduction="20000"/>
          </a:bodyPr>
          <a:lstStyle/>
          <a:p>
            <a:pPr>
              <a:defRPr/>
            </a:pPr>
            <a:r>
              <a:rPr lang="en-US" sz="1800" dirty="0" smtClean="0"/>
              <a:t>National Disaster Medical System (NDMS) Response Teams</a:t>
            </a:r>
          </a:p>
          <a:p>
            <a:pPr lvl="1">
              <a:defRPr/>
            </a:pPr>
            <a:r>
              <a:rPr lang="en-US" sz="1600" dirty="0" smtClean="0"/>
              <a:t>Disaster Medical Assistance Team (DMAT)</a:t>
            </a:r>
          </a:p>
          <a:p>
            <a:pPr lvl="1">
              <a:defRPr/>
            </a:pPr>
            <a:r>
              <a:rPr lang="en-US" sz="1600" dirty="0" smtClean="0"/>
              <a:t>Disaster Mortuary Operational Response Teams (DMORT)</a:t>
            </a:r>
          </a:p>
          <a:p>
            <a:pPr lvl="1">
              <a:defRPr/>
            </a:pPr>
            <a:r>
              <a:rPr lang="en-US" sz="1600" dirty="0" smtClean="0"/>
              <a:t>National Veterinary Response Team (NVRT)</a:t>
            </a:r>
          </a:p>
          <a:p>
            <a:pPr lvl="1">
              <a:defRPr/>
            </a:pPr>
            <a:r>
              <a:rPr lang="en-US" sz="1600" dirty="0" smtClean="0"/>
              <a:t>National Nurse Response Team (NNRT)</a:t>
            </a:r>
          </a:p>
          <a:p>
            <a:pPr lvl="1">
              <a:defRPr/>
            </a:pPr>
            <a:r>
              <a:rPr lang="en-US" sz="1600" dirty="0" smtClean="0"/>
              <a:t>National Pharmacy Response Teams (NPRTs)</a:t>
            </a:r>
            <a:endParaRPr lang="en-US" sz="1600" dirty="0"/>
          </a:p>
        </p:txBody>
      </p:sp>
      <p:pic>
        <p:nvPicPr>
          <p:cNvPr id="18437" name="Picture 4" descr="http://www.r3armymars.org/ndms_logo_mid.jpg/ndms_logo_mid-full.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86400" y="3352800"/>
            <a:ext cx="20701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US" b="1" dirty="0" smtClean="0">
                <a:solidFill>
                  <a:srgbClr val="0070C0"/>
                </a:solidFill>
              </a:rPr>
              <a:t>Rapid Response Teams</a:t>
            </a:r>
          </a:p>
        </p:txBody>
      </p:sp>
      <p:pic>
        <p:nvPicPr>
          <p:cNvPr id="752646" name="Picture 6" descr="r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286000"/>
            <a:ext cx="21336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2648" name="Picture 8" descr="prayeragainCopy_CONTENT%2520-%2520REGULAR">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657600"/>
            <a:ext cx="14192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2650" name="Picture 10" descr="file_cont1634_lang0_730">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3657600"/>
            <a:ext cx="15240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52646"/>
                                        </p:tgtEl>
                                        <p:attrNameLst>
                                          <p:attrName>style.visibility</p:attrName>
                                        </p:attrNameLst>
                                      </p:cBhvr>
                                      <p:to>
                                        <p:strVal val="visible"/>
                                      </p:to>
                                    </p:set>
                                    <p:animEffect transition="in" filter="fade">
                                      <p:cBhvr>
                                        <p:cTn id="7" dur="1000"/>
                                        <p:tgtEl>
                                          <p:spTgt spid="752646"/>
                                        </p:tgtEl>
                                      </p:cBhvr>
                                    </p:animEffect>
                                  </p:childTnLst>
                                </p:cTn>
                              </p:par>
                              <p:par>
                                <p:cTn id="8" presetID="10" presetClass="entr" presetSubtype="0" fill="hold" nodeType="withEffect">
                                  <p:stCondLst>
                                    <p:cond delay="0"/>
                                  </p:stCondLst>
                                  <p:childTnLst>
                                    <p:set>
                                      <p:cBhvr>
                                        <p:cTn id="9" dur="1" fill="hold">
                                          <p:stCondLst>
                                            <p:cond delay="0"/>
                                          </p:stCondLst>
                                        </p:cTn>
                                        <p:tgtEl>
                                          <p:spTgt spid="752648"/>
                                        </p:tgtEl>
                                        <p:attrNameLst>
                                          <p:attrName>style.visibility</p:attrName>
                                        </p:attrNameLst>
                                      </p:cBhvr>
                                      <p:to>
                                        <p:strVal val="visible"/>
                                      </p:to>
                                    </p:set>
                                    <p:animEffect transition="in" filter="fade">
                                      <p:cBhvr>
                                        <p:cTn id="10" dur="1000"/>
                                        <p:tgtEl>
                                          <p:spTgt spid="752648"/>
                                        </p:tgtEl>
                                      </p:cBhvr>
                                    </p:animEffect>
                                  </p:childTnLst>
                                </p:cTn>
                              </p:par>
                              <p:par>
                                <p:cTn id="11" presetID="10" presetClass="entr" presetSubtype="0" fill="hold" nodeType="withEffect">
                                  <p:stCondLst>
                                    <p:cond delay="0"/>
                                  </p:stCondLst>
                                  <p:childTnLst>
                                    <p:set>
                                      <p:cBhvr>
                                        <p:cTn id="12" dur="1" fill="hold">
                                          <p:stCondLst>
                                            <p:cond delay="0"/>
                                          </p:stCondLst>
                                        </p:cTn>
                                        <p:tgtEl>
                                          <p:spTgt spid="752650"/>
                                        </p:tgtEl>
                                        <p:attrNameLst>
                                          <p:attrName>style.visibility</p:attrName>
                                        </p:attrNameLst>
                                      </p:cBhvr>
                                      <p:to>
                                        <p:strVal val="visible"/>
                                      </p:to>
                                    </p:set>
                                    <p:animEffect transition="in" filter="fade">
                                      <p:cBhvr>
                                        <p:cTn id="13" dur="1000"/>
                                        <p:tgtEl>
                                          <p:spTgt spid="752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57"/>
          <p:cNvSpPr>
            <a:spLocks noGrp="1" noChangeArrowheads="1"/>
          </p:cNvSpPr>
          <p:nvPr>
            <p:ph type="title"/>
          </p:nvPr>
        </p:nvSpPr>
        <p:spPr/>
        <p:txBody>
          <a:bodyPr/>
          <a:lstStyle/>
          <a:p>
            <a:r>
              <a:rPr lang="en-US" b="1" dirty="0" smtClean="0">
                <a:solidFill>
                  <a:srgbClr val="0070C0"/>
                </a:solidFill>
              </a:rPr>
              <a:t>The "Rapid Response Team" (RRT)</a:t>
            </a:r>
          </a:p>
        </p:txBody>
      </p:sp>
      <p:sp>
        <p:nvSpPr>
          <p:cNvPr id="20483" name="Rectangle 258"/>
          <p:cNvSpPr>
            <a:spLocks noGrp="1" noChangeArrowheads="1"/>
          </p:cNvSpPr>
          <p:nvPr>
            <p:ph type="body" idx="1"/>
          </p:nvPr>
        </p:nvSpPr>
        <p:spPr/>
        <p:txBody>
          <a:bodyPr/>
          <a:lstStyle/>
          <a:p>
            <a:pPr>
              <a:lnSpc>
                <a:spcPct val="80000"/>
              </a:lnSpc>
            </a:pPr>
            <a:r>
              <a:rPr lang="en-US" sz="2200" smtClean="0"/>
              <a:t>First minutes of an emergency …</a:t>
            </a:r>
          </a:p>
          <a:p>
            <a:pPr lvl="1">
              <a:lnSpc>
                <a:spcPct val="80000"/>
              </a:lnSpc>
            </a:pPr>
            <a:r>
              <a:rPr lang="en-US" sz="2200" smtClean="0"/>
              <a:t>Sometimes important to get the basic essentials of a network on the air quickly </a:t>
            </a:r>
          </a:p>
          <a:p>
            <a:pPr lvl="1">
              <a:lnSpc>
                <a:spcPct val="80000"/>
              </a:lnSpc>
            </a:pPr>
            <a:endParaRPr lang="en-US" sz="2200" smtClean="0"/>
          </a:p>
          <a:p>
            <a:pPr>
              <a:lnSpc>
                <a:spcPct val="80000"/>
              </a:lnSpc>
            </a:pPr>
            <a:r>
              <a:rPr lang="en-US" sz="2200" smtClean="0"/>
              <a:t>RRT is small team within a larger emcomm group </a:t>
            </a:r>
          </a:p>
          <a:p>
            <a:pPr>
              <a:lnSpc>
                <a:spcPct val="80000"/>
              </a:lnSpc>
            </a:pPr>
            <a:endParaRPr lang="en-US" sz="2200" smtClean="0"/>
          </a:p>
          <a:p>
            <a:pPr>
              <a:lnSpc>
                <a:spcPct val="80000"/>
              </a:lnSpc>
            </a:pPr>
            <a:r>
              <a:rPr lang="en-US" sz="2200" smtClean="0"/>
              <a:t>Put a few strategically placed stations on the air within the first half-hour to an hour </a:t>
            </a:r>
          </a:p>
          <a:p>
            <a:pPr lvl="1">
              <a:lnSpc>
                <a:spcPct val="80000"/>
              </a:lnSpc>
            </a:pPr>
            <a:r>
              <a:rPr lang="en-US" sz="2200" smtClean="0"/>
              <a:t>Usually the emergency operations center (EOC), a resource net NCS, and often a few field teams where needed most</a:t>
            </a:r>
          </a:p>
          <a:p>
            <a:pPr lvl="1">
              <a:lnSpc>
                <a:spcPct val="80000"/>
              </a:lnSpc>
            </a:pPr>
            <a:endParaRPr lang="en-US" sz="2200" smtClean="0"/>
          </a:p>
          <a:p>
            <a:pPr lvl="1">
              <a:lnSpc>
                <a:spcPct val="80000"/>
              </a:lnSpc>
            </a:pPr>
            <a:r>
              <a:rPr lang="en-US" sz="2200" smtClean="0"/>
              <a:t>This is commonly known as a "Level 1 RRT response" </a:t>
            </a:r>
          </a:p>
        </p:txBody>
      </p:sp>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b="1" dirty="0" smtClean="0">
                <a:solidFill>
                  <a:srgbClr val="0070C0"/>
                </a:solidFill>
              </a:rPr>
              <a:t>RRT</a:t>
            </a:r>
          </a:p>
        </p:txBody>
      </p:sp>
      <p:sp>
        <p:nvSpPr>
          <p:cNvPr id="21507" name="Rectangle 5"/>
          <p:cNvSpPr>
            <a:spLocks noGrp="1" noChangeArrowheads="1"/>
          </p:cNvSpPr>
          <p:nvPr>
            <p:ph type="body" idx="1"/>
          </p:nvPr>
        </p:nvSpPr>
        <p:spPr/>
        <p:txBody>
          <a:bodyPr/>
          <a:lstStyle/>
          <a:p>
            <a:pPr>
              <a:lnSpc>
                <a:spcPct val="80000"/>
              </a:lnSpc>
            </a:pPr>
            <a:r>
              <a:rPr lang="en-US" sz="2200" smtClean="0"/>
              <a:t>Level 2 RRT response follows within a few hours, bringing additional resources and operators. </a:t>
            </a:r>
          </a:p>
          <a:p>
            <a:pPr>
              <a:lnSpc>
                <a:spcPct val="80000"/>
              </a:lnSpc>
            </a:pPr>
            <a:endParaRPr lang="en-US" sz="2200" smtClean="0"/>
          </a:p>
          <a:p>
            <a:pPr>
              <a:lnSpc>
                <a:spcPct val="80000"/>
              </a:lnSpc>
            </a:pPr>
            <a:r>
              <a:rPr lang="en-US" sz="2200" smtClean="0"/>
              <a:t>Level 1 teams have:</a:t>
            </a:r>
          </a:p>
          <a:p>
            <a:pPr lvl="1">
              <a:lnSpc>
                <a:spcPct val="80000"/>
              </a:lnSpc>
            </a:pPr>
            <a:r>
              <a:rPr lang="en-US" sz="2200" smtClean="0"/>
              <a:t>Pre-assigned jobs</a:t>
            </a:r>
          </a:p>
          <a:p>
            <a:pPr lvl="1">
              <a:lnSpc>
                <a:spcPct val="80000"/>
              </a:lnSpc>
            </a:pPr>
            <a:r>
              <a:rPr lang="en-US" sz="2200" smtClean="0"/>
              <a:t>Short-term (12-24 hour) "jump kits", ready to go whenever the call comes</a:t>
            </a:r>
          </a:p>
          <a:p>
            <a:pPr lvl="1">
              <a:lnSpc>
                <a:spcPct val="80000"/>
              </a:lnSpc>
            </a:pPr>
            <a:endParaRPr lang="en-US" sz="2200" smtClean="0"/>
          </a:p>
          <a:p>
            <a:pPr>
              <a:lnSpc>
                <a:spcPct val="80000"/>
              </a:lnSpc>
            </a:pPr>
            <a:r>
              <a:rPr lang="en-US" sz="2200" smtClean="0"/>
              <a:t>Level 2 teams have:</a:t>
            </a:r>
          </a:p>
          <a:p>
            <a:pPr lvl="1">
              <a:lnSpc>
                <a:spcPct val="80000"/>
              </a:lnSpc>
            </a:pPr>
            <a:r>
              <a:rPr lang="en-US" sz="2200" smtClean="0"/>
              <a:t>Longer term (72 hour) jump kits, and </a:t>
            </a:r>
          </a:p>
          <a:p>
            <a:pPr lvl="1">
              <a:lnSpc>
                <a:spcPct val="80000"/>
              </a:lnSpc>
            </a:pPr>
            <a:r>
              <a:rPr lang="en-US" sz="2200" smtClean="0"/>
              <a:t>A variety of other equipment, possibly including tents, portable repeaters, extended food and water supplies, sleeping gear, spare radios, and generators</a:t>
            </a:r>
          </a:p>
        </p:txBody>
      </p:sp>
    </p:spTree>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b="1" dirty="0" smtClean="0">
                <a:solidFill>
                  <a:srgbClr val="0070C0"/>
                </a:solidFill>
              </a:rPr>
              <a:t>ARESMAT</a:t>
            </a:r>
          </a:p>
        </p:txBody>
      </p:sp>
      <p:sp>
        <p:nvSpPr>
          <p:cNvPr id="22531" name="Rectangle 3"/>
          <p:cNvSpPr>
            <a:spLocks noChangeArrowheads="1"/>
          </p:cNvSpPr>
          <p:nvPr/>
        </p:nvSpPr>
        <p:spPr bwMode="auto">
          <a:xfrm>
            <a:off x="3505200" y="3200400"/>
            <a:ext cx="990600" cy="457200"/>
          </a:xfrm>
          <a:prstGeom prst="rect">
            <a:avLst/>
          </a:prstGeom>
          <a:solidFill>
            <a:schemeClr val="bg1"/>
          </a:solidFill>
          <a:ln w="9525" algn="ctr">
            <a:solidFill>
              <a:schemeClr val="bg1"/>
            </a:solidFill>
            <a:round/>
            <a:headEnd/>
            <a:tailEnd/>
          </a:ln>
        </p:spPr>
        <p:txBody>
          <a:bodyPr/>
          <a:lstStyle/>
          <a:p>
            <a:pPr eaLnBrk="0" hangingPunct="0"/>
            <a:endParaRPr lang="en-US"/>
          </a:p>
        </p:txBody>
      </p:sp>
      <p:pic>
        <p:nvPicPr>
          <p:cNvPr id="2253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295400"/>
            <a:ext cx="47625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0"/>
          <p:cNvSpPr>
            <a:spLocks noGrp="1" noChangeArrowheads="1"/>
          </p:cNvSpPr>
          <p:nvPr>
            <p:ph type="title"/>
          </p:nvPr>
        </p:nvSpPr>
        <p:spPr/>
        <p:txBody>
          <a:bodyPr>
            <a:normAutofit/>
          </a:bodyPr>
          <a:lstStyle/>
          <a:p>
            <a:r>
              <a:rPr lang="en-US" sz="3200" b="1" dirty="0" smtClean="0">
                <a:solidFill>
                  <a:srgbClr val="0070C0"/>
                </a:solidFill>
              </a:rPr>
              <a:t>ARES Mutual Assistance Team (ARESMAT)</a:t>
            </a:r>
          </a:p>
        </p:txBody>
      </p:sp>
      <p:sp>
        <p:nvSpPr>
          <p:cNvPr id="23555" name="Rectangle 1031"/>
          <p:cNvSpPr>
            <a:spLocks noGrp="1" noChangeArrowheads="1"/>
          </p:cNvSpPr>
          <p:nvPr>
            <p:ph type="body" idx="1"/>
          </p:nvPr>
        </p:nvSpPr>
        <p:spPr>
          <a:xfrm>
            <a:off x="609600" y="1371600"/>
            <a:ext cx="7848600" cy="4343400"/>
          </a:xfrm>
        </p:spPr>
        <p:txBody>
          <a:bodyPr/>
          <a:lstStyle/>
          <a:p>
            <a:pPr>
              <a:lnSpc>
                <a:spcPct val="80000"/>
              </a:lnSpc>
            </a:pPr>
            <a:r>
              <a:rPr lang="en-US" sz="2000" smtClean="0"/>
              <a:t>Communication emergency which lasts longer than a day or two, or when the scale of the emergency is beyond the ability of a local ARES group to handle</a:t>
            </a:r>
          </a:p>
          <a:p>
            <a:pPr lvl="1">
              <a:lnSpc>
                <a:spcPct val="80000"/>
              </a:lnSpc>
            </a:pPr>
            <a:r>
              <a:rPr lang="en-US" sz="2000" smtClean="0"/>
              <a:t>Help can be requested from neighboring areas</a:t>
            </a:r>
          </a:p>
          <a:p>
            <a:pPr lvl="1">
              <a:lnSpc>
                <a:spcPct val="80000"/>
              </a:lnSpc>
            </a:pPr>
            <a:endParaRPr lang="en-US" sz="2000" smtClean="0"/>
          </a:p>
          <a:p>
            <a:pPr>
              <a:lnSpc>
                <a:spcPct val="80000"/>
              </a:lnSpc>
            </a:pPr>
            <a:endParaRPr lang="en-US" sz="2000" smtClean="0"/>
          </a:p>
          <a:p>
            <a:pPr>
              <a:lnSpc>
                <a:spcPct val="80000"/>
              </a:lnSpc>
            </a:pPr>
            <a:r>
              <a:rPr lang="en-US" sz="2000" smtClean="0"/>
              <a:t>ARESMAT teams consist of hams who are willing and able to travel to another area for a period to assist ARES groups based in the disaster area</a:t>
            </a:r>
          </a:p>
          <a:p>
            <a:pPr lvl="1">
              <a:lnSpc>
                <a:spcPct val="80000"/>
              </a:lnSpc>
            </a:pPr>
            <a:r>
              <a:rPr lang="en-US" sz="2000" smtClean="0"/>
              <a:t>May also bring additional resources in the form of radios, antennas, and other critical equipment</a:t>
            </a:r>
          </a:p>
          <a:p>
            <a:pPr lvl="1">
              <a:lnSpc>
                <a:spcPct val="80000"/>
              </a:lnSpc>
            </a:pPr>
            <a:endParaRPr lang="en-US" sz="2000" smtClean="0"/>
          </a:p>
        </p:txBody>
      </p:sp>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6"/>
          <p:cNvGrpSpPr>
            <a:grpSpLocks/>
          </p:cNvGrpSpPr>
          <p:nvPr/>
        </p:nvGrpSpPr>
        <p:grpSpPr bwMode="auto">
          <a:xfrm>
            <a:off x="3756025" y="2835275"/>
            <a:ext cx="1631950" cy="1189038"/>
            <a:chOff x="0" y="0"/>
            <a:chExt cx="1028" cy="749"/>
          </a:xfrm>
        </p:grpSpPr>
        <p:sp>
          <p:nvSpPr>
            <p:cNvPr id="24580" name="Rectangle 5"/>
            <p:cNvSpPr>
              <a:spLocks noChangeArrowheads="1"/>
            </p:cNvSpPr>
            <p:nvPr/>
          </p:nvSpPr>
          <p:spPr bwMode="auto">
            <a:xfrm>
              <a:off x="0" y="0"/>
              <a:ext cx="1028" cy="7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en-US"/>
            </a:p>
          </p:txBody>
        </p:sp>
        <p:sp>
          <p:nvSpPr>
            <p:cNvPr id="24581" name="Rectangle 3"/>
            <p:cNvSpPr>
              <a:spLocks noChangeArrowheads="1"/>
            </p:cNvSpPr>
            <p:nvPr/>
          </p:nvSpPr>
          <p:spPr bwMode="auto">
            <a:xfrm>
              <a:off x="0" y="0"/>
              <a:ext cx="1028" cy="7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2400" b="0">
                  <a:latin typeface="Times New Roman" pitchFamily="18" charset="0"/>
                </a:rPr>
                <a:t>  </a:t>
              </a:r>
              <a:r>
                <a:rPr lang="en-US" sz="7200" b="0">
                  <a:latin typeface="Times New Roman" pitchFamily="18" charset="0"/>
                </a:rPr>
                <a:t> </a:t>
              </a:r>
              <a:r>
                <a:rPr lang="en-US" sz="2400" b="0">
                  <a:latin typeface="Times New Roman" pitchFamily="18" charset="0"/>
                </a:rPr>
                <a:t>              </a:t>
              </a:r>
            </a:p>
          </p:txBody>
        </p:sp>
      </p:grpSp>
      <p:pic>
        <p:nvPicPr>
          <p:cNvPr id="24579" name="Picture 9" descr="File:2010MarsLogo.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295400"/>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0"/>
          <p:cNvSpPr>
            <a:spLocks noGrp="1" noChangeArrowheads="1"/>
          </p:cNvSpPr>
          <p:nvPr>
            <p:ph type="title"/>
          </p:nvPr>
        </p:nvSpPr>
        <p:spPr/>
        <p:txBody>
          <a:bodyPr>
            <a:normAutofit/>
          </a:bodyPr>
          <a:lstStyle/>
          <a:p>
            <a:r>
              <a:rPr lang="en-US" sz="3600" b="1" dirty="0" smtClean="0">
                <a:solidFill>
                  <a:srgbClr val="0070C0"/>
                </a:solidFill>
              </a:rPr>
              <a:t>Military </a:t>
            </a:r>
            <a:r>
              <a:rPr lang="en-US" sz="3600" b="1" dirty="0" smtClean="0">
                <a:solidFill>
                  <a:srgbClr val="0070C0"/>
                </a:solidFill>
              </a:rPr>
              <a:t>Auxiliary Radio System (MARS</a:t>
            </a:r>
            <a:r>
              <a:rPr lang="en-US" sz="3600" b="1" dirty="0" smtClean="0">
                <a:solidFill>
                  <a:srgbClr val="0070C0"/>
                </a:solidFill>
              </a:rPr>
              <a:t>)</a:t>
            </a:r>
          </a:p>
        </p:txBody>
      </p:sp>
      <p:sp>
        <p:nvSpPr>
          <p:cNvPr id="25603" name="Rectangle 1031"/>
          <p:cNvSpPr>
            <a:spLocks noGrp="1" noChangeArrowheads="1"/>
          </p:cNvSpPr>
          <p:nvPr>
            <p:ph type="body" idx="1"/>
          </p:nvPr>
        </p:nvSpPr>
        <p:spPr>
          <a:xfrm>
            <a:off x="609600" y="1219200"/>
            <a:ext cx="7848600" cy="4495800"/>
          </a:xfrm>
        </p:spPr>
        <p:txBody>
          <a:bodyPr/>
          <a:lstStyle/>
          <a:p>
            <a:pPr>
              <a:lnSpc>
                <a:spcPct val="80000"/>
              </a:lnSpc>
            </a:pPr>
            <a:r>
              <a:rPr lang="en-US" sz="2200" smtClean="0"/>
              <a:t>Department of Defense sponsored auxiliary communication program, three separately managed and operated programs </a:t>
            </a:r>
          </a:p>
          <a:p>
            <a:pPr lvl="1">
              <a:lnSpc>
                <a:spcPct val="80000"/>
              </a:lnSpc>
            </a:pPr>
            <a:r>
              <a:rPr lang="en-US" sz="2200" smtClean="0"/>
              <a:t>US Army</a:t>
            </a:r>
          </a:p>
          <a:p>
            <a:pPr lvl="1">
              <a:lnSpc>
                <a:spcPct val="80000"/>
              </a:lnSpc>
            </a:pPr>
            <a:r>
              <a:rPr lang="en-US" sz="2200" smtClean="0"/>
              <a:t>US Navy/Marine Corp</a:t>
            </a:r>
          </a:p>
          <a:p>
            <a:pPr lvl="1">
              <a:lnSpc>
                <a:spcPct val="80000"/>
              </a:lnSpc>
            </a:pPr>
            <a:r>
              <a:rPr lang="en-US" sz="2200" smtClean="0"/>
              <a:t>US Air Force</a:t>
            </a:r>
          </a:p>
          <a:p>
            <a:pPr lvl="1">
              <a:lnSpc>
                <a:spcPct val="80000"/>
              </a:lnSpc>
            </a:pPr>
            <a:endParaRPr lang="en-US" sz="2200" smtClean="0"/>
          </a:p>
          <a:p>
            <a:pPr>
              <a:lnSpc>
                <a:spcPct val="80000"/>
              </a:lnSpc>
            </a:pPr>
            <a:r>
              <a:rPr lang="en-US" sz="2200" smtClean="0"/>
              <a:t>Operate disciplined and structured nets on assigned military radio frequencies adjacent to the Amateur bands</a:t>
            </a:r>
          </a:p>
          <a:p>
            <a:pPr>
              <a:lnSpc>
                <a:spcPct val="80000"/>
              </a:lnSpc>
            </a:pPr>
            <a:endParaRPr lang="en-US" sz="2200" smtClean="0"/>
          </a:p>
          <a:p>
            <a:pPr>
              <a:lnSpc>
                <a:spcPct val="80000"/>
              </a:lnSpc>
            </a:pPr>
            <a:r>
              <a:rPr lang="en-US" sz="2200" smtClean="0"/>
              <a:t>MARS has a strict set of rules regarding the type, content and format of messages </a:t>
            </a:r>
          </a:p>
          <a:p>
            <a:pPr>
              <a:lnSpc>
                <a:spcPct val="80000"/>
              </a:lnSpc>
            </a:pPr>
            <a:endParaRPr lang="en-US" sz="2200" smtClean="0"/>
          </a:p>
          <a:p>
            <a:pPr>
              <a:lnSpc>
                <a:spcPct val="80000"/>
              </a:lnSpc>
            </a:pPr>
            <a:r>
              <a:rPr lang="en-US" sz="2200" smtClean="0"/>
              <a:t>Special call signs are issued for MARS use </a:t>
            </a:r>
          </a:p>
          <a:p>
            <a:pPr>
              <a:lnSpc>
                <a:spcPct val="80000"/>
              </a:lnSpc>
            </a:pPr>
            <a:endParaRPr lang="en-US" sz="2200" smtClean="0"/>
          </a:p>
        </p:txBody>
      </p:sp>
    </p:spTree>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b="1" dirty="0" smtClean="0">
                <a:solidFill>
                  <a:srgbClr val="0070C0"/>
                </a:solidFill>
              </a:rPr>
              <a:t>National Traffic System</a:t>
            </a:r>
          </a:p>
        </p:txBody>
      </p:sp>
      <p:pic>
        <p:nvPicPr>
          <p:cNvPr id="26627" name="Picture 6" descr="nts_trans_lr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71813" y="1673225"/>
            <a:ext cx="3100387"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b="1" dirty="0" smtClean="0">
                <a:solidFill>
                  <a:srgbClr val="0070C0"/>
                </a:solidFill>
              </a:rPr>
              <a:t>National Traffic System (NTS)</a:t>
            </a:r>
          </a:p>
        </p:txBody>
      </p:sp>
      <p:sp>
        <p:nvSpPr>
          <p:cNvPr id="27651" name="Rectangle 5"/>
          <p:cNvSpPr>
            <a:spLocks noGrp="1" noChangeArrowheads="1"/>
          </p:cNvSpPr>
          <p:nvPr>
            <p:ph type="body" idx="1"/>
          </p:nvPr>
        </p:nvSpPr>
        <p:spPr/>
        <p:txBody>
          <a:bodyPr/>
          <a:lstStyle/>
          <a:p>
            <a:pPr>
              <a:lnSpc>
                <a:spcPct val="90000"/>
              </a:lnSpc>
            </a:pPr>
            <a:r>
              <a:rPr lang="en-US" sz="2000" smtClean="0"/>
              <a:t>NTS consists of local, regional and national nets operating on a regular basis to pass messages (traffic) from place to place </a:t>
            </a:r>
          </a:p>
          <a:p>
            <a:pPr>
              <a:lnSpc>
                <a:spcPct val="90000"/>
              </a:lnSpc>
            </a:pPr>
            <a:endParaRPr lang="en-US" sz="2000" smtClean="0"/>
          </a:p>
          <a:p>
            <a:pPr>
              <a:lnSpc>
                <a:spcPct val="90000"/>
              </a:lnSpc>
            </a:pPr>
            <a:r>
              <a:rPr lang="en-US" sz="2000" smtClean="0"/>
              <a:t>Day-to-day usage </a:t>
            </a:r>
          </a:p>
          <a:p>
            <a:pPr lvl="1">
              <a:lnSpc>
                <a:spcPct val="90000"/>
              </a:lnSpc>
            </a:pPr>
            <a:r>
              <a:rPr lang="en-US" sz="2000" smtClean="0"/>
              <a:t>Handles non-critical organizational messages for its own members and ARRL field organizations, radiograms for the public, and various personal messages</a:t>
            </a:r>
          </a:p>
          <a:p>
            <a:pPr lvl="1">
              <a:lnSpc>
                <a:spcPct val="90000"/>
              </a:lnSpc>
            </a:pPr>
            <a:endParaRPr lang="en-US" sz="2000" smtClean="0"/>
          </a:p>
          <a:p>
            <a:pPr>
              <a:lnSpc>
                <a:spcPct val="90000"/>
              </a:lnSpc>
            </a:pPr>
            <a:r>
              <a:rPr lang="en-US" sz="2000" smtClean="0"/>
              <a:t>E-mail </a:t>
            </a:r>
          </a:p>
          <a:p>
            <a:pPr lvl="1">
              <a:lnSpc>
                <a:spcPct val="90000"/>
              </a:lnSpc>
            </a:pPr>
            <a:r>
              <a:rPr lang="en-US" sz="2000" smtClean="0"/>
              <a:t>NTS has seen a significant decrease in the number of messages passed through the system, and a corresponding decrease in membership and overall effectiveness</a:t>
            </a:r>
          </a:p>
          <a:p>
            <a:pPr lvl="1">
              <a:lnSpc>
                <a:spcPct val="90000"/>
              </a:lnSpc>
            </a:pPr>
            <a:r>
              <a:rPr lang="en-US" sz="2000" smtClean="0"/>
              <a:t>NTS still has an important role in emergency communication</a:t>
            </a: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One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t>Session 1 – Topics </a:t>
            </a:r>
            <a:r>
              <a:rPr lang="en-US" dirty="0" smtClean="0">
                <a:solidFill>
                  <a:schemeClr val="bg1">
                    <a:lumMod val="85000"/>
                  </a:schemeClr>
                </a:solidFill>
              </a:rPr>
              <a:t>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rgbClr val="FF0000"/>
                </a:solidFill>
              </a:rPr>
              <a:t>4</a:t>
            </a:r>
            <a:r>
              <a:rPr lang="en-US" dirty="0" smtClean="0"/>
              <a:t>, 5a, 5b</a:t>
            </a:r>
          </a:p>
          <a:p>
            <a:pPr marL="0" indent="0">
              <a:buNone/>
            </a:pPr>
            <a:r>
              <a:rPr lang="en-US" dirty="0" smtClean="0">
                <a:solidFill>
                  <a:schemeClr val="bg1">
                    <a:lumMod val="75000"/>
                  </a:schemeClr>
                </a:solidFill>
              </a:rPr>
              <a:t>Session 2 – Topics 6, 7a, 7b, 7c, 7d, 8, 9, 10</a:t>
            </a:r>
          </a:p>
          <a:p>
            <a:pPr marL="0" indent="0">
              <a:buNone/>
            </a:pPr>
            <a:r>
              <a:rPr lang="en-US" dirty="0" smtClean="0">
                <a:solidFill>
                  <a:schemeClr val="bg1">
                    <a:lumMod val="75000"/>
                  </a:schemeClr>
                </a:solidFill>
              </a:rPr>
              <a:t>Session 3 – Topics 11, 12, 13, 14, 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43000" y="4038600"/>
            <a:ext cx="253867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4"/>
          <p:cNvSpPr>
            <a:spLocks noGrp="1" noChangeArrowheads="1"/>
          </p:cNvSpPr>
          <p:nvPr>
            <p:ph type="title"/>
          </p:nvPr>
        </p:nvSpPr>
        <p:spPr/>
        <p:txBody>
          <a:bodyPr/>
          <a:lstStyle/>
          <a:p>
            <a:r>
              <a:rPr lang="en-US" b="1" dirty="0" smtClean="0">
                <a:solidFill>
                  <a:srgbClr val="0070C0"/>
                </a:solidFill>
              </a:rPr>
              <a:t>Local Radio Clubs</a:t>
            </a:r>
          </a:p>
        </p:txBody>
      </p:sp>
      <p:pic>
        <p:nvPicPr>
          <p:cNvPr id="2867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266825"/>
            <a:ext cx="20574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267200"/>
            <a:ext cx="1753073" cy="176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Box 6"/>
          <p:cNvSpPr txBox="1">
            <a:spLocks noChangeArrowheads="1"/>
          </p:cNvSpPr>
          <p:nvPr/>
        </p:nvSpPr>
        <p:spPr bwMode="auto">
          <a:xfrm>
            <a:off x="3203575" y="3581400"/>
            <a:ext cx="2816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dirty="0"/>
              <a:t>Williamson County ARC</a:t>
            </a:r>
          </a:p>
        </p:txBody>
      </p:sp>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b="1" dirty="0" smtClean="0">
                <a:solidFill>
                  <a:srgbClr val="0070C0"/>
                </a:solidFill>
              </a:rPr>
              <a:t>Local Radio Clubs</a:t>
            </a:r>
          </a:p>
        </p:txBody>
      </p:sp>
      <p:sp>
        <p:nvSpPr>
          <p:cNvPr id="29699" name="Rectangle 5"/>
          <p:cNvSpPr>
            <a:spLocks noGrp="1" noChangeArrowheads="1"/>
          </p:cNvSpPr>
          <p:nvPr>
            <p:ph type="body" idx="1"/>
          </p:nvPr>
        </p:nvSpPr>
        <p:spPr/>
        <p:txBody>
          <a:bodyPr/>
          <a:lstStyle/>
          <a:p>
            <a:r>
              <a:rPr lang="en-US" smtClean="0"/>
              <a:t>Not every area has a working ARES or other nationally affiliated emcomm group </a:t>
            </a:r>
          </a:p>
          <a:p>
            <a:endParaRPr lang="en-US" smtClean="0"/>
          </a:p>
          <a:p>
            <a:r>
              <a:rPr lang="en-US" smtClean="0"/>
              <a:t>In many cases, the void is filled by local radio clubs who either work informally with served agencies, or with a formal MOU</a:t>
            </a:r>
          </a:p>
          <a:p>
            <a:endParaRPr lang="en-US" smtClean="0"/>
          </a:p>
        </p:txBody>
      </p:sp>
    </p:spTree>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normAutofit/>
          </a:bodyPr>
          <a:lstStyle/>
          <a:p>
            <a:r>
              <a:rPr lang="en-US" sz="3200" b="1" dirty="0" smtClean="0">
                <a:solidFill>
                  <a:srgbClr val="0070C0"/>
                </a:solidFill>
              </a:rPr>
              <a:t>National Communications System (NCS)</a:t>
            </a:r>
          </a:p>
        </p:txBody>
      </p:sp>
      <p:sp>
        <p:nvSpPr>
          <p:cNvPr id="30723" name="Rectangle 7"/>
          <p:cNvSpPr>
            <a:spLocks noGrp="1" noChangeArrowheads="1"/>
          </p:cNvSpPr>
          <p:nvPr>
            <p:ph type="body" idx="1"/>
          </p:nvPr>
        </p:nvSpPr>
        <p:spPr>
          <a:xfrm>
            <a:off x="609600" y="1371600"/>
            <a:ext cx="7848600" cy="4114800"/>
          </a:xfrm>
        </p:spPr>
        <p:txBody>
          <a:bodyPr/>
          <a:lstStyle/>
          <a:p>
            <a:pPr>
              <a:lnSpc>
                <a:spcPct val="80000"/>
              </a:lnSpc>
            </a:pPr>
            <a:r>
              <a:rPr lang="en-US" sz="2000" smtClean="0"/>
              <a:t>NCS consists of 23 government organizations tasked with ensuring that the Federal Government has the necessary communication capabilities under all </a:t>
            </a:r>
          </a:p>
          <a:p>
            <a:pPr lvl="1">
              <a:lnSpc>
                <a:spcPct val="80000"/>
              </a:lnSpc>
            </a:pPr>
            <a:r>
              <a:rPr lang="en-US" sz="2000" smtClean="0"/>
              <a:t>Forest Service, </a:t>
            </a:r>
          </a:p>
          <a:p>
            <a:pPr lvl="1">
              <a:lnSpc>
                <a:spcPct val="80000"/>
              </a:lnSpc>
            </a:pPr>
            <a:r>
              <a:rPr lang="en-US" sz="2000" smtClean="0"/>
              <a:t>Federal Emergency Management Agency (FEMA), </a:t>
            </a:r>
          </a:p>
          <a:p>
            <a:pPr lvl="1">
              <a:lnSpc>
                <a:spcPct val="80000"/>
              </a:lnSpc>
            </a:pPr>
            <a:r>
              <a:rPr lang="en-US" sz="2000" smtClean="0"/>
              <a:t>Coast Guard, </a:t>
            </a:r>
          </a:p>
          <a:p>
            <a:pPr lvl="1">
              <a:lnSpc>
                <a:spcPct val="80000"/>
              </a:lnSpc>
            </a:pPr>
            <a:r>
              <a:rPr lang="en-US" sz="2000" smtClean="0"/>
              <a:t>FBI, </a:t>
            </a:r>
          </a:p>
          <a:p>
            <a:pPr lvl="1">
              <a:lnSpc>
                <a:spcPct val="80000"/>
              </a:lnSpc>
            </a:pPr>
            <a:r>
              <a:rPr lang="en-US" sz="2000" smtClean="0"/>
              <a:t>ATF, and others who have a variety of communication assets.</a:t>
            </a:r>
          </a:p>
          <a:p>
            <a:pPr lvl="1">
              <a:lnSpc>
                <a:spcPct val="80000"/>
              </a:lnSpc>
            </a:pPr>
            <a:endParaRPr lang="en-US" sz="2000" smtClean="0"/>
          </a:p>
          <a:p>
            <a:pPr>
              <a:lnSpc>
                <a:spcPct val="80000"/>
              </a:lnSpc>
            </a:pPr>
            <a:r>
              <a:rPr lang="en-US" sz="2000" smtClean="0"/>
              <a:t>The Manager of the NCS is also the Director of the Defense Information Systems Agency (DISA), usually an Air Force general.</a:t>
            </a:r>
          </a:p>
        </p:txBody>
      </p:sp>
      <p:pic>
        <p:nvPicPr>
          <p:cNvPr id="623621" name="Picture 5" descr="NCS Web Bann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95600" y="5410200"/>
            <a:ext cx="48768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623621"/>
                                        </p:tgtEl>
                                        <p:attrNameLst>
                                          <p:attrName>style.visibility</p:attrName>
                                        </p:attrNameLst>
                                      </p:cBhvr>
                                      <p:to>
                                        <p:strVal val="visible"/>
                                      </p:to>
                                    </p:set>
                                    <p:anim calcmode="lin" valueType="num">
                                      <p:cBhvr additive="base">
                                        <p:cTn id="7" dur="500" fill="hold"/>
                                        <p:tgtEl>
                                          <p:spTgt spid="623621"/>
                                        </p:tgtEl>
                                        <p:attrNameLst>
                                          <p:attrName>ppt_x</p:attrName>
                                        </p:attrNameLst>
                                      </p:cBhvr>
                                      <p:tavLst>
                                        <p:tav tm="0">
                                          <p:val>
                                            <p:strVal val="#ppt_x"/>
                                          </p:val>
                                        </p:tav>
                                        <p:tav tm="100000">
                                          <p:val>
                                            <p:strVal val="#ppt_x"/>
                                          </p:val>
                                        </p:tav>
                                      </p:tavLst>
                                    </p:anim>
                                    <p:anim calcmode="lin" valueType="num">
                                      <p:cBhvr additive="base">
                                        <p:cTn id="8" dur="500" fill="hold"/>
                                        <p:tgtEl>
                                          <p:spTgt spid="623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b="1" dirty="0" smtClean="0">
                <a:solidFill>
                  <a:srgbClr val="0070C0"/>
                </a:solidFill>
              </a:rPr>
              <a:t>SHARES</a:t>
            </a:r>
          </a:p>
        </p:txBody>
      </p:sp>
      <p:sp>
        <p:nvSpPr>
          <p:cNvPr id="31747" name="Rectangle 5"/>
          <p:cNvSpPr>
            <a:spLocks noGrp="1" noChangeArrowheads="1"/>
          </p:cNvSpPr>
          <p:nvPr>
            <p:ph type="body" idx="1"/>
          </p:nvPr>
        </p:nvSpPr>
        <p:spPr>
          <a:xfrm>
            <a:off x="685800" y="1371600"/>
            <a:ext cx="7848600" cy="4114800"/>
          </a:xfrm>
        </p:spPr>
        <p:txBody>
          <a:bodyPr/>
          <a:lstStyle/>
          <a:p>
            <a:r>
              <a:rPr lang="en-US" sz="2200" smtClean="0"/>
              <a:t>US Government's "Shared Resources System" </a:t>
            </a:r>
          </a:p>
          <a:p>
            <a:pPr lvl="1"/>
            <a:r>
              <a:rPr lang="en-US" sz="2200" smtClean="0"/>
              <a:t>pairs MARS with various federal agencies and state emergency operations centers to provide a high frequency (HF) communication backbone if normal communication systems should fail </a:t>
            </a:r>
          </a:p>
          <a:p>
            <a:pPr lvl="1"/>
            <a:endParaRPr lang="en-US" sz="2200" smtClean="0"/>
          </a:p>
          <a:p>
            <a:endParaRPr lang="en-US" sz="2200" smtClean="0"/>
          </a:p>
          <a:p>
            <a:r>
              <a:rPr lang="en-US" sz="2200" smtClean="0"/>
              <a:t>Key communications companies such as AT&amp;T, and agencies such as the Red Cross have SHARES radios</a:t>
            </a:r>
          </a:p>
          <a:p>
            <a:endParaRPr lang="en-US" sz="2200" smtClean="0"/>
          </a:p>
        </p:txBody>
      </p:sp>
    </p:spTree>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152400"/>
            <a:ext cx="8077200" cy="1143000"/>
          </a:xfrm>
        </p:spPr>
        <p:txBody>
          <a:bodyPr/>
          <a:lstStyle/>
          <a:p>
            <a:r>
              <a:rPr lang="en-US" b="1" dirty="0" smtClean="0">
                <a:solidFill>
                  <a:srgbClr val="0070C0"/>
                </a:solidFill>
              </a:rPr>
              <a:t>SHARES</a:t>
            </a:r>
          </a:p>
        </p:txBody>
      </p:sp>
      <p:pic>
        <p:nvPicPr>
          <p:cNvPr id="611332" name="Picture 4" descr="ma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934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1333" name="Text Box 5"/>
          <p:cNvSpPr txBox="1">
            <a:spLocks noChangeArrowheads="1"/>
          </p:cNvSpPr>
          <p:nvPr/>
        </p:nvSpPr>
        <p:spPr bwMode="auto">
          <a:xfrm>
            <a:off x="2590800" y="5943600"/>
            <a:ext cx="469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a:t>http://www.ncs.gov/n3/shares/shares.htm</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nodeType="withEffect">
                                  <p:stCondLst>
                                    <p:cond delay="0"/>
                                  </p:stCondLst>
                                  <p:childTnLst>
                                    <p:set>
                                      <p:cBhvr>
                                        <p:cTn id="6" dur="1" fill="hold">
                                          <p:stCondLst>
                                            <p:cond delay="0"/>
                                          </p:stCondLst>
                                        </p:cTn>
                                        <p:tgtEl>
                                          <p:spTgt spid="611332"/>
                                        </p:tgtEl>
                                        <p:attrNameLst>
                                          <p:attrName>style.visibility</p:attrName>
                                        </p:attrNameLst>
                                      </p:cBhvr>
                                      <p:to>
                                        <p:strVal val="visible"/>
                                      </p:to>
                                    </p:set>
                                    <p:animEffect transition="in" filter="diamond(out)">
                                      <p:cBhvr>
                                        <p:cTn id="7" dur="500"/>
                                        <p:tgtEl>
                                          <p:spTgt spid="61133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11333"/>
                                        </p:tgtEl>
                                        <p:attrNameLst>
                                          <p:attrName>style.visibility</p:attrName>
                                        </p:attrNameLst>
                                      </p:cBhvr>
                                      <p:to>
                                        <p:strVal val="visible"/>
                                      </p:to>
                                    </p:set>
                                    <p:anim calcmode="lin" valueType="num">
                                      <p:cBhvr additive="base">
                                        <p:cTn id="10" dur="500" fill="hold"/>
                                        <p:tgtEl>
                                          <p:spTgt spid="611333"/>
                                        </p:tgtEl>
                                        <p:attrNameLst>
                                          <p:attrName>ppt_x</p:attrName>
                                        </p:attrNameLst>
                                      </p:cBhvr>
                                      <p:tavLst>
                                        <p:tav tm="0">
                                          <p:val>
                                            <p:strVal val="#ppt_x"/>
                                          </p:val>
                                        </p:tav>
                                        <p:tav tm="100000">
                                          <p:val>
                                            <p:strVal val="#ppt_x"/>
                                          </p:val>
                                        </p:tav>
                                      </p:tavLst>
                                    </p:anim>
                                    <p:anim calcmode="lin" valueType="num">
                                      <p:cBhvr additive="base">
                                        <p:cTn id="11" dur="500" fill="hold"/>
                                        <p:tgtEl>
                                          <p:spTgt spid="611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62000" y="76200"/>
            <a:ext cx="7772400" cy="1143000"/>
          </a:xfrm>
        </p:spPr>
        <p:txBody>
          <a:bodyPr/>
          <a:lstStyle/>
          <a:p>
            <a:r>
              <a:rPr lang="en-US" b="1" dirty="0" smtClean="0">
                <a:solidFill>
                  <a:srgbClr val="0070C0"/>
                </a:solidFill>
              </a:rPr>
              <a:t>FEMA INTEGRATED NETWORK</a:t>
            </a:r>
          </a:p>
        </p:txBody>
      </p:sp>
      <p:sp>
        <p:nvSpPr>
          <p:cNvPr id="33795" name="Content Placeholder 2"/>
          <p:cNvSpPr>
            <a:spLocks noGrp="1"/>
          </p:cNvSpPr>
          <p:nvPr>
            <p:ph idx="1"/>
          </p:nvPr>
        </p:nvSpPr>
        <p:spPr>
          <a:xfrm>
            <a:off x="457200" y="1600200"/>
            <a:ext cx="8305800" cy="4114800"/>
          </a:xfrm>
        </p:spPr>
        <p:txBody>
          <a:bodyPr/>
          <a:lstStyle/>
          <a:p>
            <a:r>
              <a:rPr lang="en-US" sz="2200" smtClean="0"/>
              <a:t>Facilities linked with high-speed </a:t>
            </a:r>
            <a:r>
              <a:rPr lang="en-US" sz="2200" smtClean="0">
                <a:solidFill>
                  <a:srgbClr val="FF0000"/>
                </a:solidFill>
              </a:rPr>
              <a:t>terrestrial</a:t>
            </a:r>
            <a:r>
              <a:rPr lang="en-US" sz="2200" smtClean="0"/>
              <a:t> circuits provide integrated voice, data, and video network service</a:t>
            </a:r>
          </a:p>
          <a:p>
            <a:r>
              <a:rPr lang="en-US" sz="2200" smtClean="0"/>
              <a:t>Routers connect FEMA facilities to provide access to the internet</a:t>
            </a:r>
          </a:p>
          <a:p>
            <a:r>
              <a:rPr lang="en-US" sz="2200" smtClean="0"/>
              <a:t>Private Branch Exchange (PBX) systems provide voice capability through FEMA’s Integrated Network, Public Network, and Federal Telephone System (FTS)</a:t>
            </a:r>
          </a:p>
          <a:p>
            <a:r>
              <a:rPr lang="en-US" sz="2200" smtClean="0">
                <a:solidFill>
                  <a:srgbClr val="FF0000"/>
                </a:solidFill>
              </a:rPr>
              <a:t>Disaster Field Offices are quickly added to architecture to provide a robust field operating environment</a:t>
            </a:r>
          </a:p>
          <a:p>
            <a:endParaRPr lang="en-US" smtClean="0"/>
          </a:p>
        </p:txBody>
      </p:sp>
    </p:spTree>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normAutofit/>
          </a:bodyPr>
          <a:lstStyle/>
          <a:p>
            <a:r>
              <a:rPr lang="en-US" sz="3600" b="1" dirty="0" smtClean="0">
                <a:solidFill>
                  <a:srgbClr val="0070C0"/>
                </a:solidFill>
              </a:rPr>
              <a:t>FEMA National Radio System (FNARS)</a:t>
            </a:r>
          </a:p>
        </p:txBody>
      </p:sp>
      <p:sp>
        <p:nvSpPr>
          <p:cNvPr id="212995" name="Rectangle 5"/>
          <p:cNvSpPr>
            <a:spLocks noGrp="1" noChangeArrowheads="1"/>
          </p:cNvSpPr>
          <p:nvPr>
            <p:ph type="body" idx="1"/>
          </p:nvPr>
        </p:nvSpPr>
        <p:spPr>
          <a:xfrm>
            <a:off x="609600" y="1371600"/>
            <a:ext cx="7848600" cy="4267200"/>
          </a:xfrm>
        </p:spPr>
        <p:txBody>
          <a:bodyPr>
            <a:normAutofit fontScale="92500"/>
          </a:bodyPr>
          <a:lstStyle/>
          <a:p>
            <a:pPr>
              <a:defRPr/>
            </a:pPr>
            <a:r>
              <a:rPr lang="en-US" sz="2200" dirty="0" smtClean="0"/>
              <a:t>Provide a minimum essential emergency communication capability among federal agencies, state, local commonwealth, and territorial governments in times of national, natural and civil emergencies</a:t>
            </a:r>
          </a:p>
          <a:p>
            <a:pPr>
              <a:defRPr/>
            </a:pPr>
            <a:endParaRPr lang="en-US" sz="2200" dirty="0" smtClean="0"/>
          </a:p>
          <a:p>
            <a:pPr>
              <a:defRPr/>
            </a:pPr>
            <a:r>
              <a:rPr lang="en-US" sz="2200" dirty="0" smtClean="0"/>
              <a:t>FEMA monitors the FNARS HF frequencies on a daily basis</a:t>
            </a:r>
          </a:p>
          <a:p>
            <a:pPr>
              <a:defRPr/>
            </a:pPr>
            <a:endParaRPr lang="en-US" sz="2200" dirty="0" smtClean="0"/>
          </a:p>
          <a:p>
            <a:pPr>
              <a:defRPr/>
            </a:pPr>
            <a:r>
              <a:rPr lang="en-US" sz="2200" dirty="0" smtClean="0"/>
              <a:t>FNARS is an Single Side Band (SSB) radio system that can transmit both voice and data, and that has the capability to operate in both secure and non-secure modes</a:t>
            </a:r>
          </a:p>
          <a:p>
            <a:pPr>
              <a:defRPr/>
            </a:pPr>
            <a:endParaRPr lang="en-US" sz="2200" dirty="0" smtClean="0"/>
          </a:p>
          <a:p>
            <a:pPr>
              <a:defRPr/>
            </a:pPr>
            <a:r>
              <a:rPr lang="en-US" sz="2200" dirty="0" smtClean="0"/>
              <a:t>At the state level, FNARS radios are typically located at the state emergency operations center (EOC)</a:t>
            </a:r>
          </a:p>
        </p:txBody>
      </p:sp>
    </p:spTree>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r>
              <a:rPr lang="en-US" b="1" dirty="0" smtClean="0">
                <a:solidFill>
                  <a:srgbClr val="0070C0"/>
                </a:solidFill>
              </a:rPr>
              <a:t>FNARS</a:t>
            </a:r>
          </a:p>
        </p:txBody>
      </p:sp>
      <p:graphicFrame>
        <p:nvGraphicFramePr>
          <p:cNvPr id="35843" name="Object 2"/>
          <p:cNvGraphicFramePr>
            <a:graphicFrameLocks noChangeAspect="1"/>
          </p:cNvGraphicFramePr>
          <p:nvPr/>
        </p:nvGraphicFramePr>
        <p:xfrm>
          <a:off x="533400" y="1371600"/>
          <a:ext cx="8013700" cy="4354513"/>
        </p:xfrm>
        <a:graphic>
          <a:graphicData uri="http://schemas.openxmlformats.org/presentationml/2006/ole">
            <mc:AlternateContent xmlns:mc="http://schemas.openxmlformats.org/markup-compatibility/2006">
              <mc:Choice xmlns:v="urn:schemas-microsoft-com:vml" Requires="v">
                <p:oleObj spid="_x0000_s1042" name="VISIO" r:id="rId3" imgW="9674280" imgH="5360400" progId="Visio.Drawing.5">
                  <p:embed/>
                </p:oleObj>
              </mc:Choice>
              <mc:Fallback>
                <p:oleObj name="VISIO" r:id="rId3" imgW="9674280" imgH="53604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71600"/>
                        <a:ext cx="8013700" cy="43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05" name="Picture 5" descr="reactlog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752600"/>
            <a:ext cx="31242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12" name="Text Box 12"/>
          <p:cNvSpPr txBox="1">
            <a:spLocks noChangeArrowheads="1"/>
          </p:cNvSpPr>
          <p:nvPr/>
        </p:nvSpPr>
        <p:spPr bwMode="auto">
          <a:xfrm>
            <a:off x="3352800" y="5105400"/>
            <a:ext cx="280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a:t>http://www.reactintl.org/</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614405"/>
                                        </p:tgtEl>
                                        <p:attrNameLst>
                                          <p:attrName>style.visibility</p:attrName>
                                        </p:attrNameLst>
                                      </p:cBhvr>
                                      <p:to>
                                        <p:strVal val="visible"/>
                                      </p:to>
                                    </p:set>
                                    <p:animEffect transition="in" filter="diamond(in)">
                                      <p:cBhvr>
                                        <p:cTn id="7" dur="500"/>
                                        <p:tgtEl>
                                          <p:spTgt spid="61440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14412"/>
                                        </p:tgtEl>
                                        <p:attrNameLst>
                                          <p:attrName>style.visibility</p:attrName>
                                        </p:attrNameLst>
                                      </p:cBhvr>
                                      <p:to>
                                        <p:strVal val="visible"/>
                                      </p:to>
                                    </p:set>
                                    <p:anim calcmode="lin" valueType="num">
                                      <p:cBhvr additive="base">
                                        <p:cTn id="10" dur="500" fill="hold"/>
                                        <p:tgtEl>
                                          <p:spTgt spid="614412"/>
                                        </p:tgtEl>
                                        <p:attrNameLst>
                                          <p:attrName>ppt_x</p:attrName>
                                        </p:attrNameLst>
                                      </p:cBhvr>
                                      <p:tavLst>
                                        <p:tav tm="0">
                                          <p:val>
                                            <p:strVal val="#ppt_x"/>
                                          </p:val>
                                        </p:tav>
                                        <p:tav tm="100000">
                                          <p:val>
                                            <p:strVal val="#ppt_x"/>
                                          </p:val>
                                        </p:tav>
                                      </p:tavLst>
                                    </p:anim>
                                    <p:anim calcmode="lin" valueType="num">
                                      <p:cBhvr additive="base">
                                        <p:cTn id="11" dur="500" fill="hold"/>
                                        <p:tgtEl>
                                          <p:spTgt spid="614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normAutofit/>
          </a:bodyPr>
          <a:lstStyle/>
          <a:p>
            <a:r>
              <a:rPr lang="en-US" sz="2400" b="1" dirty="0" smtClean="0">
                <a:solidFill>
                  <a:srgbClr val="0070C0"/>
                </a:solidFill>
              </a:rPr>
              <a:t>Radio Emergency Associated Communications Teams (REACT)</a:t>
            </a:r>
          </a:p>
        </p:txBody>
      </p:sp>
      <p:sp>
        <p:nvSpPr>
          <p:cNvPr id="37891" name="Rectangle 5"/>
          <p:cNvSpPr>
            <a:spLocks noGrp="1" noChangeArrowheads="1"/>
          </p:cNvSpPr>
          <p:nvPr>
            <p:ph type="body" idx="1"/>
          </p:nvPr>
        </p:nvSpPr>
        <p:spPr/>
        <p:txBody>
          <a:bodyPr/>
          <a:lstStyle/>
          <a:p>
            <a:pPr>
              <a:lnSpc>
                <a:spcPct val="80000"/>
              </a:lnSpc>
            </a:pPr>
            <a:r>
              <a:rPr lang="en-US" sz="2000" smtClean="0"/>
              <a:t>REACT is a national emcomm group </a:t>
            </a:r>
          </a:p>
          <a:p>
            <a:pPr lvl="1">
              <a:lnSpc>
                <a:spcPct val="80000"/>
              </a:lnSpc>
            </a:pPr>
            <a:r>
              <a:rPr lang="en-US" sz="2000" smtClean="0"/>
              <a:t>members include Citizen's Band (CB) radio operators, hams, and others</a:t>
            </a:r>
          </a:p>
          <a:p>
            <a:pPr lvl="1">
              <a:lnSpc>
                <a:spcPct val="80000"/>
              </a:lnSpc>
            </a:pPr>
            <a:endParaRPr lang="en-US" sz="2000" smtClean="0"/>
          </a:p>
          <a:p>
            <a:pPr>
              <a:lnSpc>
                <a:spcPct val="80000"/>
              </a:lnSpc>
            </a:pPr>
            <a:r>
              <a:rPr lang="en-US" sz="2000" smtClean="0"/>
              <a:t>In addition to CB and Amateur Radio, they may use General Mobile Radio Service (GMRS), Family Radio, and the Multiple Use Radio Service (MURS). </a:t>
            </a:r>
          </a:p>
          <a:p>
            <a:pPr>
              <a:lnSpc>
                <a:spcPct val="80000"/>
              </a:lnSpc>
            </a:pPr>
            <a:endParaRPr lang="en-US" sz="2000" smtClean="0"/>
          </a:p>
          <a:p>
            <a:pPr>
              <a:lnSpc>
                <a:spcPct val="80000"/>
              </a:lnSpc>
            </a:pPr>
            <a:r>
              <a:rPr lang="en-US" sz="2000" smtClean="0"/>
              <a:t>Organizational structure similar to ARES</a:t>
            </a:r>
          </a:p>
          <a:p>
            <a:pPr>
              <a:lnSpc>
                <a:spcPct val="80000"/>
              </a:lnSpc>
            </a:pPr>
            <a:endParaRPr lang="en-US" sz="2000" smtClean="0"/>
          </a:p>
          <a:p>
            <a:pPr>
              <a:lnSpc>
                <a:spcPct val="80000"/>
              </a:lnSpc>
            </a:pPr>
            <a:r>
              <a:rPr lang="en-US" sz="2000" smtClean="0"/>
              <a:t>Mission is somewhat broader than that of ARES. </a:t>
            </a:r>
          </a:p>
          <a:p>
            <a:pPr lvl="1">
              <a:lnSpc>
                <a:spcPct val="80000"/>
              </a:lnSpc>
            </a:pPr>
            <a:r>
              <a:rPr lang="en-US" sz="2000" smtClean="0"/>
              <a:t>Offer crowd and traffic control, logistics, public education, and other services that usually (but not always) include a need for radio communication. </a:t>
            </a:r>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ormAutofit fontScale="90000"/>
          </a:bodyPr>
          <a:lstStyle/>
          <a:p>
            <a:r>
              <a:rPr lang="en-US" b="1" dirty="0" smtClean="0">
                <a:solidFill>
                  <a:srgbClr val="0070C0"/>
                </a:solidFill>
              </a:rPr>
              <a:t>Topic 4 – Emergency Communication Organizations and Systems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138065"/>
            <a:ext cx="7772400" cy="1143000"/>
          </a:xfrm>
        </p:spPr>
        <p:txBody>
          <a:bodyPr/>
          <a:lstStyle/>
          <a:p>
            <a:r>
              <a:rPr lang="en-US" b="1" dirty="0" smtClean="0">
                <a:solidFill>
                  <a:srgbClr val="0070C0"/>
                </a:solidFill>
              </a:rPr>
              <a:t>Emergency Warning Systems</a:t>
            </a:r>
          </a:p>
        </p:txBody>
      </p:sp>
      <p:pic>
        <p:nvPicPr>
          <p:cNvPr id="617475" name="Picture 3" descr="sirens_111105_l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2743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477" name="Picture 5" descr="EA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95400"/>
            <a:ext cx="380682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479" name="Picture 7" descr="Oregon Scientific Weather Radios Like This WR-102 have S.A.M.E. technology.This NOAA weather radio is are activated by NOAA weather and emergency alerts."/>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62400" y="3581400"/>
            <a:ext cx="1050925"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481" name="Picture 9" descr="pic_product_31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810000"/>
            <a:ext cx="18954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483" name="Picture 11" descr="5122461">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4267200"/>
            <a:ext cx="19050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17477"/>
                                        </p:tgtEl>
                                        <p:attrNameLst>
                                          <p:attrName>style.visibility</p:attrName>
                                        </p:attrNameLst>
                                      </p:cBhvr>
                                      <p:to>
                                        <p:strVal val="visible"/>
                                      </p:to>
                                    </p:set>
                                    <p:animEffect transition="in" filter="fade">
                                      <p:cBhvr>
                                        <p:cTn id="7" dur="1000"/>
                                        <p:tgtEl>
                                          <p:spTgt spid="617477"/>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617475"/>
                                        </p:tgtEl>
                                        <p:attrNameLst>
                                          <p:attrName>style.visibility</p:attrName>
                                        </p:attrNameLst>
                                      </p:cBhvr>
                                      <p:to>
                                        <p:strVal val="visible"/>
                                      </p:to>
                                    </p:set>
                                    <p:animEffect transition="in" filter="fade">
                                      <p:cBhvr>
                                        <p:cTn id="11" dur="500"/>
                                        <p:tgtEl>
                                          <p:spTgt spid="617475"/>
                                        </p:tgtEl>
                                      </p:cBhvr>
                                    </p:animEffect>
                                  </p:childTnLst>
                                </p:cTn>
                              </p:par>
                            </p:childTnLst>
                          </p:cTn>
                        </p:par>
                        <p:par>
                          <p:cTn id="12" fill="hold" nodeType="afterGroup">
                            <p:stCondLst>
                              <p:cond delay="1500"/>
                            </p:stCondLst>
                            <p:childTnLst>
                              <p:par>
                                <p:cTn id="13" presetID="10" presetClass="entr" presetSubtype="0" fill="hold" nodeType="afterEffect">
                                  <p:stCondLst>
                                    <p:cond delay="0"/>
                                  </p:stCondLst>
                                  <p:childTnLst>
                                    <p:set>
                                      <p:cBhvr>
                                        <p:cTn id="14" dur="1" fill="hold">
                                          <p:stCondLst>
                                            <p:cond delay="0"/>
                                          </p:stCondLst>
                                        </p:cTn>
                                        <p:tgtEl>
                                          <p:spTgt spid="617481"/>
                                        </p:tgtEl>
                                        <p:attrNameLst>
                                          <p:attrName>style.visibility</p:attrName>
                                        </p:attrNameLst>
                                      </p:cBhvr>
                                      <p:to>
                                        <p:strVal val="visible"/>
                                      </p:to>
                                    </p:set>
                                    <p:animEffect transition="in" filter="fade">
                                      <p:cBhvr>
                                        <p:cTn id="15" dur="500"/>
                                        <p:tgtEl>
                                          <p:spTgt spid="617481"/>
                                        </p:tgtEl>
                                      </p:cBhvr>
                                    </p:animEffect>
                                  </p:childTnLst>
                                </p:cTn>
                              </p:par>
                            </p:childTnLst>
                          </p:cTn>
                        </p:par>
                        <p:par>
                          <p:cTn id="16" fill="hold" nodeType="afterGroup">
                            <p:stCondLst>
                              <p:cond delay="2000"/>
                            </p:stCondLst>
                            <p:childTnLst>
                              <p:par>
                                <p:cTn id="17" presetID="10" presetClass="entr" presetSubtype="0" fill="hold" nodeType="afterEffect">
                                  <p:stCondLst>
                                    <p:cond delay="0"/>
                                  </p:stCondLst>
                                  <p:childTnLst>
                                    <p:set>
                                      <p:cBhvr>
                                        <p:cTn id="18" dur="1" fill="hold">
                                          <p:stCondLst>
                                            <p:cond delay="0"/>
                                          </p:stCondLst>
                                        </p:cTn>
                                        <p:tgtEl>
                                          <p:spTgt spid="617479"/>
                                        </p:tgtEl>
                                        <p:attrNameLst>
                                          <p:attrName>style.visibility</p:attrName>
                                        </p:attrNameLst>
                                      </p:cBhvr>
                                      <p:to>
                                        <p:strVal val="visible"/>
                                      </p:to>
                                    </p:set>
                                    <p:animEffect transition="in" filter="fade">
                                      <p:cBhvr>
                                        <p:cTn id="19" dur="500"/>
                                        <p:tgtEl>
                                          <p:spTgt spid="617479"/>
                                        </p:tgtEl>
                                      </p:cBhvr>
                                    </p:animEffect>
                                  </p:childTnLst>
                                </p:cTn>
                              </p:par>
                            </p:childTnLst>
                          </p:cTn>
                        </p:par>
                        <p:par>
                          <p:cTn id="20" fill="hold" nodeType="afterGroup">
                            <p:stCondLst>
                              <p:cond delay="2500"/>
                            </p:stCondLst>
                            <p:childTnLst>
                              <p:par>
                                <p:cTn id="21" presetID="10" presetClass="entr" presetSubtype="0" fill="hold" nodeType="afterEffect">
                                  <p:stCondLst>
                                    <p:cond delay="0"/>
                                  </p:stCondLst>
                                  <p:childTnLst>
                                    <p:set>
                                      <p:cBhvr>
                                        <p:cTn id="22" dur="1" fill="hold">
                                          <p:stCondLst>
                                            <p:cond delay="0"/>
                                          </p:stCondLst>
                                        </p:cTn>
                                        <p:tgtEl>
                                          <p:spTgt spid="617483"/>
                                        </p:tgtEl>
                                        <p:attrNameLst>
                                          <p:attrName>style.visibility</p:attrName>
                                        </p:attrNameLst>
                                      </p:cBhvr>
                                      <p:to>
                                        <p:strVal val="visible"/>
                                      </p:to>
                                    </p:set>
                                    <p:animEffect transition="in" filter="fade">
                                      <p:cBhvr>
                                        <p:cTn id="23" dur="500"/>
                                        <p:tgtEl>
                                          <p:spTgt spid="617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b="1" dirty="0" smtClean="0">
                <a:solidFill>
                  <a:srgbClr val="0070C0"/>
                </a:solidFill>
              </a:rPr>
              <a:t>Emergency Alert System -- EAS</a:t>
            </a:r>
          </a:p>
        </p:txBody>
      </p:sp>
      <p:sp>
        <p:nvSpPr>
          <p:cNvPr id="39939" name="Rectangle 5"/>
          <p:cNvSpPr>
            <a:spLocks noGrp="1" noChangeArrowheads="1"/>
          </p:cNvSpPr>
          <p:nvPr>
            <p:ph type="body" idx="1"/>
          </p:nvPr>
        </p:nvSpPr>
        <p:spPr/>
        <p:txBody>
          <a:bodyPr/>
          <a:lstStyle/>
          <a:p>
            <a:r>
              <a:rPr lang="en-US" sz="2200" smtClean="0"/>
              <a:t>Current EAS system has evolved from the earlier Emergency Broadcast System (EBS) and the original "CONELRAD System" developed during WWII </a:t>
            </a:r>
          </a:p>
          <a:p>
            <a:endParaRPr lang="en-US" sz="2200" smtClean="0"/>
          </a:p>
          <a:p>
            <a:r>
              <a:rPr lang="en-US" sz="2200" smtClean="0"/>
              <a:t>EAS relies on radio and TV broadcast stations to relay emergency alert messages from federal, state, and local authorities </a:t>
            </a:r>
          </a:p>
          <a:p>
            <a:endParaRPr lang="en-US" sz="2200" smtClean="0"/>
          </a:p>
          <a:p>
            <a:endParaRPr lang="en-US" sz="2200" smtClean="0"/>
          </a:p>
        </p:txBody>
      </p:sp>
    </p:spTree>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normAutofit/>
          </a:bodyPr>
          <a:lstStyle/>
          <a:p>
            <a:r>
              <a:rPr lang="en-US" sz="2400" b="1" dirty="0" smtClean="0">
                <a:solidFill>
                  <a:srgbClr val="0070C0"/>
                </a:solidFill>
              </a:rPr>
              <a:t>NOAA Weather Alert and National Weather Radio (NWR)</a:t>
            </a:r>
          </a:p>
        </p:txBody>
      </p:sp>
      <p:sp>
        <p:nvSpPr>
          <p:cNvPr id="40963" name="Rectangle 5"/>
          <p:cNvSpPr>
            <a:spLocks noGrp="1" noChangeArrowheads="1"/>
          </p:cNvSpPr>
          <p:nvPr>
            <p:ph type="body" idx="1"/>
          </p:nvPr>
        </p:nvSpPr>
        <p:spPr>
          <a:xfrm>
            <a:off x="609600" y="1295400"/>
            <a:ext cx="7848600" cy="4419600"/>
          </a:xfrm>
        </p:spPr>
        <p:txBody>
          <a:bodyPr/>
          <a:lstStyle/>
          <a:p>
            <a:pPr>
              <a:lnSpc>
                <a:spcPct val="80000"/>
              </a:lnSpc>
            </a:pPr>
            <a:r>
              <a:rPr lang="en-US" sz="2000" smtClean="0"/>
              <a:t>NWR is an all-hazards public warning system, broadcasting forecasts, warnings and emergency information 24 hours a day directly to the public</a:t>
            </a:r>
          </a:p>
          <a:p>
            <a:pPr lvl="1">
              <a:lnSpc>
                <a:spcPct val="80000"/>
              </a:lnSpc>
            </a:pPr>
            <a:r>
              <a:rPr lang="en-US" sz="2000" smtClean="0"/>
              <a:t>Natural (e.g., tornado, hurricane, floods, earthquakes)</a:t>
            </a:r>
          </a:p>
          <a:p>
            <a:pPr lvl="1">
              <a:lnSpc>
                <a:spcPct val="80000"/>
              </a:lnSpc>
            </a:pPr>
            <a:r>
              <a:rPr lang="en-US" sz="2000" smtClean="0"/>
              <a:t>Technological accidents (e.g., chemical release, oil spill, nuclear power  plant emergencies, maritime accidents, train derailments)</a:t>
            </a:r>
          </a:p>
          <a:p>
            <a:pPr lvl="1">
              <a:lnSpc>
                <a:spcPct val="80000"/>
              </a:lnSpc>
            </a:pPr>
            <a:r>
              <a:rPr lang="en-US" sz="2000" smtClean="0"/>
              <a:t>AMBER alerts</a:t>
            </a:r>
          </a:p>
          <a:p>
            <a:pPr lvl="1">
              <a:lnSpc>
                <a:spcPct val="80000"/>
              </a:lnSpc>
            </a:pPr>
            <a:r>
              <a:rPr lang="en-US" sz="2000" smtClean="0"/>
              <a:t>Terrorist attacks</a:t>
            </a:r>
          </a:p>
          <a:p>
            <a:pPr lvl="1">
              <a:lnSpc>
                <a:spcPct val="80000"/>
              </a:lnSpc>
            </a:pPr>
            <a:endParaRPr lang="en-US" sz="2000" smtClean="0"/>
          </a:p>
          <a:p>
            <a:pPr>
              <a:lnSpc>
                <a:spcPct val="80000"/>
              </a:lnSpc>
            </a:pPr>
            <a:r>
              <a:rPr lang="en-US" sz="2000" smtClean="0"/>
              <a:t>NWR uses seven frequencies in the 162MHz band </a:t>
            </a:r>
          </a:p>
          <a:p>
            <a:pPr>
              <a:lnSpc>
                <a:spcPct val="80000"/>
              </a:lnSpc>
            </a:pPr>
            <a:endParaRPr lang="en-US" sz="2000" smtClean="0"/>
          </a:p>
          <a:p>
            <a:pPr>
              <a:lnSpc>
                <a:spcPct val="80000"/>
              </a:lnSpc>
            </a:pPr>
            <a:r>
              <a:rPr lang="en-US" sz="2000" smtClean="0"/>
              <a:t>Specific Area Message Encoding (SAME) </a:t>
            </a:r>
          </a:p>
          <a:p>
            <a:pPr lvl="1">
              <a:lnSpc>
                <a:spcPct val="80000"/>
              </a:lnSpc>
            </a:pPr>
            <a:r>
              <a:rPr lang="en-US" sz="2000" smtClean="0"/>
              <a:t>remain silent until an alert is received for a specific geographic area </a:t>
            </a:r>
          </a:p>
        </p:txBody>
      </p:sp>
    </p:spTree>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normAutofit fontScale="90000"/>
          </a:bodyPr>
          <a:lstStyle/>
          <a:p>
            <a:r>
              <a:rPr lang="en-US" b="1" dirty="0" smtClean="0">
                <a:solidFill>
                  <a:srgbClr val="0070C0"/>
                </a:solidFill>
              </a:rPr>
              <a:t>NAWAS (National Warning System)</a:t>
            </a:r>
          </a:p>
        </p:txBody>
      </p:sp>
      <p:sp>
        <p:nvSpPr>
          <p:cNvPr id="233475" name="Rectangle 5"/>
          <p:cNvSpPr>
            <a:spLocks noGrp="1" noChangeArrowheads="1"/>
          </p:cNvSpPr>
          <p:nvPr>
            <p:ph type="body" idx="1"/>
          </p:nvPr>
        </p:nvSpPr>
        <p:spPr/>
        <p:txBody>
          <a:bodyPr>
            <a:normAutofit lnSpcReduction="10000"/>
          </a:bodyPr>
          <a:lstStyle/>
          <a:p>
            <a:pPr>
              <a:defRPr/>
            </a:pPr>
            <a:r>
              <a:rPr lang="en-US" sz="2200" dirty="0" smtClean="0"/>
              <a:t>“Hardened" and secure national </a:t>
            </a:r>
            <a:r>
              <a:rPr lang="en-US" sz="2200" dirty="0" err="1" smtClean="0">
                <a:solidFill>
                  <a:srgbClr val="FF0000"/>
                </a:solidFill>
              </a:rPr>
              <a:t>wireline</a:t>
            </a:r>
            <a:r>
              <a:rPr lang="en-US" sz="2200" dirty="0" smtClean="0">
                <a:solidFill>
                  <a:srgbClr val="FF0000"/>
                </a:solidFill>
              </a:rPr>
              <a:t> phone network </a:t>
            </a:r>
            <a:r>
              <a:rPr lang="en-US" sz="2200" dirty="0" smtClean="0"/>
              <a:t>connecting the warning points in each state (usually the state police HQ or state EOC) to the Federal Government</a:t>
            </a:r>
          </a:p>
          <a:p>
            <a:pPr>
              <a:buFont typeface="Wingdings" pitchFamily="2" charset="2"/>
              <a:buNone/>
              <a:defRPr/>
            </a:pPr>
            <a:endParaRPr lang="en-US" sz="2200" dirty="0" smtClean="0"/>
          </a:p>
          <a:p>
            <a:pPr>
              <a:defRPr/>
            </a:pPr>
            <a:r>
              <a:rPr lang="en-US" sz="2200" dirty="0" smtClean="0"/>
              <a:t>The National Warning System (NAWAS), a major component of the Civil Defense Warning System (CDWS), was established with the primary purpose of providing a capability to warn the nation of a threat of a nuclear attack </a:t>
            </a:r>
          </a:p>
          <a:p>
            <a:pPr>
              <a:defRPr/>
            </a:pPr>
            <a:endParaRPr lang="en-US" sz="2200" dirty="0" smtClean="0"/>
          </a:p>
          <a:p>
            <a:pPr>
              <a:defRPr/>
            </a:pPr>
            <a:r>
              <a:rPr lang="en-US" sz="2200" dirty="0" smtClean="0"/>
              <a:t>Center of NAWAS operations is the National Warning Center at NORAD's Cheyenne Mountain command and control complex in Colorado </a:t>
            </a:r>
          </a:p>
          <a:p>
            <a:pPr>
              <a:defRPr/>
            </a:pPr>
            <a:endParaRPr lang="en-US" sz="2200" dirty="0" smtClean="0"/>
          </a:p>
        </p:txBody>
      </p:sp>
    </p:spTree>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b="1" dirty="0" smtClean="0">
                <a:solidFill>
                  <a:srgbClr val="0070C0"/>
                </a:solidFill>
              </a:rPr>
              <a:t>Tsunami Warning System</a:t>
            </a:r>
          </a:p>
        </p:txBody>
      </p:sp>
      <p:sp>
        <p:nvSpPr>
          <p:cNvPr id="235523" name="Rectangle 5"/>
          <p:cNvSpPr>
            <a:spLocks noGrp="1" noChangeArrowheads="1"/>
          </p:cNvSpPr>
          <p:nvPr>
            <p:ph sz="half" idx="1"/>
          </p:nvPr>
        </p:nvSpPr>
        <p:spPr/>
        <p:txBody>
          <a:bodyPr>
            <a:normAutofit fontScale="85000" lnSpcReduction="10000"/>
          </a:bodyPr>
          <a:lstStyle/>
          <a:p>
            <a:pPr>
              <a:defRPr/>
            </a:pPr>
            <a:r>
              <a:rPr lang="en-US" dirty="0" smtClean="0"/>
              <a:t>National and international network of warning points to provide timely exchange of tsunami warning information </a:t>
            </a:r>
          </a:p>
          <a:p>
            <a:pPr>
              <a:defRPr/>
            </a:pPr>
            <a:endParaRPr lang="en-US" dirty="0" smtClean="0"/>
          </a:p>
          <a:p>
            <a:pPr>
              <a:defRPr/>
            </a:pPr>
            <a:r>
              <a:rPr lang="en-US" dirty="0" smtClean="0"/>
              <a:t>Information is relayed to a wide range of government, civil defense, military, and international tsunami research/warning points within each country or area</a:t>
            </a:r>
          </a:p>
          <a:p>
            <a:pPr>
              <a:defRPr/>
            </a:pPr>
            <a:endParaRPr lang="en-US" dirty="0" smtClean="0"/>
          </a:p>
        </p:txBody>
      </p:sp>
      <p:pic>
        <p:nvPicPr>
          <p:cNvPr id="43012" name="Picture 2" descr="Tsunami PowerPoint fComm Flow Char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30725" y="1676400"/>
            <a:ext cx="43084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8"/>
          <p:cNvSpPr>
            <a:spLocks noGrp="1" noChangeArrowheads="1"/>
          </p:cNvSpPr>
          <p:nvPr>
            <p:ph type="title"/>
          </p:nvPr>
        </p:nvSpPr>
        <p:spPr/>
        <p:txBody>
          <a:bodyPr>
            <a:normAutofit/>
          </a:bodyPr>
          <a:lstStyle/>
          <a:p>
            <a:r>
              <a:rPr lang="en-US" sz="2800" b="1" dirty="0" smtClean="0">
                <a:solidFill>
                  <a:srgbClr val="0070C0"/>
                </a:solidFill>
              </a:rPr>
              <a:t>National Earthquake Information Center (NEIC)</a:t>
            </a:r>
          </a:p>
        </p:txBody>
      </p:sp>
      <p:sp>
        <p:nvSpPr>
          <p:cNvPr id="44035" name="Rectangle 1029"/>
          <p:cNvSpPr>
            <a:spLocks noGrp="1" noChangeArrowheads="1"/>
          </p:cNvSpPr>
          <p:nvPr>
            <p:ph type="body" idx="1"/>
          </p:nvPr>
        </p:nvSpPr>
        <p:spPr/>
        <p:txBody>
          <a:bodyPr/>
          <a:lstStyle/>
          <a:p>
            <a:r>
              <a:rPr lang="en-US" sz="2200" smtClean="0"/>
              <a:t>U.S. Geological Survey operates the National Earthquake Information Center, located in Golden, Colorado </a:t>
            </a:r>
          </a:p>
          <a:p>
            <a:endParaRPr lang="en-US" sz="2200" smtClean="0"/>
          </a:p>
          <a:p>
            <a:r>
              <a:rPr lang="en-US" sz="2200" smtClean="0"/>
              <a:t>Issues rapid reports for those earthquakes that register at least 4.5 on the Richter Scale in the United States, or 6.5 on the Richter Scale (or are known to have caused damage) anywhere else in the world</a:t>
            </a:r>
          </a:p>
          <a:p>
            <a:endParaRPr lang="en-US" sz="2200" smtClean="0"/>
          </a:p>
          <a:p>
            <a:r>
              <a:rPr lang="en-US" sz="2200" smtClean="0"/>
              <a:t>Public warning reports are disseminated in the affected areas via the NWR and EAS systems </a:t>
            </a:r>
          </a:p>
          <a:p>
            <a:endParaRPr lang="en-US" sz="2200" smtClean="0"/>
          </a:p>
        </p:txBody>
      </p:sp>
    </p:spTree>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US" sz="3200" b="1" dirty="0" smtClean="0">
                <a:solidFill>
                  <a:srgbClr val="0070C0"/>
                </a:solidFill>
              </a:rPr>
              <a:t>Why is organization important to emcomm?</a:t>
            </a:r>
          </a:p>
        </p:txBody>
      </p:sp>
      <p:sp>
        <p:nvSpPr>
          <p:cNvPr id="3075" name="Rectangle 3"/>
          <p:cNvSpPr>
            <a:spLocks noGrp="1" noChangeArrowheads="1"/>
          </p:cNvSpPr>
          <p:nvPr>
            <p:ph type="body" sz="half" idx="1"/>
          </p:nvPr>
        </p:nvSpPr>
        <p:spPr>
          <a:xfrm>
            <a:off x="609600" y="1295400"/>
            <a:ext cx="3848100" cy="4419600"/>
          </a:xfrm>
        </p:spPr>
        <p:txBody>
          <a:bodyPr/>
          <a:lstStyle/>
          <a:p>
            <a:pPr>
              <a:lnSpc>
                <a:spcPct val="90000"/>
              </a:lnSpc>
            </a:pPr>
            <a:r>
              <a:rPr lang="en-US" sz="2200" smtClean="0"/>
              <a:t>Imagine a random group of volunteers trying to tackle a full-scale disaster communication emergency, working together for the first time</a:t>
            </a:r>
          </a:p>
          <a:p>
            <a:pPr>
              <a:lnSpc>
                <a:spcPct val="90000"/>
              </a:lnSpc>
            </a:pPr>
            <a:endParaRPr lang="en-US" sz="2200" smtClean="0"/>
          </a:p>
          <a:p>
            <a:pPr>
              <a:lnSpc>
                <a:spcPct val="90000"/>
              </a:lnSpc>
            </a:pPr>
            <a:r>
              <a:rPr lang="en-US" sz="2200" smtClean="0"/>
              <a:t>They do not know each other well, have very different approaches to solving the same problem, and half of them want to be in charge</a:t>
            </a:r>
          </a:p>
        </p:txBody>
      </p:sp>
      <p:grpSp>
        <p:nvGrpSpPr>
          <p:cNvPr id="2" name="Group 2"/>
          <p:cNvGrpSpPr>
            <a:grpSpLocks/>
          </p:cNvGrpSpPr>
          <p:nvPr/>
        </p:nvGrpSpPr>
        <p:grpSpPr bwMode="auto">
          <a:xfrm>
            <a:off x="6324600" y="1295400"/>
            <a:ext cx="1512888" cy="1978025"/>
            <a:chOff x="3984" y="816"/>
            <a:chExt cx="953" cy="1246"/>
          </a:xfrm>
        </p:grpSpPr>
        <p:pic>
          <p:nvPicPr>
            <p:cNvPr id="3079" name="Picture 6" descr="pcs_popular_5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12" y="912"/>
              <a:ext cx="425" cy="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descr="pcs_popular_5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84" y="816"/>
              <a:ext cx="425" cy="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3450" name="Picture 10" descr="pcs_popular_17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67400" y="3505200"/>
            <a:ext cx="19050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52" name="Text Box 12"/>
          <p:cNvSpPr txBox="1">
            <a:spLocks noChangeArrowheads="1"/>
          </p:cNvSpPr>
          <p:nvPr/>
        </p:nvSpPr>
        <p:spPr bwMode="auto">
          <a:xfrm>
            <a:off x="5943600" y="5486400"/>
            <a:ext cx="193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a:t>Get the picture?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3450"/>
                                        </p:tgtEl>
                                        <p:attrNameLst>
                                          <p:attrName>style.visibility</p:attrName>
                                        </p:attrNameLst>
                                      </p:cBhvr>
                                      <p:to>
                                        <p:strVal val="visible"/>
                                      </p:to>
                                    </p:set>
                                    <p:animEffect transition="in" filter="fade">
                                      <p:cBhvr>
                                        <p:cTn id="10" dur="2000"/>
                                        <p:tgtEl>
                                          <p:spTgt spid="5734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3452"/>
                                        </p:tgtEl>
                                        <p:attrNameLst>
                                          <p:attrName>style.visibility</p:attrName>
                                        </p:attrNameLst>
                                      </p:cBhvr>
                                      <p:to>
                                        <p:strVal val="visible"/>
                                      </p:to>
                                    </p:set>
                                    <p:animEffect transition="in" filter="fade">
                                      <p:cBhvr>
                                        <p:cTn id="13" dur="2000"/>
                                        <p:tgtEl>
                                          <p:spTgt spid="573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2"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normAutofit/>
          </a:bodyPr>
          <a:lstStyle/>
          <a:p>
            <a:r>
              <a:rPr lang="en-US" sz="3200" b="1" dirty="0" smtClean="0">
                <a:solidFill>
                  <a:srgbClr val="0070C0"/>
                </a:solidFill>
              </a:rPr>
              <a:t>Why is organization important to emcomm?</a:t>
            </a:r>
          </a:p>
        </p:txBody>
      </p:sp>
      <p:sp>
        <p:nvSpPr>
          <p:cNvPr id="4099" name="Rectangle 5"/>
          <p:cNvSpPr>
            <a:spLocks noGrp="1" noChangeArrowheads="1"/>
          </p:cNvSpPr>
          <p:nvPr>
            <p:ph type="body" idx="1"/>
          </p:nvPr>
        </p:nvSpPr>
        <p:spPr>
          <a:xfrm>
            <a:off x="609600" y="1600200"/>
            <a:ext cx="8153400" cy="4114800"/>
          </a:xfrm>
        </p:spPr>
        <p:txBody>
          <a:bodyPr/>
          <a:lstStyle/>
          <a:p>
            <a:r>
              <a:rPr lang="en-US" sz="2200" smtClean="0"/>
              <a:t>Emcomm organizations:</a:t>
            </a:r>
          </a:p>
          <a:p>
            <a:pPr lvl="1"/>
            <a:r>
              <a:rPr lang="en-US" sz="2200" smtClean="0"/>
              <a:t>Provide training</a:t>
            </a:r>
          </a:p>
          <a:p>
            <a:pPr lvl="1"/>
            <a:r>
              <a:rPr lang="en-US" sz="2200" smtClean="0"/>
              <a:t>Develop workable solutions in advance of a real disaster </a:t>
            </a:r>
          </a:p>
          <a:p>
            <a:pPr lvl="1"/>
            <a:endParaRPr lang="en-US" sz="2200" smtClean="0"/>
          </a:p>
          <a:p>
            <a:r>
              <a:rPr lang="en-US" sz="2200" smtClean="0"/>
              <a:t>You will be as prepared as you can be. </a:t>
            </a:r>
          </a:p>
          <a:p>
            <a:pPr lvl="1"/>
            <a:r>
              <a:rPr lang="en-US" sz="2200" smtClean="0"/>
              <a:t>Response will occur more smoothly</a:t>
            </a:r>
          </a:p>
          <a:p>
            <a:pPr lvl="1"/>
            <a:r>
              <a:rPr lang="en-US" sz="2200" smtClean="0"/>
              <a:t>Challenges will be dealt with productively </a:t>
            </a:r>
          </a:p>
          <a:p>
            <a:pPr lvl="1"/>
            <a:r>
              <a:rPr lang="en-US" sz="2200" smtClean="0"/>
              <a:t>The served agency's needs are met</a:t>
            </a:r>
          </a:p>
        </p:txBody>
      </p:sp>
    </p:spTree>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Topic 4 Question</a:t>
            </a:r>
          </a:p>
        </p:txBody>
      </p:sp>
      <p:sp>
        <p:nvSpPr>
          <p:cNvPr id="629763" name="Rectangle 3"/>
          <p:cNvSpPr>
            <a:spLocks noGrp="1" noChangeArrowheads="1"/>
          </p:cNvSpPr>
          <p:nvPr>
            <p:ph type="body" idx="1"/>
          </p:nvPr>
        </p:nvSpPr>
        <p:spPr/>
        <p:txBody>
          <a:bodyPr/>
          <a:lstStyle/>
          <a:p>
            <a:pPr marL="495300" indent="-495300">
              <a:buFont typeface="Wingdings" pitchFamily="2" charset="2"/>
              <a:buAutoNum type="arabicPeriod"/>
            </a:pPr>
            <a:r>
              <a:rPr lang="en-US" b="1" dirty="0" smtClean="0"/>
              <a:t>Which of the following best describes the ARES organizational structure?</a:t>
            </a:r>
          </a:p>
          <a:p>
            <a:pPr marL="952500" lvl="1" indent="-495300">
              <a:buFont typeface="Wingdings" pitchFamily="2" charset="2"/>
              <a:buAutoNum type="alphaUcPeriod"/>
            </a:pPr>
            <a:r>
              <a:rPr lang="en-US" dirty="0" smtClean="0"/>
              <a:t>ARRL -District-Section-County</a:t>
            </a:r>
          </a:p>
          <a:p>
            <a:pPr marL="952500" lvl="1" indent="-495300">
              <a:buFont typeface="Wingdings" pitchFamily="2" charset="2"/>
              <a:buAutoNum type="alphaUcPeriod"/>
            </a:pPr>
            <a:r>
              <a:rPr lang="en-US" dirty="0" smtClean="0"/>
              <a:t>ARRL-Section-District-County</a:t>
            </a:r>
          </a:p>
          <a:p>
            <a:pPr marL="952500" lvl="1" indent="-495300">
              <a:buFont typeface="Wingdings" pitchFamily="2" charset="2"/>
              <a:buAutoNum type="alphaUcPeriod"/>
            </a:pPr>
            <a:r>
              <a:rPr lang="en-US" dirty="0" smtClean="0"/>
              <a:t>ARRL -County-Region-Section</a:t>
            </a:r>
          </a:p>
          <a:p>
            <a:pPr marL="952500" lvl="1" indent="-495300">
              <a:buFont typeface="Wingdings" pitchFamily="2" charset="2"/>
              <a:buAutoNum type="alphaUcPeriod"/>
            </a:pPr>
            <a:r>
              <a:rPr lang="en-US" dirty="0" smtClean="0"/>
              <a:t>ARRL -State - Region-Section</a:t>
            </a:r>
            <a:br>
              <a:rPr lang="en-US" dirty="0" smtClean="0"/>
            </a:br>
            <a:endParaRPr lang="en-US" dirty="0" smtClean="0"/>
          </a:p>
          <a:p>
            <a:pPr marL="495300" indent="-495300"/>
            <a:endParaRPr lang="en-US" dirty="0" smtClean="0"/>
          </a:p>
        </p:txBody>
      </p:sp>
    </p:spTree>
    <p:extLst>
      <p:ext uri="{BB962C8B-B14F-4D97-AF65-F5344CB8AC3E}">
        <p14:creationId xmlns:p14="http://schemas.microsoft.com/office/powerpoint/2010/main" val="29338520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29763">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2976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Topic 4 Question</a:t>
            </a:r>
          </a:p>
        </p:txBody>
      </p:sp>
      <p:sp>
        <p:nvSpPr>
          <p:cNvPr id="630787" name="Rectangle 3"/>
          <p:cNvSpPr>
            <a:spLocks noGrp="1" noChangeArrowheads="1"/>
          </p:cNvSpPr>
          <p:nvPr>
            <p:ph type="body" idx="1"/>
          </p:nvPr>
        </p:nvSpPr>
        <p:spPr>
          <a:xfrm>
            <a:off x="609600" y="1676400"/>
            <a:ext cx="7848600" cy="4419600"/>
          </a:xfrm>
        </p:spPr>
        <p:txBody>
          <a:bodyPr/>
          <a:lstStyle/>
          <a:p>
            <a:pPr marL="495300" indent="-495300">
              <a:lnSpc>
                <a:spcPct val="80000"/>
              </a:lnSpc>
              <a:buFont typeface="Wingdings" pitchFamily="2" charset="2"/>
              <a:buAutoNum type="arabicPeriod" startAt="2"/>
            </a:pPr>
            <a:r>
              <a:rPr lang="en-US" b="1" dirty="0" smtClean="0"/>
              <a:t>Which of the following best describes the ARES chain of command within a Section?</a:t>
            </a:r>
          </a:p>
          <a:p>
            <a:pPr marL="952500" lvl="1" indent="-495300">
              <a:lnSpc>
                <a:spcPct val="80000"/>
              </a:lnSpc>
              <a:buFont typeface="Wingdings" pitchFamily="2" charset="2"/>
              <a:buAutoNum type="alphaUcPeriod"/>
            </a:pPr>
            <a:r>
              <a:rPr lang="en-US" sz="2200" dirty="0" smtClean="0"/>
              <a:t>Section Manager-District Emergency Coordinator-Emergency Coordinator, Assistant Emergency Coordinator -Section Emergency Coordinator</a:t>
            </a:r>
          </a:p>
          <a:p>
            <a:pPr marL="952500" lvl="1" indent="-495300">
              <a:lnSpc>
                <a:spcPct val="80000"/>
              </a:lnSpc>
              <a:buFont typeface="Wingdings" pitchFamily="2" charset="2"/>
              <a:buAutoNum type="alphaUcPeriod"/>
            </a:pPr>
            <a:r>
              <a:rPr lang="en-US" sz="2200" dirty="0" smtClean="0"/>
              <a:t>Section Emergency Coordinator- Section Manager-District Emergency Coordinator-Emergency Coordinator-Assistant Emergency Coordinator</a:t>
            </a:r>
          </a:p>
          <a:p>
            <a:pPr marL="952500" lvl="1" indent="-495300">
              <a:lnSpc>
                <a:spcPct val="80000"/>
              </a:lnSpc>
              <a:buFont typeface="Wingdings" pitchFamily="2" charset="2"/>
              <a:buAutoNum type="alphaUcPeriod"/>
            </a:pPr>
            <a:r>
              <a:rPr lang="en-US" sz="2200" dirty="0" smtClean="0"/>
              <a:t>Section Manager-Section Emergency Coordinator-District Emergency Coordinator-Emergency Coordinator-Assistant Emergency Coordinator</a:t>
            </a:r>
          </a:p>
          <a:p>
            <a:pPr marL="952500" lvl="1" indent="-495300">
              <a:lnSpc>
                <a:spcPct val="80000"/>
              </a:lnSpc>
              <a:buFont typeface="Wingdings" pitchFamily="2" charset="2"/>
              <a:buAutoNum type="alphaUcPeriod"/>
            </a:pPr>
            <a:r>
              <a:rPr lang="en-US" sz="2200" dirty="0" smtClean="0"/>
              <a:t>Section Manager-Section Emergency Coordinator-Emergency Coordinator District Emergency Coordinator-Assistant Emergency Coordinator</a:t>
            </a:r>
          </a:p>
        </p:txBody>
      </p:sp>
    </p:spTree>
    <p:extLst>
      <p:ext uri="{BB962C8B-B14F-4D97-AF65-F5344CB8AC3E}">
        <p14:creationId xmlns:p14="http://schemas.microsoft.com/office/powerpoint/2010/main" val="132662066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30787">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30787">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Topic 4 Question</a:t>
            </a:r>
          </a:p>
        </p:txBody>
      </p:sp>
      <p:sp>
        <p:nvSpPr>
          <p:cNvPr id="631811" name="Rectangle 3"/>
          <p:cNvSpPr>
            <a:spLocks noGrp="1" noChangeArrowheads="1"/>
          </p:cNvSpPr>
          <p:nvPr>
            <p:ph type="body" idx="1"/>
          </p:nvPr>
        </p:nvSpPr>
        <p:spPr/>
        <p:txBody>
          <a:bodyPr>
            <a:normAutofit lnSpcReduction="10000"/>
          </a:bodyPr>
          <a:lstStyle/>
          <a:p>
            <a:pPr marL="495300" indent="-495300">
              <a:buFont typeface="Wingdings" pitchFamily="2" charset="2"/>
              <a:buAutoNum type="arabicPeriod" startAt="3"/>
            </a:pPr>
            <a:r>
              <a:rPr lang="en-US" b="1" dirty="0" smtClean="0"/>
              <a:t>Which of the following best describes a Level 2 RRT?</a:t>
            </a:r>
          </a:p>
          <a:p>
            <a:pPr marL="952500" lvl="1" indent="-495300">
              <a:buFont typeface="Wingdings" pitchFamily="2" charset="2"/>
              <a:buAutoNum type="alphaUcPeriod"/>
            </a:pPr>
            <a:r>
              <a:rPr lang="en-US" dirty="0" smtClean="0"/>
              <a:t>Is a first responder in any emergency</a:t>
            </a:r>
          </a:p>
          <a:p>
            <a:pPr marL="952500" lvl="1" indent="-495300">
              <a:buFont typeface="Wingdings" pitchFamily="2" charset="2"/>
              <a:buAutoNum type="alphaUcPeriod"/>
            </a:pPr>
            <a:r>
              <a:rPr lang="en-US" dirty="0" smtClean="0"/>
              <a:t>Operates a few strategically placed stations within the first hour of an emergency</a:t>
            </a:r>
          </a:p>
          <a:p>
            <a:pPr marL="952500" lvl="1" indent="-495300">
              <a:buFont typeface="Wingdings" pitchFamily="2" charset="2"/>
              <a:buAutoNum type="alphaUcPeriod"/>
            </a:pPr>
            <a:r>
              <a:rPr lang="en-US" dirty="0" smtClean="0"/>
              <a:t>Responds within a few hours and is prepared with longer term (72 hour) jump kits</a:t>
            </a:r>
          </a:p>
          <a:p>
            <a:pPr marL="952500" lvl="1" indent="-495300">
              <a:buFont typeface="Wingdings" pitchFamily="2" charset="2"/>
              <a:buAutoNum type="alphaUcPeriod"/>
            </a:pPr>
            <a:r>
              <a:rPr lang="en-US" dirty="0" smtClean="0"/>
              <a:t>Is always affiliated with SATERN</a:t>
            </a:r>
            <a:br>
              <a:rPr lang="en-US" dirty="0" smtClean="0"/>
            </a:br>
            <a:endParaRPr lang="en-US" dirty="0" smtClean="0"/>
          </a:p>
        </p:txBody>
      </p:sp>
    </p:spTree>
    <p:extLst>
      <p:ext uri="{BB962C8B-B14F-4D97-AF65-F5344CB8AC3E}">
        <p14:creationId xmlns:p14="http://schemas.microsoft.com/office/powerpoint/2010/main" val="133040730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31811">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31811">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Topic 4 Question</a:t>
            </a:r>
          </a:p>
        </p:txBody>
      </p:sp>
      <p:sp>
        <p:nvSpPr>
          <p:cNvPr id="632835"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4"/>
            </a:pPr>
            <a:r>
              <a:rPr lang="en-US" b="1" dirty="0" smtClean="0"/>
              <a:t>Which of the following best describes an ARES Mutual Assistance Team (ARESMAT)?</a:t>
            </a:r>
          </a:p>
          <a:p>
            <a:pPr marL="952500" lvl="1" indent="-495300">
              <a:lnSpc>
                <a:spcPct val="90000"/>
              </a:lnSpc>
              <a:buFont typeface="Wingdings" pitchFamily="2" charset="2"/>
              <a:buAutoNum type="alphaUcPeriod"/>
            </a:pPr>
            <a:r>
              <a:rPr lang="en-US" dirty="0" smtClean="0"/>
              <a:t>Is generally available for tasks lasting less than one day</a:t>
            </a:r>
          </a:p>
          <a:p>
            <a:pPr marL="952500" lvl="1" indent="-495300">
              <a:lnSpc>
                <a:spcPct val="90000"/>
              </a:lnSpc>
              <a:buFont typeface="Wingdings" pitchFamily="2" charset="2"/>
              <a:buAutoNum type="alphaUcPeriod"/>
            </a:pPr>
            <a:r>
              <a:rPr lang="en-US" dirty="0" smtClean="0"/>
              <a:t>Is always from the local area</a:t>
            </a:r>
          </a:p>
          <a:p>
            <a:pPr marL="952500" lvl="1" indent="-495300">
              <a:lnSpc>
                <a:spcPct val="90000"/>
              </a:lnSpc>
              <a:buFont typeface="Wingdings" pitchFamily="2" charset="2"/>
              <a:buAutoNum type="alphaUcPeriod"/>
            </a:pPr>
            <a:r>
              <a:rPr lang="en-US" dirty="0" smtClean="0"/>
              <a:t>An ARES team who are willing and able to travel to another area</a:t>
            </a:r>
          </a:p>
          <a:p>
            <a:pPr marL="952500" lvl="1" indent="-495300">
              <a:lnSpc>
                <a:spcPct val="90000"/>
              </a:lnSpc>
              <a:buFont typeface="Wingdings" pitchFamily="2" charset="2"/>
              <a:buAutoNum type="alphaUcPeriod"/>
            </a:pPr>
            <a:r>
              <a:rPr lang="en-US" dirty="0" smtClean="0"/>
              <a:t>Is called out only when the President suspends regular Amateur operations</a:t>
            </a:r>
            <a:br>
              <a:rPr lang="en-US" dirty="0" smtClean="0"/>
            </a:br>
            <a:endParaRPr lang="en-US" dirty="0" smtClean="0"/>
          </a:p>
        </p:txBody>
      </p:sp>
    </p:spTree>
    <p:extLst>
      <p:ext uri="{BB962C8B-B14F-4D97-AF65-F5344CB8AC3E}">
        <p14:creationId xmlns:p14="http://schemas.microsoft.com/office/powerpoint/2010/main" val="23406857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3283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3283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Topic 4 Question</a:t>
            </a:r>
          </a:p>
        </p:txBody>
      </p:sp>
      <p:sp>
        <p:nvSpPr>
          <p:cNvPr id="633859" name="Rectangle 3"/>
          <p:cNvSpPr>
            <a:spLocks noGrp="1" noChangeArrowheads="1"/>
          </p:cNvSpPr>
          <p:nvPr>
            <p:ph type="body" idx="1"/>
          </p:nvPr>
        </p:nvSpPr>
        <p:spPr/>
        <p:txBody>
          <a:bodyPr/>
          <a:lstStyle/>
          <a:p>
            <a:pPr marL="495300" indent="-495300">
              <a:buFont typeface="Wingdings" pitchFamily="2" charset="2"/>
              <a:buAutoNum type="arabicPeriod" startAt="5"/>
            </a:pPr>
            <a:r>
              <a:rPr lang="en-US" b="1" dirty="0" smtClean="0"/>
              <a:t>Which of the following is true about REACT?</a:t>
            </a:r>
          </a:p>
          <a:p>
            <a:pPr marL="952500" lvl="1" indent="-495300">
              <a:buFont typeface="Wingdings" pitchFamily="2" charset="2"/>
              <a:buAutoNum type="alphaUcPeriod"/>
            </a:pPr>
            <a:r>
              <a:rPr lang="en-US" dirty="0" smtClean="0"/>
              <a:t>REACT is a part of ARRL</a:t>
            </a:r>
          </a:p>
          <a:p>
            <a:pPr marL="952500" lvl="1" indent="-495300">
              <a:buFont typeface="Wingdings" pitchFamily="2" charset="2"/>
              <a:buAutoNum type="alphaUcPeriod"/>
            </a:pPr>
            <a:r>
              <a:rPr lang="en-US" dirty="0" smtClean="0"/>
              <a:t>REACT does not have an MOU with ARRL</a:t>
            </a:r>
          </a:p>
          <a:p>
            <a:pPr marL="952500" lvl="1" indent="-495300">
              <a:buFont typeface="Wingdings" pitchFamily="2" charset="2"/>
              <a:buAutoNum type="alphaUcPeriod"/>
            </a:pPr>
            <a:r>
              <a:rPr lang="en-US" dirty="0" smtClean="0"/>
              <a:t>REACT's mission is more restricted than that of ARRL</a:t>
            </a:r>
          </a:p>
          <a:p>
            <a:pPr marL="952500" lvl="1" indent="-495300">
              <a:buFont typeface="Wingdings" pitchFamily="2" charset="2"/>
              <a:buAutoNum type="alphaUcPeriod"/>
            </a:pPr>
            <a:r>
              <a:rPr lang="en-US" dirty="0" smtClean="0"/>
              <a:t>REACT's resources include CB, Amateur Radio, GMRS, FRS, and MURS</a:t>
            </a:r>
          </a:p>
        </p:txBody>
      </p:sp>
    </p:spTree>
    <p:extLst>
      <p:ext uri="{BB962C8B-B14F-4D97-AF65-F5344CB8AC3E}">
        <p14:creationId xmlns:p14="http://schemas.microsoft.com/office/powerpoint/2010/main" val="3389340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33859">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3385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1905000" y="2743200"/>
            <a:ext cx="5334000" cy="1362075"/>
          </a:xfrm>
        </p:spPr>
        <p:txBody>
          <a:bodyPr>
            <a:noAutofit/>
          </a:bodyPr>
          <a:lstStyle/>
          <a:p>
            <a:pPr>
              <a:defRPr/>
            </a:pPr>
            <a:r>
              <a:rPr lang="en-US" sz="4400" dirty="0" smtClean="0"/>
              <a:t>Any Questions Before Starting Topic 5a?</a:t>
            </a:r>
          </a:p>
        </p:txBody>
      </p:sp>
    </p:spTree>
    <p:custDataLst>
      <p:tags r:id="rId1"/>
    </p:custData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dirty="0" smtClean="0">
                <a:solidFill>
                  <a:srgbClr val="0070C0"/>
                </a:solidFill>
              </a:rPr>
              <a:t>ARES</a:t>
            </a:r>
          </a:p>
        </p:txBody>
      </p:sp>
      <p:pic>
        <p:nvPicPr>
          <p:cNvPr id="512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147763"/>
            <a:ext cx="47625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9"/>
          <p:cNvSpPr>
            <a:spLocks noGrp="1" noChangeArrowheads="1"/>
          </p:cNvSpPr>
          <p:nvPr>
            <p:ph type="title"/>
          </p:nvPr>
        </p:nvSpPr>
        <p:spPr/>
        <p:txBody>
          <a:bodyPr>
            <a:normAutofit/>
          </a:bodyPr>
          <a:lstStyle/>
          <a:p>
            <a:r>
              <a:rPr lang="en-US" sz="3200" b="1" dirty="0" smtClean="0">
                <a:solidFill>
                  <a:srgbClr val="0070C0"/>
                </a:solidFill>
              </a:rPr>
              <a:t>Amateur Radio Emergency Service (ARES)</a:t>
            </a:r>
          </a:p>
        </p:txBody>
      </p:sp>
      <p:sp>
        <p:nvSpPr>
          <p:cNvPr id="108547" name="Rectangle 1030"/>
          <p:cNvSpPr>
            <a:spLocks noGrp="1" noChangeArrowheads="1"/>
          </p:cNvSpPr>
          <p:nvPr>
            <p:ph type="body" idx="1"/>
          </p:nvPr>
        </p:nvSpPr>
        <p:spPr>
          <a:xfrm>
            <a:off x="685800" y="1295400"/>
            <a:ext cx="7848600" cy="4419600"/>
          </a:xfrm>
        </p:spPr>
        <p:txBody>
          <a:bodyPr/>
          <a:lstStyle/>
          <a:p>
            <a:pPr>
              <a:lnSpc>
                <a:spcPct val="90000"/>
              </a:lnSpc>
              <a:defRPr/>
            </a:pPr>
            <a:r>
              <a:rPr lang="en-US" sz="2200" dirty="0" smtClean="0"/>
              <a:t>Program sponsored by the ARRL since 1935</a:t>
            </a:r>
          </a:p>
          <a:p>
            <a:pPr lvl="1">
              <a:lnSpc>
                <a:spcPct val="90000"/>
              </a:lnSpc>
              <a:defRPr/>
            </a:pPr>
            <a:endParaRPr lang="en-US" sz="2200" dirty="0" smtClean="0"/>
          </a:p>
          <a:p>
            <a:pPr lvl="1">
              <a:lnSpc>
                <a:spcPct val="90000"/>
              </a:lnSpc>
              <a:defRPr/>
            </a:pPr>
            <a:r>
              <a:rPr lang="en-US" sz="2200" dirty="0" smtClean="0"/>
              <a:t>The League's field organization is composed of</a:t>
            </a:r>
          </a:p>
          <a:p>
            <a:pPr marL="457200" lvl="1" indent="0">
              <a:lnSpc>
                <a:spcPct val="90000"/>
              </a:lnSpc>
              <a:buFont typeface="Wingdings" pitchFamily="2" charset="2"/>
              <a:buNone/>
              <a:defRPr/>
            </a:pPr>
            <a:r>
              <a:rPr lang="en-US" sz="2200" dirty="0">
                <a:solidFill>
                  <a:srgbClr val="FF0000"/>
                </a:solidFill>
              </a:rPr>
              <a:t>	</a:t>
            </a:r>
            <a:r>
              <a:rPr lang="en-US" sz="2200" dirty="0" smtClean="0">
                <a:solidFill>
                  <a:srgbClr val="FF0000"/>
                </a:solidFill>
              </a:rPr>
              <a:t>	"Sections“ and  “Districts”</a:t>
            </a:r>
          </a:p>
          <a:p>
            <a:pPr>
              <a:lnSpc>
                <a:spcPct val="90000"/>
              </a:lnSpc>
              <a:defRPr/>
            </a:pPr>
            <a:endParaRPr lang="en-US" sz="2200" dirty="0" smtClean="0"/>
          </a:p>
          <a:p>
            <a:pPr>
              <a:lnSpc>
                <a:spcPct val="90000"/>
              </a:lnSpc>
              <a:defRPr/>
            </a:pPr>
            <a:r>
              <a:rPr lang="en-US" sz="2200" dirty="0" smtClean="0"/>
              <a:t>Elected Section Manager (SM) appoints the ARES leadership </a:t>
            </a:r>
          </a:p>
          <a:p>
            <a:pPr>
              <a:lnSpc>
                <a:spcPct val="90000"/>
              </a:lnSpc>
              <a:defRPr/>
            </a:pPr>
            <a:endParaRPr lang="en-US" sz="2200" dirty="0" smtClean="0"/>
          </a:p>
        </p:txBody>
      </p:sp>
      <p:sp>
        <p:nvSpPr>
          <p:cNvPr id="6148" name="Rectangle 4"/>
          <p:cNvSpPr>
            <a:spLocks noChangeArrowheads="1"/>
          </p:cNvSpPr>
          <p:nvPr/>
        </p:nvSpPr>
        <p:spPr bwMode="auto">
          <a:xfrm>
            <a:off x="0" y="2339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sz="4800" b="1" dirty="0" smtClean="0">
                <a:solidFill>
                  <a:srgbClr val="0070C0"/>
                </a:solidFill>
              </a:rPr>
              <a:t>ARES Organization Structure</a:t>
            </a:r>
          </a:p>
        </p:txBody>
      </p:sp>
      <p:pic>
        <p:nvPicPr>
          <p:cNvPr id="579588" name="Picture 4" descr="lu3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527175"/>
            <a:ext cx="674370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1029"/>
          <p:cNvSpPr txBox="1">
            <a:spLocks noChangeArrowheads="1"/>
          </p:cNvSpPr>
          <p:nvPr/>
        </p:nvSpPr>
        <p:spPr bwMode="auto">
          <a:xfrm>
            <a:off x="7199312" y="2714625"/>
            <a:ext cx="1639888" cy="409575"/>
          </a:xfrm>
          <a:prstGeom prst="rect">
            <a:avLst/>
          </a:prstGeom>
          <a:solidFill>
            <a:schemeClr val="bg1"/>
          </a:solidFill>
          <a:ln w="12700">
            <a:solidFill>
              <a:schemeClr val="tx1"/>
            </a:solidFill>
            <a:miter lim="800000"/>
            <a:headEnd/>
            <a:tailEnd/>
          </a:ln>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1000"/>
              <a:t>Assistant Section</a:t>
            </a:r>
          </a:p>
          <a:p>
            <a:pPr algn="ctr"/>
            <a:r>
              <a:rPr lang="en-US" sz="1000"/>
              <a:t>Emergency Coordinator</a:t>
            </a:r>
          </a:p>
        </p:txBody>
      </p:sp>
      <p:sp>
        <p:nvSpPr>
          <p:cNvPr id="7173" name="Line 1030"/>
          <p:cNvSpPr>
            <a:spLocks noChangeShapeType="1"/>
          </p:cNvSpPr>
          <p:nvPr/>
        </p:nvSpPr>
        <p:spPr bwMode="auto">
          <a:xfrm>
            <a:off x="6324600" y="3048000"/>
            <a:ext cx="5334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Line 1031"/>
          <p:cNvSpPr>
            <a:spLocks noChangeShapeType="1"/>
          </p:cNvSpPr>
          <p:nvPr/>
        </p:nvSpPr>
        <p:spPr bwMode="auto">
          <a:xfrm flipV="1">
            <a:off x="6858000" y="2895600"/>
            <a:ext cx="0" cy="1524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Line 1033"/>
          <p:cNvSpPr>
            <a:spLocks noChangeShapeType="1"/>
          </p:cNvSpPr>
          <p:nvPr/>
        </p:nvSpPr>
        <p:spPr bwMode="auto">
          <a:xfrm>
            <a:off x="6858000" y="2895600"/>
            <a:ext cx="3048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TextBox 1"/>
          <p:cNvSpPr txBox="1">
            <a:spLocks noChangeArrowheads="1"/>
          </p:cNvSpPr>
          <p:nvPr/>
        </p:nvSpPr>
        <p:spPr bwMode="auto">
          <a:xfrm>
            <a:off x="609600" y="2209800"/>
            <a:ext cx="1762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sz="1200" dirty="0">
                <a:solidFill>
                  <a:srgbClr val="FF0000"/>
                </a:solidFill>
              </a:rPr>
              <a:t>SM = Lee Cooper</a:t>
            </a:r>
          </a:p>
          <a:p>
            <a:endParaRPr lang="en-US" sz="1200" dirty="0">
              <a:solidFill>
                <a:srgbClr val="FF0000"/>
              </a:solidFill>
            </a:endParaRPr>
          </a:p>
          <a:p>
            <a:endParaRPr lang="en-US" sz="1200" dirty="0">
              <a:solidFill>
                <a:srgbClr val="FF0000"/>
              </a:solidFill>
            </a:endParaRPr>
          </a:p>
          <a:p>
            <a:r>
              <a:rPr lang="en-US" sz="1200" dirty="0">
                <a:solidFill>
                  <a:srgbClr val="FF0000"/>
                </a:solidFill>
              </a:rPr>
              <a:t>SEC = Tom Whiteside</a:t>
            </a:r>
          </a:p>
        </p:txBody>
      </p:sp>
      <p:sp>
        <p:nvSpPr>
          <p:cNvPr id="2" name="TextBox 1"/>
          <p:cNvSpPr txBox="1"/>
          <p:nvPr/>
        </p:nvSpPr>
        <p:spPr>
          <a:xfrm>
            <a:off x="609600" y="3124200"/>
            <a:ext cx="1419619" cy="1107996"/>
          </a:xfrm>
          <a:prstGeom prst="rect">
            <a:avLst/>
          </a:prstGeom>
          <a:noFill/>
        </p:spPr>
        <p:txBody>
          <a:bodyPr wrap="none" rtlCol="0">
            <a:spAutoFit/>
          </a:bodyPr>
          <a:lstStyle/>
          <a:p>
            <a:r>
              <a:rPr lang="en-US" sz="6600" dirty="0" smtClean="0"/>
              <a:t>STX</a:t>
            </a:r>
            <a:endParaRPr lang="en-US" sz="6600"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ox(out)">
                                      <p:cBhvr>
                                        <p:cTn id="7" dur="500"/>
                                        <p:tgtEl>
                                          <p:spTgt spid="579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2846</Words>
  <Application>Microsoft Office PowerPoint</Application>
  <PresentationFormat>On-screen Show (4:3)</PresentationFormat>
  <Paragraphs>344</Paragraphs>
  <Slides>66</Slides>
  <Notes>9</Notes>
  <HiddenSlides>14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Training</vt:lpstr>
      <vt:lpstr>VISIO</vt:lpstr>
      <vt:lpstr>Training Volunteers</vt:lpstr>
      <vt:lpstr>Reminder</vt:lpstr>
      <vt:lpstr>Session One Topic</vt:lpstr>
      <vt:lpstr>Topic 4 – Emergency Communication Organizations and Systems</vt:lpstr>
      <vt:lpstr>Why is organization important to emcomm?</vt:lpstr>
      <vt:lpstr>Why is organization important to emcomm?</vt:lpstr>
      <vt:lpstr>ARES</vt:lpstr>
      <vt:lpstr>Amateur Radio Emergency Service (ARES)</vt:lpstr>
      <vt:lpstr>ARES Organization Structure</vt:lpstr>
      <vt:lpstr>ARES MOUs</vt:lpstr>
      <vt:lpstr>RACES</vt:lpstr>
      <vt:lpstr>Why RACES?</vt:lpstr>
      <vt:lpstr>RACES</vt:lpstr>
      <vt:lpstr>RACES Rules</vt:lpstr>
      <vt:lpstr>Switching Hats</vt:lpstr>
      <vt:lpstr>SATERN</vt:lpstr>
      <vt:lpstr>Salvation Army Team Emergency Radio Network (SATERN)</vt:lpstr>
      <vt:lpstr>Civil Air Patrol</vt:lpstr>
      <vt:lpstr>Civil Air Patrol</vt:lpstr>
      <vt:lpstr>National Disaster Medical System (NDMS)</vt:lpstr>
      <vt:lpstr>Rapid Response Teams</vt:lpstr>
      <vt:lpstr>The "Rapid Response Team" (RRT)</vt:lpstr>
      <vt:lpstr>RRT</vt:lpstr>
      <vt:lpstr>ARESMAT</vt:lpstr>
      <vt:lpstr>ARES Mutual Assistance Team (ARESMAT)</vt:lpstr>
      <vt:lpstr>PowerPoint Presentation</vt:lpstr>
      <vt:lpstr>Military Auxiliary Radio System (MARS)</vt:lpstr>
      <vt:lpstr>National Traffic System</vt:lpstr>
      <vt:lpstr>National Traffic System (NTS)</vt:lpstr>
      <vt:lpstr>Local Radio Clubs</vt:lpstr>
      <vt:lpstr>Local Radio Clubs</vt:lpstr>
      <vt:lpstr>National Communications System (NCS)</vt:lpstr>
      <vt:lpstr>SHARES</vt:lpstr>
      <vt:lpstr>SHARES</vt:lpstr>
      <vt:lpstr>FEMA INTEGRATED NETWORK</vt:lpstr>
      <vt:lpstr>FEMA National Radio System (FNARS)</vt:lpstr>
      <vt:lpstr>FNARS</vt:lpstr>
      <vt:lpstr>PowerPoint Presentation</vt:lpstr>
      <vt:lpstr>Radio Emergency Associated Communications Teams (REACT)</vt:lpstr>
      <vt:lpstr>Emergency Warning Systems</vt:lpstr>
      <vt:lpstr>Emergency Alert System -- EAS</vt:lpstr>
      <vt:lpstr>NOAA Weather Alert and National Weather Radio (NWR)</vt:lpstr>
      <vt:lpstr>NAWAS (National Warning System)</vt:lpstr>
      <vt:lpstr>Tsunami Warning System</vt:lpstr>
      <vt:lpstr>National Earthquake Information Center (NEIC)</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4 Question</vt:lpstr>
      <vt:lpstr>Topic 4 Question</vt:lpstr>
      <vt:lpstr>Topic 4 Question</vt:lpstr>
      <vt:lpstr>Topic 4 Question</vt:lpstr>
      <vt:lpstr>Topic 4 Question</vt:lpstr>
      <vt:lpstr>Any Questions Before Starting Topic 5a?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2012-03-10T19:29:01Z</dcterms:modified>
</cp:coreProperties>
</file>