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6"/>
  </p:notesMasterIdLst>
  <p:handoutMasterIdLst>
    <p:handoutMasterId r:id="rId37"/>
  </p:handoutMasterIdLst>
  <p:sldIdLst>
    <p:sldId id="384" r:id="rId2"/>
    <p:sldId id="611" r:id="rId3"/>
    <p:sldId id="261" r:id="rId4"/>
    <p:sldId id="289" r:id="rId5"/>
    <p:sldId id="612" r:id="rId6"/>
    <p:sldId id="613" r:id="rId7"/>
    <p:sldId id="614" r:id="rId8"/>
    <p:sldId id="615" r:id="rId9"/>
    <p:sldId id="616" r:id="rId10"/>
    <p:sldId id="617" r:id="rId11"/>
    <p:sldId id="618" r:id="rId12"/>
    <p:sldId id="619" r:id="rId13"/>
    <p:sldId id="625" r:id="rId14"/>
    <p:sldId id="524" r:id="rId15"/>
    <p:sldId id="416" r:id="rId16"/>
    <p:sldId id="443" r:id="rId17"/>
    <p:sldId id="444" r:id="rId18"/>
    <p:sldId id="445" r:id="rId19"/>
    <p:sldId id="446" r:id="rId20"/>
    <p:sldId id="447" r:id="rId21"/>
    <p:sldId id="448" r:id="rId22"/>
    <p:sldId id="449" r:id="rId23"/>
    <p:sldId id="450" r:id="rId24"/>
    <p:sldId id="451" r:id="rId25"/>
    <p:sldId id="452" r:id="rId26"/>
    <p:sldId id="453" r:id="rId27"/>
    <p:sldId id="454" r:id="rId28"/>
    <p:sldId id="432" r:id="rId29"/>
    <p:sldId id="626" r:id="rId30"/>
    <p:sldId id="627" r:id="rId31"/>
    <p:sldId id="628" r:id="rId32"/>
    <p:sldId id="629" r:id="rId33"/>
    <p:sldId id="630" r:id="rId34"/>
    <p:sldId id="45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ssion Start" id="{779CC93D-E52E-4D84-901B-11D7331DD495}">
          <p14:sldIdLst>
            <p14:sldId id="384"/>
            <p14:sldId id="611"/>
            <p14:sldId id="261"/>
            <p14:sldId id="289"/>
          </p14:sldIdLst>
        </p14:section>
        <p14:section name="Content" id="{790CEF5B-569A-4C2F-BED5-750B08C0E5AD}">
          <p14:sldIdLst>
            <p14:sldId id="612"/>
            <p14:sldId id="613"/>
            <p14:sldId id="614"/>
            <p14:sldId id="615"/>
            <p14:sldId id="616"/>
            <p14:sldId id="617"/>
            <p14:sldId id="618"/>
            <p14:sldId id="619"/>
            <p14:sldId id="625"/>
            <p14:sldId id="524"/>
            <p14:sldId id="416"/>
            <p14:sldId id="443"/>
            <p14:sldId id="444"/>
            <p14:sldId id="445"/>
            <p14:sldId id="446"/>
            <p14:sldId id="447"/>
            <p14:sldId id="448"/>
            <p14:sldId id="449"/>
            <p14:sldId id="450"/>
            <p14:sldId id="451"/>
            <p14:sldId id="452"/>
            <p14:sldId id="453"/>
            <p14:sldId id="454"/>
            <p14:sldId id="432"/>
          </p14:sldIdLst>
        </p14:section>
        <p14:section name="Summary" id="{3F78B471-41DA-46F2-A8E4-97E471896AB3}">
          <p14:sldIdLst/>
        </p14:section>
        <p14:section name="Quiz" id="{4ADBE36C-3616-4F90-AF7A-AA71CE7C6B31}">
          <p14:sldIdLst>
            <p14:sldId id="626"/>
            <p14:sldId id="627"/>
            <p14:sldId id="628"/>
            <p14:sldId id="629"/>
            <p14:sldId id="630"/>
            <p14:sldId id="4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99FF"/>
    <a:srgbClr val="003300"/>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106" d="100"/>
          <a:sy n="106" d="100"/>
        </p:scale>
        <p:origin x="-1794" y="-96"/>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12252"/>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3/4/2012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4211941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3/4/2012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868761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Make sure you have modified the Name and 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3200" b="1" dirty="0" smtClean="0"/>
              <a:t>Display this screen as students are arriving for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sz="2000" b="1" dirty="0" smtClean="0"/>
              <a:t>ARRL conditions!</a:t>
            </a:r>
          </a:p>
          <a:p>
            <a:pPr>
              <a:lnSpc>
                <a:spcPct val="80000"/>
              </a:lnSpc>
            </a:pPr>
            <a:endParaRPr lang="en-US" sz="2000" b="1" dirty="0" smtClean="0"/>
          </a:p>
          <a:p>
            <a:pPr>
              <a:lnSpc>
                <a:spcPct val="80000"/>
              </a:lnSpc>
            </a:pPr>
            <a:r>
              <a:rPr lang="en-US" sz="2000" b="1" dirty="0" smtClean="0"/>
              <a:t>The two ICS courses must be complete before taking the final exam.</a:t>
            </a:r>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b="1" dirty="0" smtClean="0"/>
              <a:t>The course requires a total of 18 hours. </a:t>
            </a:r>
          </a:p>
          <a:p>
            <a:pPr>
              <a:lnSpc>
                <a:spcPct val="80000"/>
              </a:lnSpc>
            </a:pPr>
            <a:endParaRPr lang="en-US" b="1" dirty="0" smtClean="0"/>
          </a:p>
          <a:p>
            <a:pPr>
              <a:lnSpc>
                <a:spcPct val="80000"/>
              </a:lnSpc>
            </a:pPr>
            <a:r>
              <a:rPr lang="en-US" b="1" dirty="0" smtClean="0"/>
              <a:t>If a student misses one class they can take</a:t>
            </a:r>
            <a:r>
              <a:rPr lang="en-US" b="1" baseline="0" dirty="0" smtClean="0"/>
              <a:t> a practice quiz for each lesson missed.</a:t>
            </a:r>
          </a:p>
          <a:p>
            <a:pPr>
              <a:lnSpc>
                <a:spcPct val="80000"/>
              </a:lnSpc>
            </a:pPr>
            <a:endParaRPr lang="en-US" b="1" baseline="0" dirty="0" smtClean="0"/>
          </a:p>
          <a:p>
            <a:pPr>
              <a:lnSpc>
                <a:spcPct val="80000"/>
              </a:lnSpc>
            </a:pPr>
            <a:r>
              <a:rPr lang="en-US" b="1" baseline="0" dirty="0" smtClean="0"/>
              <a:t>A student missing two sessions will be asked to take the course again.</a:t>
            </a:r>
          </a:p>
          <a:p>
            <a:pPr>
              <a:lnSpc>
                <a:spcPct val="80000"/>
              </a:lnSpc>
            </a:pPr>
            <a:endParaRPr lang="en-US" b="1" baseline="0" dirty="0" smtClean="0"/>
          </a:p>
          <a:p>
            <a:pPr>
              <a:lnSpc>
                <a:spcPct val="80000"/>
              </a:lnSpc>
            </a:pPr>
            <a:r>
              <a:rPr lang="en-US" b="1" baseline="0" dirty="0" smtClean="0"/>
              <a:t>A student missing the last session must wait for the next class and attend the final session for taking the exam again.</a:t>
            </a:r>
          </a:p>
          <a:p>
            <a:pPr>
              <a:lnSpc>
                <a:spcPct val="80000"/>
              </a:lnSpc>
            </a:pPr>
            <a:endParaRPr lang="en-US" b="1" baseline="0" dirty="0" smtClean="0"/>
          </a:p>
          <a:p>
            <a:pPr>
              <a:lnSpc>
                <a:spcPct val="80000"/>
              </a:lnSpc>
            </a:pPr>
            <a:r>
              <a:rPr lang="en-US" b="1" baseline="0" dirty="0" smtClean="0"/>
              <a:t>An exception would be two Field Examiners agreeing to give the exam at a mutually scheduled time.</a:t>
            </a:r>
          </a:p>
          <a:p>
            <a:pPr>
              <a:lnSpc>
                <a:spcPct val="80000"/>
              </a:lnSpc>
            </a:pPr>
            <a:endParaRPr lang="en-US" b="1" baseline="0" dirty="0" smtClean="0"/>
          </a:p>
          <a:p>
            <a:pPr>
              <a:lnSpc>
                <a:spcPct val="80000"/>
              </a:lnSpc>
            </a:pPr>
            <a:endParaRPr lang="en-US" baseline="0" dirty="0" smtClean="0"/>
          </a:p>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9892BC4B-C806-4C35-B18B-1E11BC227833}" type="slidenum">
              <a:rPr lang="en-US" smtClean="0"/>
              <a:pPr/>
              <a:t>6</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An emergency communicator must do his part to get every message to its intended recipient, quickly, accurately, and with a minimum of fuss. A number of factors can affect your ability to do this, including your own operating skills, the communication method used, a variety of noise problems, the skills of the receiving party, the cooperation of others, and adequate resources. In this unit, we will discuss basic personal operating skills.</a:t>
            </a:r>
            <a:r>
              <a:rPr lang="en-US" i="1" smtClean="0"/>
              <a:t> </a:t>
            </a:r>
            <a:r>
              <a:rPr lang="en-US" smtClean="0"/>
              <a:t>Many of the other factors will be covered in later units. </a:t>
            </a:r>
          </a:p>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FBB2FDAB-1003-42E9-8CEC-45DC36E09F36}" type="slidenum">
              <a:rPr lang="en-US" smtClean="0"/>
              <a:pPr/>
              <a:t>7</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Listening is at least 50% of communication. Discipline yourself to focus on your job and "tune out" distractions. If your attention drifts at the wrong time, you could miss a critical message.</a:t>
            </a:r>
          </a:p>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95952C57-762B-45A9-A12E-A1371FB5C58F}" type="slidenum">
              <a:rPr lang="en-US" smtClean="0"/>
              <a:pPr/>
              <a:t>8</a:t>
            </a:fld>
            <a:endParaRPr lang="en-U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Listening also means avoiding unnecessary transmissions. A wise person once said, "A man has two ears and one mouth. Therefore he should listen twice as much as he talks."</a:t>
            </a:r>
            <a:r>
              <a:rPr lang="en-US" b="1" i="1" smtClean="0"/>
              <a:t> </a:t>
            </a:r>
            <a:r>
              <a:rPr lang="en-US" smtClean="0"/>
              <a:t>While you are asking, "when will the cots arrive?" for the fourth time that hour, someone else with a life and death emergency might be prevented from calling for help.</a:t>
            </a:r>
          </a:p>
          <a:p>
            <a:endParaRPr lang="en-US" smtClean="0"/>
          </a:p>
          <a:p>
            <a:r>
              <a:rPr lang="en-US" smtClean="0"/>
              <a:t>Sometimes the job of listening is complicated by noise. You might be operating from a noisy location, the signal might be weak, or other stations may be causing interference. In each of these cases, it helps to have headphones to minimize local noise and help you concentrate on the radio signal. Digital Signal Processing (DSP), filters, and other technologies may also help to reduce radio noise and interference.</a:t>
            </a:r>
          </a:p>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DB0087D0-BC20-4F9D-AA10-E2E57845D3DB}" type="slidenum">
              <a:rPr lang="en-US" smtClean="0"/>
              <a:pPr/>
              <a:t>9</a:t>
            </a:fld>
            <a:endParaRPr 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Radios should be adjusted so that a normal voice within 2 inches of the mic element will produce full modulation. If your microphone gain is set so high that you can achieve full modulation with the mic in your lap, it will also pick up extraneous background noise that can mask or garble your voice. A noise-canceling microphone is a good choice since it blocks out nearly all unwanted background noise, and is available in handheld and headset boom mics. Headset boom microphones are becoming less expensive and more popular, but care should be taken to choose one with a cardioid or other noise canceling type element. Many low-cost headset boom mics have omni-directional elements, and will pick up extraneous noise.</a:t>
            </a:r>
          </a:p>
          <a:p>
            <a:endParaRPr lang="en-US" smtClean="0"/>
          </a:p>
          <a:p>
            <a:r>
              <a:rPr lang="en-US" smtClean="0"/>
              <a:t>"Voice operated transmission" (VOX) is not recommended for emergency communication. It is too easy for background noise and off-air operator comments to be accidentally transmitted, resulting in embarrassment or a disrupted net. Use a hand or foot switch instead.</a:t>
            </a:r>
          </a:p>
          <a:p>
            <a:endParaRPr lang="en-US" smtClean="0"/>
          </a:p>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4E0245D6-9AD4-48B8-963D-2EB74BCB644E}" type="slidenum">
              <a:rPr lang="en-US" smtClean="0"/>
              <a:pPr/>
              <a:t>11</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"Net" - for net control station </a:t>
            </a:r>
          </a:p>
          <a:p>
            <a:r>
              <a:rPr lang="en-US" smtClean="0"/>
              <a:t>"Springfield EOC" - for the city's Emergency Operations Center </a:t>
            </a:r>
          </a:p>
          <a:p>
            <a:r>
              <a:rPr lang="en-US" smtClean="0"/>
              <a:t>"Firebase 1" - for the first fire base established, or a primary fire base </a:t>
            </a:r>
          </a:p>
          <a:p>
            <a:r>
              <a:rPr lang="en-US" smtClean="0"/>
              <a:t>"Checkpoint 1" - for the first check point in a public service event </a:t>
            </a:r>
          </a:p>
          <a:p>
            <a:r>
              <a:rPr lang="en-US" smtClean="0"/>
              <a:t>"Canyon Shelter" - for the Red Cross shelter at Canyon School </a:t>
            </a:r>
          </a:p>
          <a:p>
            <a:r>
              <a:rPr lang="en-US" smtClean="0"/>
              <a:t>"Repair 1" - for the roving repair vehicle at a bike-a-thon </a:t>
            </a:r>
          </a:p>
          <a:p>
            <a:r>
              <a:rPr lang="en-US" smtClean="0"/>
              <a:t>"Mercy" - for Mercy Hospital</a:t>
            </a:r>
          </a:p>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34</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3/4/2012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85535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3/4/2012</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 id="2147483664"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 Id="rId9"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images.google.com/imgres?imgurl=http://www.sfist.com/attachments/sfist_rita/STOPWATCH-thumb.jpg&amp;imgrefurl=http://www.sfist.com/archives/transportation/&amp;h=200&amp;w=141&amp;sz=8&amp;tbnid=kUZzsv7hNuwJ:&amp;tbnh=99&amp;tbnw=69&amp;hl=en&amp;start=9&amp;prev=/images?q=stopwatch&amp;svnum=10&amp;hl=en&amp;lr="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images.google.com/imgres?imgurl=http://www.sfist.com/attachments/sfist_rita/STOPWATCH-thumb.jpg&amp;imgrefurl=http://www.sfist.com/archives/transportation/&amp;h=200&amp;w=141&amp;sz=8&amp;tbnid=kUZzsv7hNuwJ:&amp;tbnh=99&amp;tbnw=69&amp;hl=en&amp;start=9&amp;prev=/images?q=stopwatch&amp;svnum=10&amp;hl=en&amp;lr="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hyperlink" Target="http://training.fema.gov/IS/NIMS.asp" TargetMode="Externa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9.xml"/></Relationships>
</file>

<file path=ppt/slides/_rels/slide4.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895600" y="1066800"/>
            <a:ext cx="4876800" cy="990600"/>
          </a:xfrm>
        </p:spPr>
        <p:txBody>
          <a:bodyPr/>
          <a:lstStyle/>
          <a:p>
            <a:r>
              <a:rPr lang="en-US" dirty="0" smtClean="0">
                <a:solidFill>
                  <a:srgbClr val="0070C0"/>
                </a:solidFill>
              </a:rPr>
              <a:t>Training Volunteers</a:t>
            </a:r>
            <a:endParaRPr lang="en-US" dirty="0">
              <a:solidFill>
                <a:srgbClr val="0070C0"/>
              </a:solidFill>
            </a:endParaRPr>
          </a:p>
        </p:txBody>
      </p:sp>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034939" y="457199"/>
            <a:ext cx="784461"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21730" y="2213726"/>
            <a:ext cx="6746334" cy="1200329"/>
          </a:xfrm>
          <a:prstGeom prst="rect">
            <a:avLst/>
          </a:prstGeom>
          <a:noFill/>
        </p:spPr>
        <p:txBody>
          <a:bodyPr wrap="none" rtlCol="0">
            <a:spAutoFit/>
          </a:bodyPr>
          <a:lstStyle/>
          <a:p>
            <a:pPr algn="ctr"/>
            <a:r>
              <a:rPr lang="en-US" sz="2400" b="1" dirty="0" smtClean="0"/>
              <a:t>The ARRL</a:t>
            </a:r>
          </a:p>
          <a:p>
            <a:pPr algn="ctr"/>
            <a:r>
              <a:rPr lang="en-US" sz="2400" b="1" dirty="0" smtClean="0">
                <a:solidFill>
                  <a:srgbClr val="FF0000"/>
                </a:solidFill>
              </a:rPr>
              <a:t>Introduction to </a:t>
            </a:r>
            <a:r>
              <a:rPr lang="en-US" sz="2400" b="1" smtClean="0">
                <a:solidFill>
                  <a:srgbClr val="FF0000"/>
                </a:solidFill>
              </a:rPr>
              <a:t>Emergency </a:t>
            </a:r>
            <a:r>
              <a:rPr lang="en-US" sz="2400" b="1" smtClean="0">
                <a:solidFill>
                  <a:srgbClr val="FF0000"/>
                </a:solidFill>
              </a:rPr>
              <a:t>Communication </a:t>
            </a:r>
            <a:r>
              <a:rPr lang="en-US" sz="2400" b="1" dirty="0" smtClean="0">
                <a:solidFill>
                  <a:srgbClr val="FF0000"/>
                </a:solidFill>
              </a:rPr>
              <a:t>Course</a:t>
            </a:r>
          </a:p>
          <a:p>
            <a:pPr algn="ctr"/>
            <a:r>
              <a:rPr lang="en-US" sz="2400" b="1" dirty="0" smtClean="0"/>
              <a:t>EC-001 (2011)</a:t>
            </a:r>
            <a:endParaRPr lang="en-US" sz="2400" b="1" dirty="0"/>
          </a:p>
        </p:txBody>
      </p:sp>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572000" y="4648200"/>
            <a:ext cx="1225989" cy="117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
          <p:cNvSpPr txBox="1"/>
          <p:nvPr/>
        </p:nvSpPr>
        <p:spPr>
          <a:xfrm>
            <a:off x="3877096" y="3657600"/>
            <a:ext cx="2523704"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smtClean="0">
                <a:solidFill>
                  <a:srgbClr val="FF0000"/>
                </a:solidFill>
              </a:rPr>
              <a:t>Session </a:t>
            </a:r>
            <a:r>
              <a:rPr lang="en-US" sz="3600" b="1" dirty="0">
                <a:solidFill>
                  <a:srgbClr val="FF0000"/>
                </a:solidFill>
              </a:rPr>
              <a:t>T</a:t>
            </a:r>
            <a:r>
              <a:rPr lang="en-US" sz="3600" b="1" dirty="0" smtClean="0">
                <a:solidFill>
                  <a:srgbClr val="FF0000"/>
                </a:solidFill>
              </a:rPr>
              <a:t>wo</a:t>
            </a:r>
            <a:endParaRPr lang="en-US" sz="3600" b="1" dirty="0">
              <a:solidFill>
                <a:srgbClr val="FF0000"/>
              </a:solidFill>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b="1" dirty="0" smtClean="0">
                <a:solidFill>
                  <a:srgbClr val="0070C0"/>
                </a:solidFill>
              </a:rPr>
              <a:t>Messages –One subject at a time</a:t>
            </a:r>
          </a:p>
        </p:txBody>
      </p:sp>
      <p:sp>
        <p:nvSpPr>
          <p:cNvPr id="7" name="Content Placeholder 6"/>
          <p:cNvSpPr>
            <a:spLocks noGrp="1"/>
          </p:cNvSpPr>
          <p:nvPr>
            <p:ph idx="1"/>
          </p:nvPr>
        </p:nvSpPr>
        <p:spPr>
          <a:xfrm>
            <a:off x="1143000" y="1600200"/>
            <a:ext cx="7848600" cy="4648200"/>
          </a:xfrm>
        </p:spPr>
        <p:txBody>
          <a:bodyPr>
            <a:normAutofit/>
          </a:bodyPr>
          <a:lstStyle/>
          <a:p>
            <a:pPr>
              <a:buFont typeface="Wingdings" pitchFamily="2" charset="2"/>
              <a:buChar char="Ø"/>
            </a:pPr>
            <a:r>
              <a:rPr lang="en-US" b="1" dirty="0" smtClean="0"/>
              <a:t>Brevity &amp; Clarity</a:t>
            </a:r>
          </a:p>
          <a:p>
            <a:pPr>
              <a:buFont typeface="Wingdings" pitchFamily="2" charset="2"/>
              <a:buChar char="Ø"/>
            </a:pPr>
            <a:r>
              <a:rPr lang="en-US" b="1" dirty="0" smtClean="0"/>
              <a:t>Plain Language</a:t>
            </a:r>
          </a:p>
          <a:p>
            <a:pPr>
              <a:buFont typeface="Wingdings" pitchFamily="2" charset="2"/>
              <a:buChar char="Ø"/>
            </a:pPr>
            <a:r>
              <a:rPr lang="en-US" b="1" dirty="0" smtClean="0"/>
              <a:t>Phonics</a:t>
            </a:r>
          </a:p>
          <a:p>
            <a:pPr>
              <a:buFont typeface="Wingdings" pitchFamily="2" charset="2"/>
              <a:buChar char="Ø"/>
            </a:pPr>
            <a:r>
              <a:rPr lang="en-US" b="1" dirty="0" err="1" smtClean="0"/>
              <a:t>Prowords</a:t>
            </a:r>
            <a:endParaRPr lang="en-US" b="1" dirty="0" smtClean="0"/>
          </a:p>
          <a:p>
            <a:pPr>
              <a:buFont typeface="Wingdings" pitchFamily="2" charset="2"/>
              <a:buChar char="Ø"/>
            </a:pPr>
            <a:r>
              <a:rPr lang="en-US" b="1" dirty="0" smtClean="0"/>
              <a:t>Tactical Call Signs</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b="1" dirty="0" smtClean="0">
                <a:solidFill>
                  <a:srgbClr val="0070C0"/>
                </a:solidFill>
              </a:rPr>
              <a:t>Example Tactical Call Signs</a:t>
            </a:r>
          </a:p>
        </p:txBody>
      </p:sp>
      <p:grpSp>
        <p:nvGrpSpPr>
          <p:cNvPr id="2" name="Group 24"/>
          <p:cNvGrpSpPr>
            <a:grpSpLocks/>
          </p:cNvGrpSpPr>
          <p:nvPr/>
        </p:nvGrpSpPr>
        <p:grpSpPr bwMode="auto">
          <a:xfrm>
            <a:off x="762000" y="1371600"/>
            <a:ext cx="1905000" cy="1711325"/>
            <a:chOff x="480" y="864"/>
            <a:chExt cx="1200" cy="1078"/>
          </a:xfrm>
        </p:grpSpPr>
        <p:pic>
          <p:nvPicPr>
            <p:cNvPr id="9238" name="Picture 5" descr="neweocops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 y="1152"/>
              <a:ext cx="1200" cy="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9" name="Text Box 7"/>
            <p:cNvSpPr txBox="1">
              <a:spLocks noChangeArrowheads="1"/>
            </p:cNvSpPr>
            <p:nvPr/>
          </p:nvSpPr>
          <p:spPr bwMode="auto">
            <a:xfrm>
              <a:off x="624" y="864"/>
              <a:ext cx="86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2200" b="0">
                  <a:solidFill>
                    <a:srgbClr val="000099"/>
                  </a:solidFill>
                  <a:latin typeface="Times New Roman" pitchFamily="18" charset="0"/>
                </a:rPr>
                <a:t>State EOC</a:t>
              </a:r>
            </a:p>
          </p:txBody>
        </p:sp>
      </p:grpSp>
      <p:grpSp>
        <p:nvGrpSpPr>
          <p:cNvPr id="3" name="Group 23"/>
          <p:cNvGrpSpPr>
            <a:grpSpLocks/>
          </p:cNvGrpSpPr>
          <p:nvPr/>
        </p:nvGrpSpPr>
        <p:grpSpPr bwMode="auto">
          <a:xfrm>
            <a:off x="3581400" y="1295400"/>
            <a:ext cx="2057400" cy="1987550"/>
            <a:chOff x="2256" y="816"/>
            <a:chExt cx="1296" cy="1252"/>
          </a:xfrm>
        </p:grpSpPr>
        <p:pic>
          <p:nvPicPr>
            <p:cNvPr id="9236" name="Picture 3" descr="29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 y="1104"/>
              <a:ext cx="1296" cy="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7" name="Text Box 8"/>
            <p:cNvSpPr txBox="1">
              <a:spLocks noChangeArrowheads="1"/>
            </p:cNvSpPr>
            <p:nvPr/>
          </p:nvSpPr>
          <p:spPr bwMode="auto">
            <a:xfrm>
              <a:off x="2736" y="816"/>
              <a:ext cx="37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2200" b="0">
                  <a:solidFill>
                    <a:srgbClr val="000099"/>
                  </a:solidFill>
                  <a:latin typeface="Times New Roman" pitchFamily="18" charset="0"/>
                </a:rPr>
                <a:t>Net</a:t>
              </a:r>
            </a:p>
          </p:txBody>
        </p:sp>
      </p:grpSp>
      <p:grpSp>
        <p:nvGrpSpPr>
          <p:cNvPr id="4" name="Group 22"/>
          <p:cNvGrpSpPr>
            <a:grpSpLocks/>
          </p:cNvGrpSpPr>
          <p:nvPr/>
        </p:nvGrpSpPr>
        <p:grpSpPr bwMode="auto">
          <a:xfrm>
            <a:off x="6781800" y="1371600"/>
            <a:ext cx="1341438" cy="2057400"/>
            <a:chOff x="4272" y="864"/>
            <a:chExt cx="845" cy="1296"/>
          </a:xfrm>
        </p:grpSpPr>
        <p:pic>
          <p:nvPicPr>
            <p:cNvPr id="9234" name="Picture 6" descr="fireman_du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2" y="1152"/>
              <a:ext cx="845"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5" name="Text Box 9"/>
            <p:cNvSpPr txBox="1">
              <a:spLocks noChangeArrowheads="1"/>
            </p:cNvSpPr>
            <p:nvPr/>
          </p:nvSpPr>
          <p:spPr bwMode="auto">
            <a:xfrm>
              <a:off x="4272" y="864"/>
              <a:ext cx="84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2200" b="0">
                  <a:solidFill>
                    <a:srgbClr val="000099"/>
                  </a:solidFill>
                  <a:latin typeface="Times New Roman" pitchFamily="18" charset="0"/>
                </a:rPr>
                <a:t>Firebase 1</a:t>
              </a:r>
            </a:p>
          </p:txBody>
        </p:sp>
      </p:grpSp>
      <p:grpSp>
        <p:nvGrpSpPr>
          <p:cNvPr id="5" name="Group 25"/>
          <p:cNvGrpSpPr>
            <a:grpSpLocks/>
          </p:cNvGrpSpPr>
          <p:nvPr/>
        </p:nvGrpSpPr>
        <p:grpSpPr bwMode="auto">
          <a:xfrm>
            <a:off x="609600" y="3429000"/>
            <a:ext cx="1981200" cy="1671638"/>
            <a:chOff x="384" y="2160"/>
            <a:chExt cx="1248" cy="1053"/>
          </a:xfrm>
        </p:grpSpPr>
        <p:pic>
          <p:nvPicPr>
            <p:cNvPr id="9232" name="Picture 11" descr="bayville_shelter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 y="2448"/>
              <a:ext cx="1152" cy="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3" name="Text Box 12"/>
            <p:cNvSpPr txBox="1">
              <a:spLocks noChangeArrowheads="1"/>
            </p:cNvSpPr>
            <p:nvPr/>
          </p:nvSpPr>
          <p:spPr bwMode="auto">
            <a:xfrm>
              <a:off x="384" y="2160"/>
              <a:ext cx="120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2200" b="0">
                  <a:solidFill>
                    <a:srgbClr val="000099"/>
                  </a:solidFill>
                  <a:latin typeface="Times New Roman" pitchFamily="18" charset="0"/>
                </a:rPr>
                <a:t>Canyon Shelter</a:t>
              </a:r>
            </a:p>
          </p:txBody>
        </p:sp>
      </p:grpSp>
      <p:grpSp>
        <p:nvGrpSpPr>
          <p:cNvPr id="6" name="Group 28"/>
          <p:cNvGrpSpPr>
            <a:grpSpLocks/>
          </p:cNvGrpSpPr>
          <p:nvPr/>
        </p:nvGrpSpPr>
        <p:grpSpPr bwMode="auto">
          <a:xfrm>
            <a:off x="6629400" y="3886200"/>
            <a:ext cx="1676400" cy="1900238"/>
            <a:chOff x="4176" y="2448"/>
            <a:chExt cx="1056" cy="1197"/>
          </a:xfrm>
        </p:grpSpPr>
        <p:pic>
          <p:nvPicPr>
            <p:cNvPr id="9230" name="Picture 14" descr="projects3-thum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6" y="2784"/>
              <a:ext cx="1056" cy="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1" name="Text Box 15"/>
            <p:cNvSpPr txBox="1">
              <a:spLocks noChangeArrowheads="1"/>
            </p:cNvSpPr>
            <p:nvPr/>
          </p:nvSpPr>
          <p:spPr bwMode="auto">
            <a:xfrm>
              <a:off x="4176" y="2448"/>
              <a:ext cx="95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2200" b="0">
                  <a:solidFill>
                    <a:srgbClr val="000099"/>
                  </a:solidFill>
                  <a:latin typeface="Times New Roman" pitchFamily="18" charset="0"/>
                </a:rPr>
                <a:t>Harborview</a:t>
              </a:r>
            </a:p>
          </p:txBody>
        </p:sp>
      </p:grpSp>
      <p:grpSp>
        <p:nvGrpSpPr>
          <p:cNvPr id="7" name="Group 26"/>
          <p:cNvGrpSpPr>
            <a:grpSpLocks/>
          </p:cNvGrpSpPr>
          <p:nvPr/>
        </p:nvGrpSpPr>
        <p:grpSpPr bwMode="auto">
          <a:xfrm>
            <a:off x="2895600" y="3733800"/>
            <a:ext cx="1828800" cy="1822450"/>
            <a:chOff x="1824" y="2352"/>
            <a:chExt cx="1152" cy="1148"/>
          </a:xfrm>
        </p:grpSpPr>
        <p:pic>
          <p:nvPicPr>
            <p:cNvPr id="9228" name="Picture 17" descr="IMG_697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4" y="2640"/>
              <a:ext cx="1152" cy="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9" name="Text Box 18"/>
            <p:cNvSpPr txBox="1">
              <a:spLocks noChangeArrowheads="1"/>
            </p:cNvSpPr>
            <p:nvPr/>
          </p:nvSpPr>
          <p:spPr bwMode="auto">
            <a:xfrm>
              <a:off x="2064" y="2352"/>
              <a:ext cx="60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2200" b="0">
                  <a:solidFill>
                    <a:srgbClr val="000099"/>
                  </a:solidFill>
                  <a:latin typeface="Times New Roman" pitchFamily="18" charset="0"/>
                </a:rPr>
                <a:t>SAG 3</a:t>
              </a:r>
            </a:p>
          </p:txBody>
        </p:sp>
      </p:grpSp>
      <p:grpSp>
        <p:nvGrpSpPr>
          <p:cNvPr id="8" name="Group 27"/>
          <p:cNvGrpSpPr>
            <a:grpSpLocks/>
          </p:cNvGrpSpPr>
          <p:nvPr/>
        </p:nvGrpSpPr>
        <p:grpSpPr bwMode="auto">
          <a:xfrm>
            <a:off x="4953000" y="3505200"/>
            <a:ext cx="1290638" cy="2187575"/>
            <a:chOff x="3120" y="2208"/>
            <a:chExt cx="813" cy="1378"/>
          </a:xfrm>
        </p:grpSpPr>
        <p:pic>
          <p:nvPicPr>
            <p:cNvPr id="9226" name="Picture 20" descr="image87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0" y="2496"/>
              <a:ext cx="813" cy="1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7" name="Text Box 21"/>
            <p:cNvSpPr txBox="1">
              <a:spLocks noChangeArrowheads="1"/>
            </p:cNvSpPr>
            <p:nvPr/>
          </p:nvSpPr>
          <p:spPr bwMode="auto">
            <a:xfrm>
              <a:off x="3264" y="2208"/>
              <a:ext cx="5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2200" b="0">
                  <a:solidFill>
                    <a:srgbClr val="000099"/>
                  </a:solidFill>
                  <a:latin typeface="Times New Roman" pitchFamily="18" charset="0"/>
                </a:rPr>
                <a:t>Rest 1</a:t>
              </a:r>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6"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12"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title"/>
          </p:nvPr>
        </p:nvSpPr>
        <p:spPr/>
        <p:txBody>
          <a:bodyPr/>
          <a:lstStyle/>
          <a:p>
            <a:r>
              <a:rPr lang="en-US" b="1" dirty="0" smtClean="0">
                <a:solidFill>
                  <a:srgbClr val="0070C0"/>
                </a:solidFill>
              </a:rPr>
              <a:t>Using Tactical Call Signs</a:t>
            </a:r>
          </a:p>
        </p:txBody>
      </p:sp>
      <p:sp>
        <p:nvSpPr>
          <p:cNvPr id="10243" name="Rectangle 7"/>
          <p:cNvSpPr>
            <a:spLocks noGrp="1" noChangeArrowheads="1"/>
          </p:cNvSpPr>
          <p:nvPr>
            <p:ph type="body" idx="1"/>
          </p:nvPr>
        </p:nvSpPr>
        <p:spPr>
          <a:xfrm>
            <a:off x="609600" y="1600200"/>
            <a:ext cx="8077200" cy="4114800"/>
          </a:xfrm>
        </p:spPr>
        <p:txBody>
          <a:bodyPr/>
          <a:lstStyle/>
          <a:p>
            <a:r>
              <a:rPr lang="en-US" sz="4000" b="1" dirty="0" smtClean="0"/>
              <a:t>Net, Aid 3</a:t>
            </a:r>
          </a:p>
          <a:p>
            <a:r>
              <a:rPr lang="en-US" sz="4000" b="1" dirty="0" smtClean="0">
                <a:solidFill>
                  <a:schemeClr val="tx1"/>
                </a:solidFill>
              </a:rPr>
              <a:t>Aid 3, go ahead</a:t>
            </a:r>
          </a:p>
          <a:p>
            <a:r>
              <a:rPr lang="en-US" sz="4000" b="1" dirty="0" smtClean="0"/>
              <a:t>{message}</a:t>
            </a:r>
          </a:p>
          <a:p>
            <a:endParaRPr lang="en-US" sz="4000" b="1" dirty="0">
              <a:solidFill>
                <a:schemeClr val="tx1"/>
              </a:solidFill>
            </a:endParaRPr>
          </a:p>
          <a:p>
            <a:r>
              <a:rPr lang="en-US" sz="4000" b="1" dirty="0" smtClean="0"/>
              <a:t>Use fewest words</a:t>
            </a:r>
            <a:endParaRPr lang="en-US" sz="4000" b="1" dirty="0" smtClean="0">
              <a:solidFill>
                <a:schemeClr val="tx1"/>
              </a:solidFill>
            </a:endParaRPr>
          </a:p>
        </p:txBody>
      </p:sp>
      <p:pic>
        <p:nvPicPr>
          <p:cNvPr id="722949" name="Picture 5" descr="STOPWATCH-thumb">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3810000"/>
            <a:ext cx="788988"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22949"/>
                                        </p:tgtEl>
                                        <p:attrNameLst>
                                          <p:attrName>style.visibility</p:attrName>
                                        </p:attrNameLst>
                                      </p:cBhvr>
                                      <p:to>
                                        <p:strVal val="visible"/>
                                      </p:to>
                                    </p:set>
                                    <p:animEffect transition="in" filter="dissolve">
                                      <p:cBhvr>
                                        <p:cTn id="7" dur="500"/>
                                        <p:tgtEl>
                                          <p:spTgt spid="72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title"/>
          </p:nvPr>
        </p:nvSpPr>
        <p:spPr/>
        <p:txBody>
          <a:bodyPr/>
          <a:lstStyle/>
          <a:p>
            <a:r>
              <a:rPr lang="en-US" b="1" dirty="0" smtClean="0">
                <a:solidFill>
                  <a:srgbClr val="0070C0"/>
                </a:solidFill>
              </a:rPr>
              <a:t>What about FCC Call Signs?</a:t>
            </a:r>
          </a:p>
        </p:txBody>
      </p:sp>
      <p:sp>
        <p:nvSpPr>
          <p:cNvPr id="10243" name="Rectangle 7"/>
          <p:cNvSpPr>
            <a:spLocks noGrp="1" noChangeArrowheads="1"/>
          </p:cNvSpPr>
          <p:nvPr>
            <p:ph type="body" idx="1"/>
          </p:nvPr>
        </p:nvSpPr>
        <p:spPr>
          <a:xfrm>
            <a:off x="609600" y="1600200"/>
            <a:ext cx="8077200" cy="4114800"/>
          </a:xfrm>
        </p:spPr>
        <p:txBody>
          <a:bodyPr/>
          <a:lstStyle/>
          <a:p>
            <a:r>
              <a:rPr lang="en-US" sz="4000" b="1" dirty="0" smtClean="0">
                <a:solidFill>
                  <a:schemeClr val="tx1"/>
                </a:solidFill>
              </a:rPr>
              <a:t>FCC requires that you identify at ten-minute intervals during a conversation and at the end of your last transmission </a:t>
            </a:r>
          </a:p>
          <a:p>
            <a:endParaRPr lang="en-US" sz="4000" b="1" dirty="0"/>
          </a:p>
          <a:p>
            <a:r>
              <a:rPr lang="en-US" sz="4000" b="1" dirty="0" smtClean="0">
                <a:solidFill>
                  <a:schemeClr val="tx1"/>
                </a:solidFill>
              </a:rPr>
              <a:t>Aid 3, W5TSN, {clear}</a:t>
            </a:r>
          </a:p>
        </p:txBody>
      </p:sp>
      <p:pic>
        <p:nvPicPr>
          <p:cNvPr id="722949" name="Picture 5" descr="STOPWATCH-thumb">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3810000"/>
            <a:ext cx="788988"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181443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22949"/>
                                        </p:tgtEl>
                                        <p:attrNameLst>
                                          <p:attrName>style.visibility</p:attrName>
                                        </p:attrNameLst>
                                      </p:cBhvr>
                                      <p:to>
                                        <p:strVal val="visible"/>
                                      </p:to>
                                    </p:set>
                                    <p:animEffect transition="in" filter="dissolve">
                                      <p:cBhvr>
                                        <p:cTn id="7" dur="500"/>
                                        <p:tgtEl>
                                          <p:spTgt spid="72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Summary</a:t>
            </a:r>
            <a:endParaRPr lang="en-US" b="1" dirty="0">
              <a:solidFill>
                <a:srgbClr val="0070C0"/>
              </a:solidFill>
            </a:endParaRPr>
          </a:p>
        </p:txBody>
      </p:sp>
      <p:sp>
        <p:nvSpPr>
          <p:cNvPr id="3" name="Content Placeholder 2"/>
          <p:cNvSpPr>
            <a:spLocks noGrp="1"/>
          </p:cNvSpPr>
          <p:nvPr>
            <p:ph idx="1"/>
          </p:nvPr>
        </p:nvSpPr>
        <p:spPr/>
        <p:txBody>
          <a:bodyPr/>
          <a:lstStyle/>
          <a:p>
            <a:r>
              <a:rPr lang="en-US" dirty="0" smtClean="0"/>
              <a:t>Any questions before the quiz?</a:t>
            </a:r>
            <a:endParaRPr lang="en-US" dirty="0"/>
          </a:p>
        </p:txBody>
      </p:sp>
    </p:spTree>
    <p:extLst>
      <p:ext uri="{BB962C8B-B14F-4D97-AF65-F5344CB8AC3E}">
        <p14:creationId xmlns:p14="http://schemas.microsoft.com/office/powerpoint/2010/main" val="1711433702"/>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WordArt 2"/>
          <p:cNvSpPr>
            <a:spLocks noChangeArrowheads="1" noChangeShapeType="1" noTextEdit="1"/>
          </p:cNvSpPr>
          <p:nvPr/>
        </p:nvSpPr>
        <p:spPr bwMode="auto">
          <a:xfrm>
            <a:off x="762000" y="1600200"/>
            <a:ext cx="8001000" cy="1905000"/>
          </a:xfrm>
          <a:prstGeom prst="rect">
            <a:avLst/>
          </a:prstGeom>
        </p:spPr>
        <p:txBody>
          <a:bodyPr wrap="none" fromWordArt="1">
            <a:prstTxWarp prst="textDoubleWave1">
              <a:avLst>
                <a:gd name="adj1" fmla="val 6500"/>
                <a:gd name="adj2" fmla="val 0"/>
              </a:avLst>
            </a:prstTxWarp>
          </a:bodyPr>
          <a:lstStyle/>
          <a:p>
            <a:pPr algn="ctr"/>
            <a:r>
              <a:rPr lang="pt-BR" sz="85700" kern="10" spc="-360" dirty="0" smtClean="0">
                <a:ln w="12700">
                  <a:solidFill>
                    <a:srgbClr val="000099"/>
                  </a:solidFill>
                  <a:round/>
                  <a:headEnd/>
                  <a:tailEnd/>
                </a:ln>
                <a:solidFill>
                  <a:srgbClr val="33CCFF"/>
                </a:solidFill>
                <a:effectLst>
                  <a:outerShdw dist="125724" dir="18900000" algn="ctr" rotWithShape="0">
                    <a:srgbClr val="000099"/>
                  </a:outerShdw>
                </a:effectLst>
                <a:latin typeface="Impact"/>
              </a:rPr>
              <a:t>Time  for  a Quiz</a:t>
            </a:r>
            <a:endParaRPr lang="en-US" sz="85700" kern="10" spc="-360" dirty="0">
              <a:ln w="12700">
                <a:solidFill>
                  <a:srgbClr val="000099"/>
                </a:solidFill>
                <a:round/>
                <a:headEnd/>
                <a:tailEnd/>
              </a:ln>
              <a:solidFill>
                <a:srgbClr val="33CCFF"/>
              </a:solidFill>
              <a:effectLst>
                <a:outerShdw dist="125724" dir="18900000" algn="ctr" rotWithShape="0">
                  <a:srgbClr val="000099"/>
                </a:outerShdw>
              </a:effectLst>
              <a:latin typeface="Impact"/>
            </a:endParaRPr>
          </a:p>
        </p:txBody>
      </p:sp>
      <p:sp>
        <p:nvSpPr>
          <p:cNvPr id="3" name="TextBox 2"/>
          <p:cNvSpPr txBox="1"/>
          <p:nvPr/>
        </p:nvSpPr>
        <p:spPr>
          <a:xfrm>
            <a:off x="1447800" y="4419600"/>
            <a:ext cx="6248400" cy="1323439"/>
          </a:xfrm>
          <a:prstGeom prst="rect">
            <a:avLst/>
          </a:prstGeom>
          <a:noFill/>
        </p:spPr>
        <p:txBody>
          <a:bodyPr wrap="square" rtlCol="0">
            <a:spAutoFit/>
          </a:bodyPr>
          <a:lstStyle/>
          <a:p>
            <a:pPr algn="ctr"/>
            <a:r>
              <a:rPr lang="en-US" sz="4000" dirty="0" smtClean="0"/>
              <a:t>Take 30 Seconds adjust your workspace</a:t>
            </a:r>
            <a:endParaRPr lang="en-US" sz="4000" dirty="0"/>
          </a:p>
        </p:txBody>
      </p:sp>
    </p:spTree>
    <p:extLst>
      <p:ext uri="{BB962C8B-B14F-4D97-AF65-F5344CB8AC3E}">
        <p14:creationId xmlns:p14="http://schemas.microsoft.com/office/powerpoint/2010/main" val="3755074705"/>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30</a:t>
            </a:r>
          </a:p>
        </p:txBody>
      </p:sp>
      <p:sp>
        <p:nvSpPr>
          <p:cNvPr id="9219"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817253884"/>
      </p:ext>
    </p:extLst>
  </p:cSld>
  <p:clrMapOvr>
    <a:masterClrMapping/>
  </p:clrMapOvr>
  <p:transition advClick="0" advTm="1000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20</a:t>
            </a:r>
          </a:p>
        </p:txBody>
      </p:sp>
      <p:sp>
        <p:nvSpPr>
          <p:cNvPr id="10243"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1026195270"/>
      </p:ext>
    </p:extLst>
  </p:cSld>
  <p:clrMapOvr>
    <a:masterClrMapping/>
  </p:clrMapOvr>
  <p:transition advClick="0" advTm="1000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133600" y="609600"/>
            <a:ext cx="50292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0800" b="1" dirty="0">
                <a:solidFill>
                  <a:srgbClr val="FF0000"/>
                </a:solidFill>
              </a:rPr>
              <a:t>10</a:t>
            </a:r>
          </a:p>
        </p:txBody>
      </p:sp>
      <p:sp>
        <p:nvSpPr>
          <p:cNvPr id="1126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003558194"/>
      </p:ext>
    </p:extLst>
  </p:cSld>
  <p:clrMapOvr>
    <a:masterClrMapping/>
  </p:clrMapOvr>
  <p:transition advClick="0" advTm="100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9</a:t>
            </a:r>
          </a:p>
        </p:txBody>
      </p:sp>
      <p:sp>
        <p:nvSpPr>
          <p:cNvPr id="1229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58382832"/>
      </p:ext>
    </p:extLst>
  </p:cSld>
  <p:clrMapOvr>
    <a:masterClrMapping/>
  </p:clrMapOvr>
  <p:transition advClick="0" advTm="1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WordArt 2050"/>
          <p:cNvSpPr>
            <a:spLocks noChangeArrowheads="1" noChangeShapeType="1" noTextEdit="1"/>
          </p:cNvSpPr>
          <p:nvPr/>
        </p:nvSpPr>
        <p:spPr bwMode="auto">
          <a:xfrm>
            <a:off x="1981200" y="2057400"/>
            <a:ext cx="5334000" cy="2286000"/>
          </a:xfrm>
          <a:prstGeom prst="rect">
            <a:avLst/>
          </a:prstGeom>
        </p:spPr>
        <p:txBody>
          <a:bodyPr wrap="none" fromWordArt="1">
            <a:prstTxWarp prst="textDoubleWave1">
              <a:avLst>
                <a:gd name="adj1" fmla="val 6500"/>
                <a:gd name="adj2" fmla="val 0"/>
              </a:avLst>
            </a:prstTxWarp>
          </a:bodyPr>
          <a:lstStyle/>
          <a:p>
            <a:pPr algn="ctr"/>
            <a:r>
              <a:rPr lang="pt-BR" sz="3600" kern="10" spc="-360">
                <a:ln w="12700">
                  <a:solidFill>
                    <a:srgbClr val="000099"/>
                  </a:solidFill>
                  <a:round/>
                  <a:headEnd/>
                  <a:tailEnd/>
                </a:ln>
                <a:solidFill>
                  <a:srgbClr val="33CCFF"/>
                </a:solidFill>
                <a:effectLst>
                  <a:outerShdw dist="125724" dir="18900000" algn="ctr" rotWithShape="0">
                    <a:srgbClr val="000099"/>
                  </a:outerShdw>
                </a:effectLst>
                <a:latin typeface="Impact"/>
              </a:rPr>
              <a:t>W e l c o m e  B a c k</a:t>
            </a:r>
            <a:endParaRPr lang="en-US" sz="3600" kern="10" spc="-360">
              <a:ln w="12700">
                <a:solidFill>
                  <a:srgbClr val="000099"/>
                </a:solidFill>
                <a:round/>
                <a:headEnd/>
                <a:tailEnd/>
              </a:ln>
              <a:solidFill>
                <a:srgbClr val="33CCFF"/>
              </a:solidFill>
              <a:effectLst>
                <a:outerShdw dist="125724" dir="18900000" algn="ctr" rotWithShape="0">
                  <a:srgbClr val="000099"/>
                </a:outerShdw>
              </a:effectLst>
              <a:latin typeface="Impact"/>
            </a:endParaRPr>
          </a:p>
        </p:txBody>
      </p:sp>
    </p:spTree>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8</a:t>
            </a:r>
          </a:p>
        </p:txBody>
      </p:sp>
      <p:sp>
        <p:nvSpPr>
          <p:cNvPr id="1331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749417482"/>
      </p:ext>
    </p:extLst>
  </p:cSld>
  <p:clrMapOvr>
    <a:masterClrMapping/>
  </p:clrMapOvr>
  <p:transition advClick="0" advTm="100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7</a:t>
            </a:r>
          </a:p>
        </p:txBody>
      </p:sp>
      <p:sp>
        <p:nvSpPr>
          <p:cNvPr id="1433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817350611"/>
      </p:ext>
    </p:extLst>
  </p:cSld>
  <p:clrMapOvr>
    <a:masterClrMapping/>
  </p:clrMapOvr>
  <p:transition advClick="0" advTm="100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6</a:t>
            </a:r>
          </a:p>
        </p:txBody>
      </p:sp>
      <p:sp>
        <p:nvSpPr>
          <p:cNvPr id="1536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10426617"/>
      </p:ext>
    </p:extLst>
  </p:cSld>
  <p:clrMapOvr>
    <a:masterClrMapping/>
  </p:clrMapOvr>
  <p:transition advClick="0" advTm="100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5</a:t>
            </a:r>
          </a:p>
        </p:txBody>
      </p:sp>
      <p:sp>
        <p:nvSpPr>
          <p:cNvPr id="1638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354489215"/>
      </p:ext>
    </p:extLst>
  </p:cSld>
  <p:clrMapOvr>
    <a:masterClrMapping/>
  </p:clrMapOvr>
  <p:transition advClick="0" advTm="100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4</a:t>
            </a:r>
          </a:p>
        </p:txBody>
      </p:sp>
      <p:sp>
        <p:nvSpPr>
          <p:cNvPr id="1741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986247412"/>
      </p:ext>
    </p:extLst>
  </p:cSld>
  <p:clrMapOvr>
    <a:masterClrMapping/>
  </p:clrMapOvr>
  <p:transition advClick="0" advTm="100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3</a:t>
            </a:r>
          </a:p>
        </p:txBody>
      </p:sp>
      <p:sp>
        <p:nvSpPr>
          <p:cNvPr id="1843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346875405"/>
      </p:ext>
    </p:extLst>
  </p:cSld>
  <p:clrMapOvr>
    <a:masterClrMapping/>
  </p:clrMapOvr>
  <p:transition advClick="0" advTm="100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2</a:t>
            </a:r>
          </a:p>
        </p:txBody>
      </p:sp>
      <p:sp>
        <p:nvSpPr>
          <p:cNvPr id="1945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64243788"/>
      </p:ext>
    </p:extLst>
  </p:cSld>
  <p:clrMapOvr>
    <a:masterClrMapping/>
  </p:clrMapOvr>
  <p:transition advClick="0" advTm="10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1</a:t>
            </a:r>
          </a:p>
        </p:txBody>
      </p:sp>
      <p:sp>
        <p:nvSpPr>
          <p:cNvPr id="2048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54699443"/>
      </p:ext>
    </p:extLst>
  </p:cSld>
  <p:clrMapOvr>
    <a:masterClrMapping/>
  </p:clrMapOvr>
  <p:transition advClick="0" advTm="1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WordArt 2"/>
          <p:cNvSpPr>
            <a:spLocks noChangeArrowheads="1" noChangeShapeType="1" noTextEdit="1"/>
          </p:cNvSpPr>
          <p:nvPr/>
        </p:nvSpPr>
        <p:spPr bwMode="auto">
          <a:xfrm>
            <a:off x="762000" y="914400"/>
            <a:ext cx="8001000" cy="3556000"/>
          </a:xfrm>
          <a:prstGeom prst="rect">
            <a:avLst/>
          </a:prstGeom>
        </p:spPr>
        <p:txBody>
          <a:bodyPr wrap="none" fromWordArt="1">
            <a:prstTxWarp prst="textSlantUp">
              <a:avLst>
                <a:gd name="adj" fmla="val 32056"/>
              </a:avLst>
            </a:prstTxWarp>
          </a:bodyPr>
          <a:lstStyle/>
          <a:p>
            <a:pPr algn="ctr"/>
            <a:r>
              <a:rPr lang="en-US" sz="36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Let's get started!</a:t>
            </a:r>
          </a:p>
        </p:txBody>
      </p:sp>
    </p:spTree>
    <p:extLst>
      <p:ext uri="{BB962C8B-B14F-4D97-AF65-F5344CB8AC3E}">
        <p14:creationId xmlns:p14="http://schemas.microsoft.com/office/powerpoint/2010/main" val="384739051"/>
      </p:ext>
    </p:extLst>
  </p:cSld>
  <p:clrMapOvr>
    <a:masterClrMapping/>
  </p:clrMapOvr>
  <p:transition>
    <p:sndAc>
      <p:stSnd>
        <p:snd r:embed="rId2" name="time.wav"/>
      </p:stSnd>
    </p:sndAc>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Topic 6 Question</a:t>
            </a:r>
          </a:p>
        </p:txBody>
      </p:sp>
      <p:sp>
        <p:nvSpPr>
          <p:cNvPr id="504835" name="Rectangle 3"/>
          <p:cNvSpPr>
            <a:spLocks noGrp="1" noChangeArrowheads="1"/>
          </p:cNvSpPr>
          <p:nvPr>
            <p:ph type="body" idx="1"/>
          </p:nvPr>
        </p:nvSpPr>
        <p:spPr/>
        <p:txBody>
          <a:bodyPr/>
          <a:lstStyle/>
          <a:p>
            <a:pPr marL="495300" indent="-495300">
              <a:buFont typeface="Wingdings" charset="2"/>
              <a:buAutoNum type="arabicPeriod"/>
            </a:pPr>
            <a:r>
              <a:rPr lang="en-US" b="1" dirty="0" smtClean="0"/>
              <a:t>In emergency communication, which one of the following is NOT true?</a:t>
            </a:r>
          </a:p>
          <a:p>
            <a:pPr marL="952500" lvl="1" indent="-495300">
              <a:buFont typeface="Wingdings" charset="2"/>
              <a:buAutoNum type="alphaUcPeriod"/>
            </a:pPr>
            <a:r>
              <a:rPr lang="en-US" sz="2200" dirty="0" smtClean="0"/>
              <a:t>Listening is only about 10% of communication</a:t>
            </a:r>
          </a:p>
          <a:p>
            <a:pPr marL="952500" lvl="1" indent="-495300">
              <a:buFont typeface="Wingdings" charset="2"/>
              <a:buAutoNum type="alphaUcPeriod"/>
            </a:pPr>
            <a:r>
              <a:rPr lang="en-US" sz="2200" dirty="0" smtClean="0"/>
              <a:t>Any message can have huge and unintended consequences</a:t>
            </a:r>
          </a:p>
          <a:p>
            <a:pPr marL="952500" lvl="1" indent="-495300">
              <a:buFont typeface="Wingdings" charset="2"/>
              <a:buAutoNum type="alphaUcPeriod"/>
            </a:pPr>
            <a:r>
              <a:rPr lang="en-US" sz="2200" dirty="0" smtClean="0"/>
              <a:t>A message that is never delivered can yield disastrous results</a:t>
            </a:r>
          </a:p>
          <a:p>
            <a:pPr marL="952500" lvl="1" indent="-495300">
              <a:buFont typeface="Wingdings" charset="2"/>
              <a:buAutoNum type="alphaUcPeriod"/>
            </a:pPr>
            <a:r>
              <a:rPr lang="en-US" sz="2200" dirty="0" smtClean="0"/>
              <a:t>Listening also means avoiding unnecessary communications</a:t>
            </a:r>
            <a:br>
              <a:rPr lang="en-US" sz="2200" dirty="0" smtClean="0"/>
            </a:br>
            <a:endParaRPr lang="en-US" sz="2200" dirty="0" smtClean="0"/>
          </a:p>
        </p:txBody>
      </p:sp>
    </p:spTree>
    <p:extLst>
      <p:ext uri="{BB962C8B-B14F-4D97-AF65-F5344CB8AC3E}">
        <p14:creationId xmlns:p14="http://schemas.microsoft.com/office/powerpoint/2010/main" val="180066260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504835">
                                            <p:txEl>
                                              <p:pRg st="1" end="1"/>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504835">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Reminder</a:t>
            </a:r>
            <a:endParaRPr lang="en-US" b="1" dirty="0">
              <a:solidFill>
                <a:srgbClr val="0070C0"/>
              </a:solidFill>
            </a:endParaRPr>
          </a:p>
        </p:txBody>
      </p:sp>
      <p:sp>
        <p:nvSpPr>
          <p:cNvPr id="5" name="Content Placeholder 4"/>
          <p:cNvSpPr>
            <a:spLocks noGrp="1"/>
          </p:cNvSpPr>
          <p:nvPr>
            <p:ph idx="1"/>
            <p:custDataLst>
              <p:tags r:id="rId3"/>
            </p:custDataLst>
          </p:nvPr>
        </p:nvSpPr>
        <p:spPr/>
        <p:txBody>
          <a:bodyPr>
            <a:normAutofit/>
          </a:bodyPr>
          <a:lstStyle/>
          <a:p>
            <a:r>
              <a:rPr lang="en-US" dirty="0" smtClean="0"/>
              <a:t>Complete two DHS/FEMA Courses</a:t>
            </a:r>
          </a:p>
          <a:p>
            <a:pPr lvl="2"/>
            <a:r>
              <a:rPr lang="en-US" b="1" dirty="0" smtClean="0"/>
              <a:t>IS-100.b Introduction to ICS</a:t>
            </a:r>
          </a:p>
          <a:p>
            <a:pPr lvl="2"/>
            <a:r>
              <a:rPr lang="en-US" b="1" dirty="0" smtClean="0"/>
              <a:t>IS-700 National Incident Management System</a:t>
            </a:r>
          </a:p>
          <a:p>
            <a:pPr marL="1371600" lvl="3" indent="0">
              <a:buNone/>
            </a:pPr>
            <a:r>
              <a:rPr lang="en-US" dirty="0" smtClean="0">
                <a:hlinkClick r:id="rId6"/>
              </a:rPr>
              <a:t>Http</a:t>
            </a:r>
            <a:r>
              <a:rPr lang="en-US" dirty="0">
                <a:hlinkClick r:id="rId6"/>
              </a:rPr>
              <a:t>://training.fema.gov/IS/NIMS.asp</a:t>
            </a:r>
            <a:endParaRPr lang="en-US" dirty="0"/>
          </a:p>
          <a:p>
            <a:pPr lvl="2"/>
            <a:endParaRPr lang="en-US"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Topic 6 Question</a:t>
            </a:r>
          </a:p>
        </p:txBody>
      </p:sp>
      <p:sp>
        <p:nvSpPr>
          <p:cNvPr id="505859" name="Rectangle 3"/>
          <p:cNvSpPr>
            <a:spLocks noGrp="1" noChangeArrowheads="1"/>
          </p:cNvSpPr>
          <p:nvPr>
            <p:ph type="body" idx="1"/>
          </p:nvPr>
        </p:nvSpPr>
        <p:spPr/>
        <p:txBody>
          <a:bodyPr/>
          <a:lstStyle/>
          <a:p>
            <a:pPr marL="495300" indent="-495300">
              <a:buFont typeface="Wingdings" charset="2"/>
              <a:buAutoNum type="arabicPeriod" startAt="2"/>
            </a:pPr>
            <a:r>
              <a:rPr lang="en-US" b="1" dirty="0" smtClean="0"/>
              <a:t>Which of the following procedures is best for using a microphone?</a:t>
            </a:r>
          </a:p>
          <a:p>
            <a:pPr marL="952500" lvl="1" indent="-495300">
              <a:buFont typeface="Wingdings" charset="2"/>
              <a:buAutoNum type="alphaUcPeriod"/>
            </a:pPr>
            <a:r>
              <a:rPr lang="en-US" sz="2200" dirty="0" smtClean="0"/>
              <a:t>Hold the microphone just off the tip of your nose</a:t>
            </a:r>
          </a:p>
          <a:p>
            <a:pPr marL="952500" lvl="1" indent="-495300">
              <a:buFont typeface="Wingdings" charset="2"/>
              <a:buAutoNum type="alphaUcPeriod"/>
            </a:pPr>
            <a:r>
              <a:rPr lang="en-US" sz="2200" dirty="0" smtClean="0"/>
              <a:t>Talk across, rather than into, your microphone</a:t>
            </a:r>
          </a:p>
          <a:p>
            <a:pPr marL="952500" lvl="1" indent="-495300">
              <a:buFont typeface="Wingdings" charset="2"/>
              <a:buAutoNum type="alphaUcPeriod"/>
            </a:pPr>
            <a:r>
              <a:rPr lang="en-US" sz="2200" dirty="0" smtClean="0"/>
              <a:t>Shout into the microphone to insure that you are heard at the receiving end</a:t>
            </a:r>
          </a:p>
          <a:p>
            <a:pPr marL="952500" lvl="1" indent="-495300">
              <a:buFont typeface="Wingdings" charset="2"/>
              <a:buAutoNum type="alphaUcPeriod"/>
            </a:pPr>
            <a:r>
              <a:rPr lang="en-US" sz="2200" dirty="0" smtClean="0"/>
              <a:t>Whenever possible, use voice operated transmission (VOX)</a:t>
            </a:r>
            <a:br>
              <a:rPr lang="en-US" sz="2200" dirty="0" smtClean="0"/>
            </a:br>
            <a:endParaRPr lang="en-US" sz="2200" dirty="0" smtClean="0"/>
          </a:p>
          <a:p>
            <a:pPr marL="495300" indent="-495300"/>
            <a:endParaRPr lang="en-US" sz="2200" dirty="0" smtClean="0"/>
          </a:p>
        </p:txBody>
      </p:sp>
    </p:spTree>
    <p:extLst>
      <p:ext uri="{BB962C8B-B14F-4D97-AF65-F5344CB8AC3E}">
        <p14:creationId xmlns:p14="http://schemas.microsoft.com/office/powerpoint/2010/main" val="181194616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505859">
                                            <p:txEl>
                                              <p:pRg st="2" end="2"/>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505859">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Topic 6 Question</a:t>
            </a:r>
          </a:p>
        </p:txBody>
      </p:sp>
      <p:sp>
        <p:nvSpPr>
          <p:cNvPr id="506883" name="Rectangle 3"/>
          <p:cNvSpPr>
            <a:spLocks noGrp="1" noChangeArrowheads="1"/>
          </p:cNvSpPr>
          <p:nvPr>
            <p:ph type="body" idx="1"/>
          </p:nvPr>
        </p:nvSpPr>
        <p:spPr/>
        <p:txBody>
          <a:bodyPr/>
          <a:lstStyle/>
          <a:p>
            <a:pPr marL="495300" indent="-495300">
              <a:buFont typeface="Wingdings" charset="2"/>
              <a:buAutoNum type="arabicPeriod" startAt="3"/>
            </a:pPr>
            <a:r>
              <a:rPr lang="en-US" b="1" dirty="0" smtClean="0"/>
              <a:t>In emergency communications, which of the following is true?</a:t>
            </a:r>
          </a:p>
          <a:p>
            <a:pPr marL="952500" lvl="1" indent="-495300">
              <a:buFont typeface="Wingdings" charset="2"/>
              <a:buAutoNum type="alphaUcPeriod"/>
            </a:pPr>
            <a:r>
              <a:rPr lang="en-US" sz="2200" dirty="0" smtClean="0"/>
              <a:t>Never use "10 codes" on Amateur Radio</a:t>
            </a:r>
          </a:p>
          <a:p>
            <a:pPr marL="952500" lvl="1" indent="-495300">
              <a:buFont typeface="Wingdings" charset="2"/>
              <a:buAutoNum type="alphaUcPeriod"/>
            </a:pPr>
            <a:r>
              <a:rPr lang="en-US" sz="2200" dirty="0" smtClean="0"/>
              <a:t>Use "Q signals" on served-agency radio systems</a:t>
            </a:r>
          </a:p>
          <a:p>
            <a:pPr marL="952500" lvl="1" indent="-495300">
              <a:buFont typeface="Wingdings" charset="2"/>
              <a:buAutoNum type="alphaUcPeriod"/>
            </a:pPr>
            <a:r>
              <a:rPr lang="en-US" sz="2200" dirty="0" smtClean="0"/>
              <a:t>Under NO circumstances use "Q" signals on a </a:t>
            </a:r>
            <a:r>
              <a:rPr lang="en-US" sz="2200" i="1" dirty="0" smtClean="0"/>
              <a:t>CW</a:t>
            </a:r>
            <a:r>
              <a:rPr lang="en-US" sz="2200" dirty="0" smtClean="0"/>
              <a:t> net</a:t>
            </a:r>
          </a:p>
          <a:p>
            <a:pPr marL="952500" lvl="1" indent="-495300">
              <a:buFont typeface="Wingdings" charset="2"/>
              <a:buAutoNum type="alphaUcPeriod"/>
            </a:pPr>
            <a:r>
              <a:rPr lang="en-US" sz="2200" dirty="0" smtClean="0"/>
              <a:t>Use technical jargon when you feel that it is appropriate</a:t>
            </a:r>
            <a:br>
              <a:rPr lang="en-US" sz="2200" dirty="0" smtClean="0"/>
            </a:br>
            <a:r>
              <a:rPr lang="en-US" sz="2200" dirty="0" smtClean="0"/>
              <a:t/>
            </a:r>
            <a:br>
              <a:rPr lang="en-US" sz="2200" dirty="0" smtClean="0"/>
            </a:br>
            <a:endParaRPr lang="en-US" sz="2200" dirty="0" smtClean="0"/>
          </a:p>
          <a:p>
            <a:pPr marL="495300" indent="-495300"/>
            <a:endParaRPr lang="en-US" sz="2200" dirty="0" smtClean="0"/>
          </a:p>
        </p:txBody>
      </p:sp>
    </p:spTree>
    <p:extLst>
      <p:ext uri="{BB962C8B-B14F-4D97-AF65-F5344CB8AC3E}">
        <p14:creationId xmlns:p14="http://schemas.microsoft.com/office/powerpoint/2010/main" val="139323370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506883">
                                            <p:txEl>
                                              <p:pRg st="1" end="1"/>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50688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Topic 6 Question</a:t>
            </a:r>
          </a:p>
        </p:txBody>
      </p:sp>
      <p:sp>
        <p:nvSpPr>
          <p:cNvPr id="507907" name="Rectangle 3"/>
          <p:cNvSpPr>
            <a:spLocks noGrp="1" noChangeArrowheads="1"/>
          </p:cNvSpPr>
          <p:nvPr>
            <p:ph type="body" idx="1"/>
          </p:nvPr>
        </p:nvSpPr>
        <p:spPr/>
        <p:txBody>
          <a:bodyPr/>
          <a:lstStyle/>
          <a:p>
            <a:pPr marL="495300" indent="-495300">
              <a:buFont typeface="Wingdings" charset="2"/>
              <a:buAutoNum type="arabicPeriod" startAt="4"/>
            </a:pPr>
            <a:r>
              <a:rPr lang="en-US" b="1" dirty="0" smtClean="0"/>
              <a:t>Which of the following is always true of a tactical net?</a:t>
            </a:r>
          </a:p>
          <a:p>
            <a:pPr marL="952500" lvl="1" indent="-495300">
              <a:buFont typeface="Wingdings" charset="2"/>
              <a:buAutoNum type="alphaUcPeriod"/>
            </a:pPr>
            <a:r>
              <a:rPr lang="en-US" sz="2200" dirty="0" smtClean="0"/>
              <a:t>Personal call signs are never used</a:t>
            </a:r>
          </a:p>
          <a:p>
            <a:pPr marL="952500" lvl="1" indent="-495300">
              <a:buFont typeface="Wingdings" charset="2"/>
              <a:buAutoNum type="alphaUcPeriod"/>
            </a:pPr>
            <a:r>
              <a:rPr lang="en-US" sz="2200" dirty="0" smtClean="0"/>
              <a:t>Personal call signs are always preferred over tactical call signs (such as "Aid 3")</a:t>
            </a:r>
          </a:p>
          <a:p>
            <a:pPr marL="952500" lvl="1" indent="-495300">
              <a:buFont typeface="Wingdings" charset="2"/>
              <a:buAutoNum type="alphaUcPeriod"/>
            </a:pPr>
            <a:r>
              <a:rPr lang="en-US" sz="2200" dirty="0" smtClean="0"/>
              <a:t>Personal call signs are required at ten-minute intervals during a conversation or at the end of your last transmission</a:t>
            </a:r>
          </a:p>
          <a:p>
            <a:pPr marL="952500" lvl="1" indent="-495300">
              <a:buFont typeface="Wingdings" charset="2"/>
              <a:buAutoNum type="alphaUcPeriod"/>
            </a:pPr>
            <a:r>
              <a:rPr lang="en-US" sz="2200" dirty="0" smtClean="0"/>
              <a:t>Personal call signs are required at ten-minute intervals during a conversation and at the end of your last transmission</a:t>
            </a:r>
            <a:br>
              <a:rPr lang="en-US" sz="2200" dirty="0" smtClean="0"/>
            </a:br>
            <a:endParaRPr lang="en-US" sz="2200" dirty="0" smtClean="0"/>
          </a:p>
        </p:txBody>
      </p:sp>
    </p:spTree>
    <p:extLst>
      <p:ext uri="{BB962C8B-B14F-4D97-AF65-F5344CB8AC3E}">
        <p14:creationId xmlns:p14="http://schemas.microsoft.com/office/powerpoint/2010/main" val="131314586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507907">
                                            <p:txEl>
                                              <p:pRg st="4" end="4"/>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507907">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t>Topic 6 Question</a:t>
            </a:r>
          </a:p>
        </p:txBody>
      </p:sp>
      <p:sp>
        <p:nvSpPr>
          <p:cNvPr id="508931" name="Rectangle 3"/>
          <p:cNvSpPr>
            <a:spLocks noGrp="1" noChangeArrowheads="1"/>
          </p:cNvSpPr>
          <p:nvPr>
            <p:ph type="body" idx="1"/>
          </p:nvPr>
        </p:nvSpPr>
        <p:spPr/>
        <p:txBody>
          <a:bodyPr/>
          <a:lstStyle/>
          <a:p>
            <a:pPr marL="495300" indent="-495300">
              <a:buFont typeface="Wingdings" charset="2"/>
              <a:buAutoNum type="arabicPeriod" startAt="5"/>
            </a:pPr>
            <a:r>
              <a:rPr lang="en-US" b="1" dirty="0" smtClean="0"/>
              <a:t>Which of the following is the most efficient way to end an exchange on a tactical net?</a:t>
            </a:r>
          </a:p>
          <a:p>
            <a:pPr marL="952500" lvl="1" indent="-495300">
              <a:buFont typeface="Wingdings" charset="2"/>
              <a:buAutoNum type="alphaUcPeriod"/>
            </a:pPr>
            <a:r>
              <a:rPr lang="en-US" dirty="0" smtClean="0"/>
              <a:t>Say "Over"</a:t>
            </a:r>
          </a:p>
          <a:p>
            <a:pPr marL="952500" lvl="1" indent="-495300">
              <a:buFont typeface="Wingdings" charset="2"/>
              <a:buAutoNum type="alphaUcPeriod"/>
            </a:pPr>
            <a:r>
              <a:rPr lang="en-US" dirty="0" smtClean="0"/>
              <a:t>Say "Roger"</a:t>
            </a:r>
          </a:p>
          <a:p>
            <a:pPr marL="952500" lvl="1" indent="-495300">
              <a:buFont typeface="Wingdings" charset="2"/>
              <a:buAutoNum type="alphaUcPeriod"/>
            </a:pPr>
            <a:r>
              <a:rPr lang="en-US" dirty="0" smtClean="0"/>
              <a:t>Give your FCC call sign</a:t>
            </a:r>
          </a:p>
          <a:p>
            <a:pPr marL="952500" lvl="1" indent="-495300">
              <a:buFont typeface="Wingdings" charset="2"/>
              <a:buAutoNum type="alphaUcPeriod"/>
            </a:pPr>
            <a:r>
              <a:rPr lang="en-US" dirty="0" smtClean="0"/>
              <a:t>Ask Net Control if there are any further messages for you</a:t>
            </a:r>
          </a:p>
        </p:txBody>
      </p:sp>
    </p:spTree>
    <p:extLst>
      <p:ext uri="{BB962C8B-B14F-4D97-AF65-F5344CB8AC3E}">
        <p14:creationId xmlns:p14="http://schemas.microsoft.com/office/powerpoint/2010/main" val="368866962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508931">
                                            <p:txEl>
                                              <p:pRg st="3" end="3"/>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508931">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a:xfrm>
            <a:off x="1905000" y="2743200"/>
            <a:ext cx="5334000" cy="1362075"/>
          </a:xfrm>
        </p:spPr>
        <p:txBody>
          <a:bodyPr>
            <a:noAutofit/>
          </a:bodyPr>
          <a:lstStyle/>
          <a:p>
            <a:pPr>
              <a:defRPr/>
            </a:pPr>
            <a:r>
              <a:rPr lang="en-US" sz="4400" dirty="0" smtClean="0"/>
              <a:t>Any Questions Before Starting Topic 7?</a:t>
            </a:r>
          </a:p>
        </p:txBody>
      </p:sp>
    </p:spTree>
    <p:custDataLst>
      <p:tags r:id="rId1"/>
    </p:custData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Session Two Topic</a:t>
            </a:r>
            <a:endParaRPr lang="en-US" sz="2000" dirty="0"/>
          </a:p>
        </p:txBody>
      </p:sp>
      <p:sp>
        <p:nvSpPr>
          <p:cNvPr id="5" name="Content Placeholder 4"/>
          <p:cNvSpPr>
            <a:spLocks noGrp="1"/>
          </p:cNvSpPr>
          <p:nvPr>
            <p:ph idx="1"/>
            <p:custDataLst>
              <p:tags r:id="rId3"/>
            </p:custDataLst>
          </p:nvPr>
        </p:nvSpPr>
        <p:spPr/>
        <p:txBody>
          <a:bodyPr>
            <a:normAutofit/>
          </a:bodyPr>
          <a:lstStyle/>
          <a:p>
            <a:pPr marL="0" indent="0">
              <a:buNone/>
            </a:pPr>
            <a:r>
              <a:rPr lang="en-US" dirty="0" smtClean="0">
                <a:solidFill>
                  <a:schemeClr val="bg1">
                    <a:lumMod val="85000"/>
                  </a:schemeClr>
                </a:solidFill>
              </a:rPr>
              <a:t>Session 1 – Topics 1,</a:t>
            </a:r>
            <a:r>
              <a:rPr lang="en-US" dirty="0" smtClean="0"/>
              <a:t> </a:t>
            </a:r>
            <a:r>
              <a:rPr lang="en-US" dirty="0" smtClean="0">
                <a:solidFill>
                  <a:schemeClr val="bg1">
                    <a:lumMod val="85000"/>
                  </a:schemeClr>
                </a:solidFill>
              </a:rPr>
              <a:t>2,</a:t>
            </a:r>
            <a:r>
              <a:rPr lang="en-US" dirty="0" smtClean="0"/>
              <a:t> </a:t>
            </a:r>
            <a:r>
              <a:rPr lang="en-US" dirty="0" smtClean="0">
                <a:solidFill>
                  <a:schemeClr val="bg1">
                    <a:lumMod val="85000"/>
                  </a:schemeClr>
                </a:solidFill>
              </a:rPr>
              <a:t>3,</a:t>
            </a:r>
            <a:r>
              <a:rPr lang="en-US" dirty="0" smtClean="0"/>
              <a:t> </a:t>
            </a:r>
            <a:r>
              <a:rPr lang="en-US" dirty="0" smtClean="0">
                <a:solidFill>
                  <a:schemeClr val="bg1">
                    <a:lumMod val="85000"/>
                  </a:schemeClr>
                </a:solidFill>
              </a:rPr>
              <a:t>4,</a:t>
            </a:r>
            <a:r>
              <a:rPr lang="en-US" dirty="0" smtClean="0"/>
              <a:t> </a:t>
            </a:r>
            <a:r>
              <a:rPr lang="en-US" dirty="0" smtClean="0">
                <a:solidFill>
                  <a:schemeClr val="bg1">
                    <a:lumMod val="85000"/>
                  </a:schemeClr>
                </a:solidFill>
              </a:rPr>
              <a:t>5a,</a:t>
            </a:r>
            <a:r>
              <a:rPr lang="en-US" dirty="0" smtClean="0">
                <a:solidFill>
                  <a:srgbClr val="FF0000"/>
                </a:solidFill>
              </a:rPr>
              <a:t> </a:t>
            </a:r>
            <a:r>
              <a:rPr lang="en-US" dirty="0" smtClean="0">
                <a:solidFill>
                  <a:schemeClr val="bg1">
                    <a:lumMod val="85000"/>
                  </a:schemeClr>
                </a:solidFill>
              </a:rPr>
              <a:t>5b</a:t>
            </a:r>
          </a:p>
          <a:p>
            <a:pPr marL="0" indent="0">
              <a:buNone/>
            </a:pPr>
            <a:r>
              <a:rPr lang="en-US" dirty="0" smtClean="0"/>
              <a:t>Session 2 – Topics </a:t>
            </a:r>
            <a:r>
              <a:rPr lang="en-US" dirty="0" smtClean="0">
                <a:solidFill>
                  <a:srgbClr val="FF0000"/>
                </a:solidFill>
              </a:rPr>
              <a:t>6</a:t>
            </a:r>
            <a:r>
              <a:rPr lang="en-US" dirty="0" smtClean="0"/>
              <a:t>, 7a, 7b, 7c, 7d, 8, 9, 10</a:t>
            </a:r>
          </a:p>
          <a:p>
            <a:pPr marL="0" indent="0">
              <a:buNone/>
            </a:pPr>
            <a:r>
              <a:rPr lang="en-US" dirty="0" smtClean="0">
                <a:solidFill>
                  <a:schemeClr val="bg1">
                    <a:lumMod val="75000"/>
                  </a:schemeClr>
                </a:solidFill>
              </a:rPr>
              <a:t>Session 3 – Topics 11, 12, 13, 14, 15</a:t>
            </a:r>
          </a:p>
          <a:p>
            <a:pPr marL="0" indent="0">
              <a:buNone/>
            </a:pPr>
            <a:r>
              <a:rPr lang="en-US" dirty="0" smtClean="0">
                <a:solidFill>
                  <a:schemeClr val="bg1">
                    <a:lumMod val="75000"/>
                  </a:schemeClr>
                </a:solidFill>
              </a:rPr>
              <a:t>Session 4 – Topics 16, 17, 18, 19, 20</a:t>
            </a:r>
          </a:p>
          <a:p>
            <a:pPr marL="0" indent="0">
              <a:buNone/>
            </a:pPr>
            <a:r>
              <a:rPr lang="en-US" dirty="0" smtClean="0">
                <a:solidFill>
                  <a:schemeClr val="bg1">
                    <a:lumMod val="75000"/>
                  </a:schemeClr>
                </a:solidFill>
              </a:rPr>
              <a:t>Session 5 – Topics 21, 22, 23, 24, 25, 26, 27</a:t>
            </a:r>
          </a:p>
          <a:p>
            <a:pPr marL="0" indent="0">
              <a:buNone/>
            </a:pPr>
            <a:r>
              <a:rPr lang="en-US" dirty="0" smtClean="0">
                <a:solidFill>
                  <a:schemeClr val="bg1">
                    <a:lumMod val="75000"/>
                  </a:schemeClr>
                </a:solidFill>
              </a:rPr>
              <a:t>Session 6 – Topics 28, 29, Summary, Final Exam</a:t>
            </a:r>
          </a:p>
        </p:txBody>
      </p:sp>
    </p:spTree>
    <p:custDataLst>
      <p:tags r:id="rId1"/>
    </p:custDataLst>
    <p:extLst>
      <p:ext uri="{BB962C8B-B14F-4D97-AF65-F5344CB8AC3E}">
        <p14:creationId xmlns:p14="http://schemas.microsoft.com/office/powerpoint/2010/main" val="2572558755"/>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286000"/>
            <a:ext cx="7772400" cy="1143000"/>
          </a:xfrm>
        </p:spPr>
        <p:txBody>
          <a:bodyPr>
            <a:normAutofit fontScale="90000"/>
          </a:bodyPr>
          <a:lstStyle/>
          <a:p>
            <a:r>
              <a:rPr lang="en-US" b="1" dirty="0" smtClean="0">
                <a:solidFill>
                  <a:srgbClr val="0070C0"/>
                </a:solidFill>
              </a:rPr>
              <a:t>Topic 6: Basic Communication Skills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7107" name="Picture 2051" descr="pcs_popular_17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14750" y="2286000"/>
            <a:ext cx="2686050"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7108" name="Text Box 2052"/>
          <p:cNvSpPr txBox="1">
            <a:spLocks noChangeArrowheads="1"/>
          </p:cNvSpPr>
          <p:nvPr/>
        </p:nvSpPr>
        <p:spPr bwMode="auto">
          <a:xfrm>
            <a:off x="914400" y="1219200"/>
            <a:ext cx="75584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2800" i="1" dirty="0">
                <a:solidFill>
                  <a:srgbClr val="0070C0"/>
                </a:solidFill>
              </a:rPr>
              <a:t>Getting the  Message to Intended </a:t>
            </a:r>
            <a:r>
              <a:rPr lang="en-US" sz="2800" i="1" dirty="0" smtClean="0">
                <a:solidFill>
                  <a:srgbClr val="0070C0"/>
                </a:solidFill>
              </a:rPr>
              <a:t>Recipient</a:t>
            </a:r>
            <a:endParaRPr lang="en-US" sz="2800" i="1" dirty="0">
              <a:solidFill>
                <a:srgbClr val="0070C0"/>
              </a:solidFill>
            </a:endParaRPr>
          </a:p>
        </p:txBody>
      </p:sp>
      <p:sp>
        <p:nvSpPr>
          <p:cNvPr id="687109" name="Text Box 2053"/>
          <p:cNvSpPr txBox="1">
            <a:spLocks noChangeArrowheads="1"/>
          </p:cNvSpPr>
          <p:nvPr/>
        </p:nvSpPr>
        <p:spPr bwMode="auto">
          <a:xfrm>
            <a:off x="5605462" y="2057400"/>
            <a:ext cx="1100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2000" i="1" dirty="0">
                <a:solidFill>
                  <a:srgbClr val="FF0000"/>
                </a:solidFill>
              </a:rPr>
              <a:t>Quickly</a:t>
            </a:r>
          </a:p>
        </p:txBody>
      </p:sp>
      <p:sp>
        <p:nvSpPr>
          <p:cNvPr id="687110" name="Text Box 2054"/>
          <p:cNvSpPr txBox="1">
            <a:spLocks noChangeArrowheads="1"/>
          </p:cNvSpPr>
          <p:nvPr/>
        </p:nvSpPr>
        <p:spPr bwMode="auto">
          <a:xfrm>
            <a:off x="6518275" y="2667000"/>
            <a:ext cx="1482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2000" i="1" dirty="0">
                <a:solidFill>
                  <a:srgbClr val="FF0000"/>
                </a:solidFill>
              </a:rPr>
              <a:t>Accurately</a:t>
            </a:r>
          </a:p>
        </p:txBody>
      </p:sp>
      <p:sp>
        <p:nvSpPr>
          <p:cNvPr id="687111" name="Text Box 2055"/>
          <p:cNvSpPr txBox="1">
            <a:spLocks noChangeArrowheads="1"/>
          </p:cNvSpPr>
          <p:nvPr/>
        </p:nvSpPr>
        <p:spPr bwMode="auto">
          <a:xfrm>
            <a:off x="6111875" y="3352800"/>
            <a:ext cx="2270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2000" i="1" dirty="0">
                <a:solidFill>
                  <a:srgbClr val="FF0000"/>
                </a:solidFill>
              </a:rPr>
              <a:t>Minimum of Fuss</a:t>
            </a:r>
          </a:p>
        </p:txBody>
      </p:sp>
      <p:sp>
        <p:nvSpPr>
          <p:cNvPr id="687112" name="Text Box 2056"/>
          <p:cNvSpPr txBox="1">
            <a:spLocks noChangeArrowheads="1"/>
          </p:cNvSpPr>
          <p:nvPr/>
        </p:nvSpPr>
        <p:spPr bwMode="auto">
          <a:xfrm>
            <a:off x="1314450" y="3429000"/>
            <a:ext cx="2114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2000" i="1" dirty="0">
                <a:solidFill>
                  <a:srgbClr val="FF0000"/>
                </a:solidFill>
              </a:rPr>
              <a:t>Operating Skills</a:t>
            </a:r>
          </a:p>
        </p:txBody>
      </p:sp>
      <p:sp>
        <p:nvSpPr>
          <p:cNvPr id="687113" name="Text Box 2057"/>
          <p:cNvSpPr txBox="1">
            <a:spLocks noChangeArrowheads="1"/>
          </p:cNvSpPr>
          <p:nvPr/>
        </p:nvSpPr>
        <p:spPr bwMode="auto">
          <a:xfrm>
            <a:off x="1343025" y="4191000"/>
            <a:ext cx="307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2000" i="1" dirty="0">
                <a:solidFill>
                  <a:srgbClr val="FF0000"/>
                </a:solidFill>
              </a:rPr>
              <a:t>Communication Method</a:t>
            </a:r>
          </a:p>
        </p:txBody>
      </p:sp>
      <p:sp>
        <p:nvSpPr>
          <p:cNvPr id="687114" name="Text Box 2058"/>
          <p:cNvSpPr txBox="1">
            <a:spLocks noChangeArrowheads="1"/>
          </p:cNvSpPr>
          <p:nvPr/>
        </p:nvSpPr>
        <p:spPr bwMode="auto">
          <a:xfrm>
            <a:off x="2095500" y="2743200"/>
            <a:ext cx="876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2000" i="1" dirty="0">
                <a:solidFill>
                  <a:srgbClr val="FF0000"/>
                </a:solidFill>
              </a:rPr>
              <a:t>Noise</a:t>
            </a:r>
          </a:p>
        </p:txBody>
      </p:sp>
      <p:sp>
        <p:nvSpPr>
          <p:cNvPr id="687115" name="Text Box 2059"/>
          <p:cNvSpPr txBox="1">
            <a:spLocks noChangeArrowheads="1"/>
          </p:cNvSpPr>
          <p:nvPr/>
        </p:nvSpPr>
        <p:spPr bwMode="auto">
          <a:xfrm>
            <a:off x="5708650" y="5334000"/>
            <a:ext cx="313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2000" i="1" dirty="0">
                <a:solidFill>
                  <a:srgbClr val="FF0000"/>
                </a:solidFill>
              </a:rPr>
              <a:t>Skills of Receiving Party</a:t>
            </a:r>
          </a:p>
        </p:txBody>
      </p:sp>
      <p:sp>
        <p:nvSpPr>
          <p:cNvPr id="687116" name="Text Box 2060"/>
          <p:cNvSpPr txBox="1">
            <a:spLocks noChangeArrowheads="1"/>
          </p:cNvSpPr>
          <p:nvPr/>
        </p:nvSpPr>
        <p:spPr bwMode="auto">
          <a:xfrm>
            <a:off x="855662" y="2133600"/>
            <a:ext cx="2878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2000" i="1" dirty="0">
                <a:solidFill>
                  <a:srgbClr val="FF3300"/>
                </a:solidFill>
              </a:rPr>
              <a:t>Cooperation of </a:t>
            </a:r>
            <a:r>
              <a:rPr lang="en-US" sz="2000" i="1" dirty="0">
                <a:solidFill>
                  <a:srgbClr val="FF0000"/>
                </a:solidFill>
              </a:rPr>
              <a:t>Others</a:t>
            </a:r>
          </a:p>
        </p:txBody>
      </p:sp>
      <p:sp>
        <p:nvSpPr>
          <p:cNvPr id="687117" name="Text Box 2061"/>
          <p:cNvSpPr txBox="1">
            <a:spLocks noChangeArrowheads="1"/>
          </p:cNvSpPr>
          <p:nvPr/>
        </p:nvSpPr>
        <p:spPr bwMode="auto">
          <a:xfrm>
            <a:off x="2163762" y="5029200"/>
            <a:ext cx="27130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2000" i="1" dirty="0">
                <a:solidFill>
                  <a:srgbClr val="FF0000"/>
                </a:solidFill>
              </a:rPr>
              <a:t>Adequate Resources</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687107"/>
                                        </p:tgtEl>
                                        <p:attrNameLst>
                                          <p:attrName>style.visibility</p:attrName>
                                        </p:attrNameLst>
                                      </p:cBhvr>
                                      <p:to>
                                        <p:strVal val="visible"/>
                                      </p:to>
                                    </p:set>
                                    <p:anim calcmode="lin" valueType="num">
                                      <p:cBhvr additive="base">
                                        <p:cTn id="7" dur="500" fill="hold"/>
                                        <p:tgtEl>
                                          <p:spTgt spid="687107"/>
                                        </p:tgtEl>
                                        <p:attrNameLst>
                                          <p:attrName>ppt_x</p:attrName>
                                        </p:attrNameLst>
                                      </p:cBhvr>
                                      <p:tavLst>
                                        <p:tav tm="0">
                                          <p:val>
                                            <p:strVal val="#ppt_x"/>
                                          </p:val>
                                        </p:tav>
                                        <p:tav tm="100000">
                                          <p:val>
                                            <p:strVal val="#ppt_x"/>
                                          </p:val>
                                        </p:tav>
                                      </p:tavLst>
                                    </p:anim>
                                    <p:anim calcmode="lin" valueType="num">
                                      <p:cBhvr additive="base">
                                        <p:cTn id="8" dur="500" fill="hold"/>
                                        <p:tgtEl>
                                          <p:spTgt spid="687107"/>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687108"/>
                                        </p:tgtEl>
                                        <p:attrNameLst>
                                          <p:attrName>style.visibility</p:attrName>
                                        </p:attrNameLst>
                                      </p:cBhvr>
                                      <p:to>
                                        <p:strVal val="visible"/>
                                      </p:to>
                                    </p:set>
                                    <p:anim calcmode="lin" valueType="num">
                                      <p:cBhvr additive="base">
                                        <p:cTn id="11" dur="500" fill="hold"/>
                                        <p:tgtEl>
                                          <p:spTgt spid="687108"/>
                                        </p:tgtEl>
                                        <p:attrNameLst>
                                          <p:attrName>ppt_x</p:attrName>
                                        </p:attrNameLst>
                                      </p:cBhvr>
                                      <p:tavLst>
                                        <p:tav tm="0">
                                          <p:val>
                                            <p:strVal val="#ppt_x"/>
                                          </p:val>
                                        </p:tav>
                                        <p:tav tm="100000">
                                          <p:val>
                                            <p:strVal val="#ppt_x"/>
                                          </p:val>
                                        </p:tav>
                                      </p:tavLst>
                                    </p:anim>
                                    <p:anim calcmode="lin" valueType="num">
                                      <p:cBhvr additive="base">
                                        <p:cTn id="12" dur="500" fill="hold"/>
                                        <p:tgtEl>
                                          <p:spTgt spid="687108"/>
                                        </p:tgtEl>
                                        <p:attrNameLst>
                                          <p:attrName>ppt_y</p:attrName>
                                        </p:attrNameLst>
                                      </p:cBhvr>
                                      <p:tavLst>
                                        <p:tav tm="0">
                                          <p:val>
                                            <p:strVal val="0-#ppt_h/2"/>
                                          </p:val>
                                        </p:tav>
                                        <p:tav tm="100000">
                                          <p:val>
                                            <p:strVal val="#ppt_y"/>
                                          </p:val>
                                        </p:tav>
                                      </p:tavLst>
                                    </p:anim>
                                  </p:childTnLst>
                                </p:cTn>
                              </p:par>
                            </p:childTnLst>
                          </p:cTn>
                        </p:par>
                        <p:par>
                          <p:cTn id="13" fill="hold" nodeType="afterGroup">
                            <p:stCondLst>
                              <p:cond delay="500"/>
                            </p:stCondLst>
                            <p:childTnLst>
                              <p:par>
                                <p:cTn id="14" presetID="2" presetClass="entr" presetSubtype="3" fill="hold" grpId="0" nodeType="afterEffect">
                                  <p:stCondLst>
                                    <p:cond delay="0"/>
                                  </p:stCondLst>
                                  <p:childTnLst>
                                    <p:set>
                                      <p:cBhvr>
                                        <p:cTn id="15" dur="1" fill="hold">
                                          <p:stCondLst>
                                            <p:cond delay="0"/>
                                          </p:stCondLst>
                                        </p:cTn>
                                        <p:tgtEl>
                                          <p:spTgt spid="687109"/>
                                        </p:tgtEl>
                                        <p:attrNameLst>
                                          <p:attrName>style.visibility</p:attrName>
                                        </p:attrNameLst>
                                      </p:cBhvr>
                                      <p:to>
                                        <p:strVal val="visible"/>
                                      </p:to>
                                    </p:set>
                                    <p:anim calcmode="lin" valueType="num">
                                      <p:cBhvr additive="base">
                                        <p:cTn id="16" dur="500" fill="hold"/>
                                        <p:tgtEl>
                                          <p:spTgt spid="687109"/>
                                        </p:tgtEl>
                                        <p:attrNameLst>
                                          <p:attrName>ppt_x</p:attrName>
                                        </p:attrNameLst>
                                      </p:cBhvr>
                                      <p:tavLst>
                                        <p:tav tm="0">
                                          <p:val>
                                            <p:strVal val="1+#ppt_w/2"/>
                                          </p:val>
                                        </p:tav>
                                        <p:tav tm="100000">
                                          <p:val>
                                            <p:strVal val="#ppt_x"/>
                                          </p:val>
                                        </p:tav>
                                      </p:tavLst>
                                    </p:anim>
                                    <p:anim calcmode="lin" valueType="num">
                                      <p:cBhvr additive="base">
                                        <p:cTn id="17" dur="500" fill="hold"/>
                                        <p:tgtEl>
                                          <p:spTgt spid="687109"/>
                                        </p:tgtEl>
                                        <p:attrNameLst>
                                          <p:attrName>ppt_y</p:attrName>
                                        </p:attrNameLst>
                                      </p:cBhvr>
                                      <p:tavLst>
                                        <p:tav tm="0">
                                          <p:val>
                                            <p:strVal val="0-#ppt_h/2"/>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687110"/>
                                        </p:tgtEl>
                                        <p:attrNameLst>
                                          <p:attrName>style.visibility</p:attrName>
                                        </p:attrNameLst>
                                      </p:cBhvr>
                                      <p:to>
                                        <p:strVal val="visible"/>
                                      </p:to>
                                    </p:set>
                                    <p:anim calcmode="lin" valueType="num">
                                      <p:cBhvr additive="base">
                                        <p:cTn id="20" dur="500" fill="hold"/>
                                        <p:tgtEl>
                                          <p:spTgt spid="687110"/>
                                        </p:tgtEl>
                                        <p:attrNameLst>
                                          <p:attrName>ppt_x</p:attrName>
                                        </p:attrNameLst>
                                      </p:cBhvr>
                                      <p:tavLst>
                                        <p:tav tm="0">
                                          <p:val>
                                            <p:strVal val="1+#ppt_w/2"/>
                                          </p:val>
                                        </p:tav>
                                        <p:tav tm="100000">
                                          <p:val>
                                            <p:strVal val="#ppt_x"/>
                                          </p:val>
                                        </p:tav>
                                      </p:tavLst>
                                    </p:anim>
                                    <p:anim calcmode="lin" valueType="num">
                                      <p:cBhvr additive="base">
                                        <p:cTn id="21" dur="500" fill="hold"/>
                                        <p:tgtEl>
                                          <p:spTgt spid="687110"/>
                                        </p:tgtEl>
                                        <p:attrNameLst>
                                          <p:attrName>ppt_y</p:attrName>
                                        </p:attrNameLst>
                                      </p:cBhvr>
                                      <p:tavLst>
                                        <p:tav tm="0">
                                          <p:val>
                                            <p:strVal val="#ppt_y"/>
                                          </p:val>
                                        </p:tav>
                                        <p:tav tm="100000">
                                          <p:val>
                                            <p:strVal val="#ppt_y"/>
                                          </p:val>
                                        </p:tav>
                                      </p:tavLst>
                                    </p:anim>
                                  </p:childTnLst>
                                </p:cTn>
                              </p:par>
                              <p:par>
                                <p:cTn id="22" presetID="2" presetClass="entr" presetSubtype="6" fill="hold" grpId="0" nodeType="withEffect">
                                  <p:stCondLst>
                                    <p:cond delay="0"/>
                                  </p:stCondLst>
                                  <p:childTnLst>
                                    <p:set>
                                      <p:cBhvr>
                                        <p:cTn id="23" dur="1" fill="hold">
                                          <p:stCondLst>
                                            <p:cond delay="0"/>
                                          </p:stCondLst>
                                        </p:cTn>
                                        <p:tgtEl>
                                          <p:spTgt spid="687111"/>
                                        </p:tgtEl>
                                        <p:attrNameLst>
                                          <p:attrName>style.visibility</p:attrName>
                                        </p:attrNameLst>
                                      </p:cBhvr>
                                      <p:to>
                                        <p:strVal val="visible"/>
                                      </p:to>
                                    </p:set>
                                    <p:anim calcmode="lin" valueType="num">
                                      <p:cBhvr additive="base">
                                        <p:cTn id="24" dur="500" fill="hold"/>
                                        <p:tgtEl>
                                          <p:spTgt spid="687111"/>
                                        </p:tgtEl>
                                        <p:attrNameLst>
                                          <p:attrName>ppt_x</p:attrName>
                                        </p:attrNameLst>
                                      </p:cBhvr>
                                      <p:tavLst>
                                        <p:tav tm="0">
                                          <p:val>
                                            <p:strVal val="1+#ppt_w/2"/>
                                          </p:val>
                                        </p:tav>
                                        <p:tav tm="100000">
                                          <p:val>
                                            <p:strVal val="#ppt_x"/>
                                          </p:val>
                                        </p:tav>
                                      </p:tavLst>
                                    </p:anim>
                                    <p:anim calcmode="lin" valueType="num">
                                      <p:cBhvr additive="base">
                                        <p:cTn id="25" dur="500" fill="hold"/>
                                        <p:tgtEl>
                                          <p:spTgt spid="687111"/>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1000"/>
                            </p:stCondLst>
                            <p:childTnLst>
                              <p:par>
                                <p:cTn id="27" presetID="2" presetClass="entr" presetSubtype="9" fill="hold" grpId="0" nodeType="afterEffect">
                                  <p:stCondLst>
                                    <p:cond delay="500"/>
                                  </p:stCondLst>
                                  <p:childTnLst>
                                    <p:set>
                                      <p:cBhvr>
                                        <p:cTn id="28" dur="1" fill="hold">
                                          <p:stCondLst>
                                            <p:cond delay="0"/>
                                          </p:stCondLst>
                                        </p:cTn>
                                        <p:tgtEl>
                                          <p:spTgt spid="687116"/>
                                        </p:tgtEl>
                                        <p:attrNameLst>
                                          <p:attrName>style.visibility</p:attrName>
                                        </p:attrNameLst>
                                      </p:cBhvr>
                                      <p:to>
                                        <p:strVal val="visible"/>
                                      </p:to>
                                    </p:set>
                                    <p:anim calcmode="lin" valueType="num">
                                      <p:cBhvr additive="base">
                                        <p:cTn id="29" dur="500" fill="hold"/>
                                        <p:tgtEl>
                                          <p:spTgt spid="687116"/>
                                        </p:tgtEl>
                                        <p:attrNameLst>
                                          <p:attrName>ppt_x</p:attrName>
                                        </p:attrNameLst>
                                      </p:cBhvr>
                                      <p:tavLst>
                                        <p:tav tm="0">
                                          <p:val>
                                            <p:strVal val="0-#ppt_w/2"/>
                                          </p:val>
                                        </p:tav>
                                        <p:tav tm="100000">
                                          <p:val>
                                            <p:strVal val="#ppt_x"/>
                                          </p:val>
                                        </p:tav>
                                      </p:tavLst>
                                    </p:anim>
                                    <p:anim calcmode="lin" valueType="num">
                                      <p:cBhvr additive="base">
                                        <p:cTn id="30" dur="500" fill="hold"/>
                                        <p:tgtEl>
                                          <p:spTgt spid="687116"/>
                                        </p:tgtEl>
                                        <p:attrNameLst>
                                          <p:attrName>ppt_y</p:attrName>
                                        </p:attrNameLst>
                                      </p:cBhvr>
                                      <p:tavLst>
                                        <p:tav tm="0">
                                          <p:val>
                                            <p:strVal val="0-#ppt_h/2"/>
                                          </p:val>
                                        </p:tav>
                                        <p:tav tm="100000">
                                          <p:val>
                                            <p:strVal val="#ppt_y"/>
                                          </p:val>
                                        </p:tav>
                                      </p:tavLst>
                                    </p:anim>
                                  </p:childTnLst>
                                </p:cTn>
                              </p:par>
                            </p:childTnLst>
                          </p:cTn>
                        </p:par>
                        <p:par>
                          <p:cTn id="31" fill="hold" nodeType="afterGroup">
                            <p:stCondLst>
                              <p:cond delay="2000"/>
                            </p:stCondLst>
                            <p:childTnLst>
                              <p:par>
                                <p:cTn id="32" presetID="2" presetClass="entr" presetSubtype="8" fill="hold" grpId="0" nodeType="afterEffect">
                                  <p:stCondLst>
                                    <p:cond delay="0"/>
                                  </p:stCondLst>
                                  <p:childTnLst>
                                    <p:set>
                                      <p:cBhvr>
                                        <p:cTn id="33" dur="1" fill="hold">
                                          <p:stCondLst>
                                            <p:cond delay="0"/>
                                          </p:stCondLst>
                                        </p:cTn>
                                        <p:tgtEl>
                                          <p:spTgt spid="687114"/>
                                        </p:tgtEl>
                                        <p:attrNameLst>
                                          <p:attrName>style.visibility</p:attrName>
                                        </p:attrNameLst>
                                      </p:cBhvr>
                                      <p:to>
                                        <p:strVal val="visible"/>
                                      </p:to>
                                    </p:set>
                                    <p:anim calcmode="lin" valueType="num">
                                      <p:cBhvr additive="base">
                                        <p:cTn id="34" dur="500" fill="hold"/>
                                        <p:tgtEl>
                                          <p:spTgt spid="687114"/>
                                        </p:tgtEl>
                                        <p:attrNameLst>
                                          <p:attrName>ppt_x</p:attrName>
                                        </p:attrNameLst>
                                      </p:cBhvr>
                                      <p:tavLst>
                                        <p:tav tm="0">
                                          <p:val>
                                            <p:strVal val="0-#ppt_w/2"/>
                                          </p:val>
                                        </p:tav>
                                        <p:tav tm="100000">
                                          <p:val>
                                            <p:strVal val="#ppt_x"/>
                                          </p:val>
                                        </p:tav>
                                      </p:tavLst>
                                    </p:anim>
                                    <p:anim calcmode="lin" valueType="num">
                                      <p:cBhvr additive="base">
                                        <p:cTn id="35" dur="500" fill="hold"/>
                                        <p:tgtEl>
                                          <p:spTgt spid="687114"/>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2500"/>
                            </p:stCondLst>
                            <p:childTnLst>
                              <p:par>
                                <p:cTn id="37" presetID="2" presetClass="entr" presetSubtype="12" fill="hold" grpId="0" nodeType="afterEffect">
                                  <p:stCondLst>
                                    <p:cond delay="0"/>
                                  </p:stCondLst>
                                  <p:childTnLst>
                                    <p:set>
                                      <p:cBhvr>
                                        <p:cTn id="38" dur="1" fill="hold">
                                          <p:stCondLst>
                                            <p:cond delay="0"/>
                                          </p:stCondLst>
                                        </p:cTn>
                                        <p:tgtEl>
                                          <p:spTgt spid="687112"/>
                                        </p:tgtEl>
                                        <p:attrNameLst>
                                          <p:attrName>style.visibility</p:attrName>
                                        </p:attrNameLst>
                                      </p:cBhvr>
                                      <p:to>
                                        <p:strVal val="visible"/>
                                      </p:to>
                                    </p:set>
                                    <p:anim calcmode="lin" valueType="num">
                                      <p:cBhvr additive="base">
                                        <p:cTn id="39" dur="500" fill="hold"/>
                                        <p:tgtEl>
                                          <p:spTgt spid="687112"/>
                                        </p:tgtEl>
                                        <p:attrNameLst>
                                          <p:attrName>ppt_x</p:attrName>
                                        </p:attrNameLst>
                                      </p:cBhvr>
                                      <p:tavLst>
                                        <p:tav tm="0">
                                          <p:val>
                                            <p:strVal val="0-#ppt_w/2"/>
                                          </p:val>
                                        </p:tav>
                                        <p:tav tm="100000">
                                          <p:val>
                                            <p:strVal val="#ppt_x"/>
                                          </p:val>
                                        </p:tav>
                                      </p:tavLst>
                                    </p:anim>
                                    <p:anim calcmode="lin" valueType="num">
                                      <p:cBhvr additive="base">
                                        <p:cTn id="40" dur="500" fill="hold"/>
                                        <p:tgtEl>
                                          <p:spTgt spid="687112"/>
                                        </p:tgtEl>
                                        <p:attrNameLst>
                                          <p:attrName>ppt_y</p:attrName>
                                        </p:attrNameLst>
                                      </p:cBhvr>
                                      <p:tavLst>
                                        <p:tav tm="0">
                                          <p:val>
                                            <p:strVal val="1+#ppt_h/2"/>
                                          </p:val>
                                        </p:tav>
                                        <p:tav tm="100000">
                                          <p:val>
                                            <p:strVal val="#ppt_y"/>
                                          </p:val>
                                        </p:tav>
                                      </p:tavLst>
                                    </p:anim>
                                  </p:childTnLst>
                                </p:cTn>
                              </p:par>
                            </p:childTnLst>
                          </p:cTn>
                        </p:par>
                        <p:par>
                          <p:cTn id="41" fill="hold" nodeType="afterGroup">
                            <p:stCondLst>
                              <p:cond delay="3000"/>
                            </p:stCondLst>
                            <p:childTnLst>
                              <p:par>
                                <p:cTn id="42" presetID="2" presetClass="entr" presetSubtype="4" fill="hold" grpId="0" nodeType="afterEffect">
                                  <p:stCondLst>
                                    <p:cond delay="0"/>
                                  </p:stCondLst>
                                  <p:childTnLst>
                                    <p:set>
                                      <p:cBhvr>
                                        <p:cTn id="43" dur="1" fill="hold">
                                          <p:stCondLst>
                                            <p:cond delay="0"/>
                                          </p:stCondLst>
                                        </p:cTn>
                                        <p:tgtEl>
                                          <p:spTgt spid="687113"/>
                                        </p:tgtEl>
                                        <p:attrNameLst>
                                          <p:attrName>style.visibility</p:attrName>
                                        </p:attrNameLst>
                                      </p:cBhvr>
                                      <p:to>
                                        <p:strVal val="visible"/>
                                      </p:to>
                                    </p:set>
                                    <p:anim calcmode="lin" valueType="num">
                                      <p:cBhvr additive="base">
                                        <p:cTn id="44" dur="500" fill="hold"/>
                                        <p:tgtEl>
                                          <p:spTgt spid="687113"/>
                                        </p:tgtEl>
                                        <p:attrNameLst>
                                          <p:attrName>ppt_x</p:attrName>
                                        </p:attrNameLst>
                                      </p:cBhvr>
                                      <p:tavLst>
                                        <p:tav tm="0">
                                          <p:val>
                                            <p:strVal val="#ppt_x"/>
                                          </p:val>
                                        </p:tav>
                                        <p:tav tm="100000">
                                          <p:val>
                                            <p:strVal val="#ppt_x"/>
                                          </p:val>
                                        </p:tav>
                                      </p:tavLst>
                                    </p:anim>
                                    <p:anim calcmode="lin" valueType="num">
                                      <p:cBhvr additive="base">
                                        <p:cTn id="45" dur="500" fill="hold"/>
                                        <p:tgtEl>
                                          <p:spTgt spid="687113"/>
                                        </p:tgtEl>
                                        <p:attrNameLst>
                                          <p:attrName>ppt_y</p:attrName>
                                        </p:attrNameLst>
                                      </p:cBhvr>
                                      <p:tavLst>
                                        <p:tav tm="0">
                                          <p:val>
                                            <p:strVal val="1+#ppt_h/2"/>
                                          </p:val>
                                        </p:tav>
                                        <p:tav tm="100000">
                                          <p:val>
                                            <p:strVal val="#ppt_y"/>
                                          </p:val>
                                        </p:tav>
                                      </p:tavLst>
                                    </p:anim>
                                  </p:childTnLst>
                                </p:cTn>
                              </p:par>
                            </p:childTnLst>
                          </p:cTn>
                        </p:par>
                        <p:par>
                          <p:cTn id="46" fill="hold" nodeType="afterGroup">
                            <p:stCondLst>
                              <p:cond delay="3500"/>
                            </p:stCondLst>
                            <p:childTnLst>
                              <p:par>
                                <p:cTn id="47" presetID="2" presetClass="entr" presetSubtype="6" fill="hold" grpId="0" nodeType="afterEffect">
                                  <p:stCondLst>
                                    <p:cond delay="0"/>
                                  </p:stCondLst>
                                  <p:childTnLst>
                                    <p:set>
                                      <p:cBhvr>
                                        <p:cTn id="48" dur="1" fill="hold">
                                          <p:stCondLst>
                                            <p:cond delay="0"/>
                                          </p:stCondLst>
                                        </p:cTn>
                                        <p:tgtEl>
                                          <p:spTgt spid="687117"/>
                                        </p:tgtEl>
                                        <p:attrNameLst>
                                          <p:attrName>style.visibility</p:attrName>
                                        </p:attrNameLst>
                                      </p:cBhvr>
                                      <p:to>
                                        <p:strVal val="visible"/>
                                      </p:to>
                                    </p:set>
                                    <p:anim calcmode="lin" valueType="num">
                                      <p:cBhvr additive="base">
                                        <p:cTn id="49" dur="500" fill="hold"/>
                                        <p:tgtEl>
                                          <p:spTgt spid="687117"/>
                                        </p:tgtEl>
                                        <p:attrNameLst>
                                          <p:attrName>ppt_x</p:attrName>
                                        </p:attrNameLst>
                                      </p:cBhvr>
                                      <p:tavLst>
                                        <p:tav tm="0">
                                          <p:val>
                                            <p:strVal val="1+#ppt_w/2"/>
                                          </p:val>
                                        </p:tav>
                                        <p:tav tm="100000">
                                          <p:val>
                                            <p:strVal val="#ppt_x"/>
                                          </p:val>
                                        </p:tav>
                                      </p:tavLst>
                                    </p:anim>
                                    <p:anim calcmode="lin" valueType="num">
                                      <p:cBhvr additive="base">
                                        <p:cTn id="50" dur="500" fill="hold"/>
                                        <p:tgtEl>
                                          <p:spTgt spid="687117"/>
                                        </p:tgtEl>
                                        <p:attrNameLst>
                                          <p:attrName>ppt_y</p:attrName>
                                        </p:attrNameLst>
                                      </p:cBhvr>
                                      <p:tavLst>
                                        <p:tav tm="0">
                                          <p:val>
                                            <p:strVal val="1+#ppt_h/2"/>
                                          </p:val>
                                        </p:tav>
                                        <p:tav tm="100000">
                                          <p:val>
                                            <p:strVal val="#ppt_y"/>
                                          </p:val>
                                        </p:tav>
                                      </p:tavLst>
                                    </p:anim>
                                  </p:childTnLst>
                                </p:cTn>
                              </p:par>
                            </p:childTnLst>
                          </p:cTn>
                        </p:par>
                        <p:par>
                          <p:cTn id="51" fill="hold" nodeType="afterGroup">
                            <p:stCondLst>
                              <p:cond delay="4000"/>
                            </p:stCondLst>
                            <p:childTnLst>
                              <p:par>
                                <p:cTn id="52" presetID="2" presetClass="entr" presetSubtype="2" fill="hold" grpId="0" nodeType="afterEffect">
                                  <p:stCondLst>
                                    <p:cond delay="0"/>
                                  </p:stCondLst>
                                  <p:childTnLst>
                                    <p:set>
                                      <p:cBhvr>
                                        <p:cTn id="53" dur="1" fill="hold">
                                          <p:stCondLst>
                                            <p:cond delay="0"/>
                                          </p:stCondLst>
                                        </p:cTn>
                                        <p:tgtEl>
                                          <p:spTgt spid="687115"/>
                                        </p:tgtEl>
                                        <p:attrNameLst>
                                          <p:attrName>style.visibility</p:attrName>
                                        </p:attrNameLst>
                                      </p:cBhvr>
                                      <p:to>
                                        <p:strVal val="visible"/>
                                      </p:to>
                                    </p:set>
                                    <p:anim calcmode="lin" valueType="num">
                                      <p:cBhvr additive="base">
                                        <p:cTn id="54" dur="500" fill="hold"/>
                                        <p:tgtEl>
                                          <p:spTgt spid="687115"/>
                                        </p:tgtEl>
                                        <p:attrNameLst>
                                          <p:attrName>ppt_x</p:attrName>
                                        </p:attrNameLst>
                                      </p:cBhvr>
                                      <p:tavLst>
                                        <p:tav tm="0">
                                          <p:val>
                                            <p:strVal val="1+#ppt_w/2"/>
                                          </p:val>
                                        </p:tav>
                                        <p:tav tm="100000">
                                          <p:val>
                                            <p:strVal val="#ppt_x"/>
                                          </p:val>
                                        </p:tav>
                                      </p:tavLst>
                                    </p:anim>
                                    <p:anim calcmode="lin" valueType="num">
                                      <p:cBhvr additive="base">
                                        <p:cTn id="55" dur="500" fill="hold"/>
                                        <p:tgtEl>
                                          <p:spTgt spid="6871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8" grpId="0"/>
      <p:bldP spid="687109" grpId="0"/>
      <p:bldP spid="687110" grpId="0"/>
      <p:bldP spid="687111" grpId="0"/>
      <p:bldP spid="687112" grpId="0"/>
      <p:bldP spid="687113" grpId="0"/>
      <p:bldP spid="687114" grpId="0"/>
      <p:bldP spid="687115" grpId="0"/>
      <p:bldP spid="687116" grpId="0"/>
      <p:bldP spid="6871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4"/>
          <p:cNvSpPr>
            <a:spLocks noGrp="1" noChangeArrowheads="1"/>
          </p:cNvSpPr>
          <p:nvPr>
            <p:ph type="title"/>
          </p:nvPr>
        </p:nvSpPr>
        <p:spPr/>
        <p:txBody>
          <a:bodyPr/>
          <a:lstStyle/>
          <a:p>
            <a:r>
              <a:rPr lang="en-US" b="1" dirty="0" smtClean="0">
                <a:solidFill>
                  <a:srgbClr val="0070C0"/>
                </a:solidFill>
              </a:rPr>
              <a:t>Listening</a:t>
            </a:r>
          </a:p>
        </p:txBody>
      </p:sp>
      <p:grpSp>
        <p:nvGrpSpPr>
          <p:cNvPr id="2" name="Group 3"/>
          <p:cNvGrpSpPr>
            <a:grpSpLocks/>
          </p:cNvGrpSpPr>
          <p:nvPr/>
        </p:nvGrpSpPr>
        <p:grpSpPr bwMode="auto">
          <a:xfrm>
            <a:off x="2251075" y="1233488"/>
            <a:ext cx="4530725" cy="4252912"/>
            <a:chOff x="1704" y="1497"/>
            <a:chExt cx="2592" cy="2592"/>
          </a:xfrm>
        </p:grpSpPr>
        <p:sp>
          <p:nvSpPr>
            <p:cNvPr id="5124" name="Oval 4"/>
            <p:cNvSpPr>
              <a:spLocks noChangeArrowheads="1"/>
            </p:cNvSpPr>
            <p:nvPr/>
          </p:nvSpPr>
          <p:spPr bwMode="auto">
            <a:xfrm>
              <a:off x="1704" y="1497"/>
              <a:ext cx="2592" cy="2592"/>
            </a:xfrm>
            <a:prstGeom prst="ellipse">
              <a:avLst/>
            </a:prstGeom>
            <a:solidFill>
              <a:srgbClr val="CCFFFF">
                <a:alpha val="50195"/>
              </a:srgbClr>
            </a:solidFill>
            <a:ln w="38100">
              <a:solidFill>
                <a:schemeClr val="bg2"/>
              </a:solidFill>
              <a:round/>
              <a:headEnd type="none" w="sm" len="sm"/>
              <a:tailEnd type="none" w="sm" len="sm"/>
            </a:ln>
          </p:spPr>
          <p:txBody>
            <a:bodyPr wrap="none" anchor="ctr"/>
            <a:lstStyle/>
            <a:p>
              <a:endParaRPr lang="en-US"/>
            </a:p>
          </p:txBody>
        </p:sp>
        <p:sp>
          <p:nvSpPr>
            <p:cNvPr id="5125" name="Line 5"/>
            <p:cNvSpPr>
              <a:spLocks noChangeShapeType="1"/>
            </p:cNvSpPr>
            <p:nvPr/>
          </p:nvSpPr>
          <p:spPr bwMode="auto">
            <a:xfrm>
              <a:off x="3024" y="2784"/>
              <a:ext cx="1252" cy="9"/>
            </a:xfrm>
            <a:prstGeom prst="line">
              <a:avLst/>
            </a:prstGeom>
            <a:noFill/>
            <a:ln w="381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6" name="Line 6"/>
            <p:cNvSpPr>
              <a:spLocks noChangeShapeType="1"/>
            </p:cNvSpPr>
            <p:nvPr/>
          </p:nvSpPr>
          <p:spPr bwMode="auto">
            <a:xfrm>
              <a:off x="3024" y="2784"/>
              <a:ext cx="0" cy="1305"/>
            </a:xfrm>
            <a:prstGeom prst="line">
              <a:avLst/>
            </a:prstGeom>
            <a:noFill/>
            <a:ln w="381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7" name="Line 7"/>
            <p:cNvSpPr>
              <a:spLocks noChangeShapeType="1"/>
            </p:cNvSpPr>
            <p:nvPr/>
          </p:nvSpPr>
          <p:spPr bwMode="auto">
            <a:xfrm flipH="1">
              <a:off x="1835" y="2784"/>
              <a:ext cx="1189" cy="562"/>
            </a:xfrm>
            <a:prstGeom prst="line">
              <a:avLst/>
            </a:prstGeom>
            <a:noFill/>
            <a:ln w="381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8" name="Line 8"/>
            <p:cNvSpPr>
              <a:spLocks noChangeShapeType="1"/>
            </p:cNvSpPr>
            <p:nvPr/>
          </p:nvSpPr>
          <p:spPr bwMode="auto">
            <a:xfrm flipH="1" flipV="1">
              <a:off x="1704" y="2784"/>
              <a:ext cx="1320" cy="0"/>
            </a:xfrm>
            <a:prstGeom prst="line">
              <a:avLst/>
            </a:prstGeom>
            <a:noFill/>
            <a:ln w="381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129" name="Text Box 9"/>
            <p:cNvSpPr txBox="1">
              <a:spLocks noChangeArrowheads="1"/>
            </p:cNvSpPr>
            <p:nvPr/>
          </p:nvSpPr>
          <p:spPr bwMode="auto">
            <a:xfrm>
              <a:off x="2499" y="1968"/>
              <a:ext cx="99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latin typeface="Times New Roman" pitchFamily="18" charset="0"/>
                </a:rPr>
                <a:t>LISTENING</a:t>
              </a:r>
            </a:p>
            <a:p>
              <a:r>
                <a:rPr lang="en-US">
                  <a:latin typeface="Times New Roman" pitchFamily="18" charset="0"/>
                </a:rPr>
                <a:t>   at least 50%</a:t>
              </a:r>
            </a:p>
          </p:txBody>
        </p:sp>
        <p:sp>
          <p:nvSpPr>
            <p:cNvPr id="5130" name="Text Box 10"/>
            <p:cNvSpPr txBox="1">
              <a:spLocks noChangeArrowheads="1"/>
            </p:cNvSpPr>
            <p:nvPr/>
          </p:nvSpPr>
          <p:spPr bwMode="auto">
            <a:xfrm>
              <a:off x="3175" y="2928"/>
              <a:ext cx="7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latin typeface="Times New Roman" pitchFamily="18" charset="0"/>
                </a:rPr>
                <a:t>TALKING</a:t>
              </a:r>
            </a:p>
            <a:p>
              <a:r>
                <a:rPr lang="en-US">
                  <a:latin typeface="Times New Roman" pitchFamily="18" charset="0"/>
                </a:rPr>
                <a:t>       25%</a:t>
              </a:r>
            </a:p>
          </p:txBody>
        </p:sp>
        <p:sp>
          <p:nvSpPr>
            <p:cNvPr id="5131" name="Text Box 11"/>
            <p:cNvSpPr txBox="1">
              <a:spLocks noChangeArrowheads="1"/>
            </p:cNvSpPr>
            <p:nvPr/>
          </p:nvSpPr>
          <p:spPr bwMode="auto">
            <a:xfrm>
              <a:off x="2238" y="3271"/>
              <a:ext cx="729"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latin typeface="Times New Roman" pitchFamily="18" charset="0"/>
                </a:rPr>
                <a:t>READING</a:t>
              </a:r>
            </a:p>
            <a:p>
              <a:r>
                <a:rPr lang="en-US">
                  <a:latin typeface="Times New Roman" pitchFamily="18" charset="0"/>
                </a:rPr>
                <a:t>       16%</a:t>
              </a:r>
            </a:p>
          </p:txBody>
        </p:sp>
        <p:sp>
          <p:nvSpPr>
            <p:cNvPr id="5132" name="Text Box 12"/>
            <p:cNvSpPr txBox="1">
              <a:spLocks noChangeArrowheads="1"/>
            </p:cNvSpPr>
            <p:nvPr/>
          </p:nvSpPr>
          <p:spPr bwMode="auto">
            <a:xfrm>
              <a:off x="1724" y="2789"/>
              <a:ext cx="722"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a:latin typeface="Times New Roman" pitchFamily="18" charset="0"/>
                </a:rPr>
                <a:t>WRITING</a:t>
              </a:r>
            </a:p>
            <a:p>
              <a:r>
                <a:rPr lang="en-US">
                  <a:latin typeface="Times New Roman" pitchFamily="18" charset="0"/>
                </a:rPr>
                <a:t>       9%</a:t>
              </a:r>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3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4"/>
          <p:cNvSpPr>
            <a:spLocks noGrp="1" noChangeArrowheads="1"/>
          </p:cNvSpPr>
          <p:nvPr>
            <p:ph type="title"/>
          </p:nvPr>
        </p:nvSpPr>
        <p:spPr/>
        <p:txBody>
          <a:bodyPr/>
          <a:lstStyle/>
          <a:p>
            <a:r>
              <a:rPr lang="en-US" b="1" dirty="0" smtClean="0">
                <a:solidFill>
                  <a:srgbClr val="0070C0"/>
                </a:solidFill>
              </a:rPr>
              <a:t>Why Is Listening Efficiency Low?</a:t>
            </a:r>
          </a:p>
        </p:txBody>
      </p:sp>
      <p:sp>
        <p:nvSpPr>
          <p:cNvPr id="691208" name="Text Box 8"/>
          <p:cNvSpPr txBox="1">
            <a:spLocks noChangeArrowheads="1"/>
          </p:cNvSpPr>
          <p:nvPr/>
        </p:nvSpPr>
        <p:spPr bwMode="auto">
          <a:xfrm>
            <a:off x="5791200" y="39624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2000" i="1"/>
              <a:t>Don’t Like the Speaker</a:t>
            </a:r>
          </a:p>
        </p:txBody>
      </p:sp>
      <p:pic>
        <p:nvPicPr>
          <p:cNvPr id="691203" name="Picture 3" descr="pcs_popular_200"/>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33800" y="1905000"/>
            <a:ext cx="233362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1204" name="Text Box 4"/>
          <p:cNvSpPr txBox="1">
            <a:spLocks noChangeArrowheads="1"/>
          </p:cNvSpPr>
          <p:nvPr/>
        </p:nvSpPr>
        <p:spPr bwMode="auto">
          <a:xfrm>
            <a:off x="6324600" y="3200400"/>
            <a:ext cx="1997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2000" i="1"/>
              <a:t>Daydreaming</a:t>
            </a:r>
          </a:p>
        </p:txBody>
      </p:sp>
      <p:sp>
        <p:nvSpPr>
          <p:cNvPr id="691205" name="Text Box 5"/>
          <p:cNvSpPr txBox="1">
            <a:spLocks noChangeArrowheads="1"/>
          </p:cNvSpPr>
          <p:nvPr/>
        </p:nvSpPr>
        <p:spPr bwMode="auto">
          <a:xfrm>
            <a:off x="990600" y="2438400"/>
            <a:ext cx="2187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2000" i="1"/>
              <a:t>Mental Tangents</a:t>
            </a:r>
          </a:p>
        </p:txBody>
      </p:sp>
      <p:sp>
        <p:nvSpPr>
          <p:cNvPr id="691206" name="Text Box 6"/>
          <p:cNvSpPr txBox="1">
            <a:spLocks noChangeArrowheads="1"/>
          </p:cNvSpPr>
          <p:nvPr/>
        </p:nvSpPr>
        <p:spPr bwMode="auto">
          <a:xfrm>
            <a:off x="609600" y="34290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2000" i="1"/>
              <a:t>Don’t Want to Be There</a:t>
            </a:r>
          </a:p>
        </p:txBody>
      </p:sp>
      <p:sp>
        <p:nvSpPr>
          <p:cNvPr id="691207" name="Text Box 7"/>
          <p:cNvSpPr txBox="1">
            <a:spLocks noChangeArrowheads="1"/>
          </p:cNvSpPr>
          <p:nvPr/>
        </p:nvSpPr>
        <p:spPr bwMode="auto">
          <a:xfrm>
            <a:off x="6324600" y="1676400"/>
            <a:ext cx="1997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2000" i="1" dirty="0"/>
              <a:t>Juggling</a:t>
            </a:r>
          </a:p>
        </p:txBody>
      </p:sp>
      <p:sp>
        <p:nvSpPr>
          <p:cNvPr id="691209" name="Text Box 9"/>
          <p:cNvSpPr txBox="1">
            <a:spLocks noChangeArrowheads="1"/>
          </p:cNvSpPr>
          <p:nvPr/>
        </p:nvSpPr>
        <p:spPr bwMode="auto">
          <a:xfrm>
            <a:off x="6400800" y="2514600"/>
            <a:ext cx="1997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2000" i="1"/>
              <a:t>Bored</a:t>
            </a:r>
          </a:p>
        </p:txBody>
      </p:sp>
      <p:sp>
        <p:nvSpPr>
          <p:cNvPr id="691210" name="Text Box 10"/>
          <p:cNvSpPr txBox="1">
            <a:spLocks noChangeArrowheads="1"/>
          </p:cNvSpPr>
          <p:nvPr/>
        </p:nvSpPr>
        <p:spPr bwMode="auto">
          <a:xfrm>
            <a:off x="609600" y="4495800"/>
            <a:ext cx="3962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2000" i="1"/>
              <a:t>Don’t Understand the Topic</a:t>
            </a:r>
          </a:p>
        </p:txBody>
      </p:sp>
      <p:sp>
        <p:nvSpPr>
          <p:cNvPr id="691211" name="Text Box 11"/>
          <p:cNvSpPr txBox="1">
            <a:spLocks noChangeArrowheads="1"/>
          </p:cNvSpPr>
          <p:nvPr/>
        </p:nvSpPr>
        <p:spPr bwMode="auto">
          <a:xfrm>
            <a:off x="6248400" y="4724400"/>
            <a:ext cx="281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2000" i="1"/>
              <a:t>Forming a Response</a:t>
            </a:r>
          </a:p>
        </p:txBody>
      </p:sp>
      <p:sp>
        <p:nvSpPr>
          <p:cNvPr id="691212" name="Text Box 12"/>
          <p:cNvSpPr txBox="1">
            <a:spLocks noChangeArrowheads="1"/>
          </p:cNvSpPr>
          <p:nvPr/>
        </p:nvSpPr>
        <p:spPr bwMode="auto">
          <a:xfrm>
            <a:off x="1905000" y="5562600"/>
            <a:ext cx="594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2000" i="1"/>
              <a:t>Too Interested in Physical Characteristics</a:t>
            </a:r>
          </a:p>
        </p:txBody>
      </p:sp>
      <p:sp>
        <p:nvSpPr>
          <p:cNvPr id="691213" name="Text Box 13"/>
          <p:cNvSpPr txBox="1">
            <a:spLocks noChangeArrowheads="1"/>
          </p:cNvSpPr>
          <p:nvPr/>
        </p:nvSpPr>
        <p:spPr bwMode="auto">
          <a:xfrm>
            <a:off x="838200" y="1447800"/>
            <a:ext cx="434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2000" i="1" dirty="0"/>
              <a:t>Hearing what you want to hear</a:t>
            </a:r>
          </a:p>
        </p:txBody>
      </p:sp>
    </p:spTree>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title"/>
          </p:nvPr>
        </p:nvSpPr>
        <p:spPr/>
        <p:txBody>
          <a:bodyPr/>
          <a:lstStyle/>
          <a:p>
            <a:r>
              <a:rPr lang="en-US" b="1" dirty="0" smtClean="0">
                <a:solidFill>
                  <a:srgbClr val="0070C0"/>
                </a:solidFill>
              </a:rPr>
              <a:t>Microphone Techniques</a:t>
            </a:r>
          </a:p>
        </p:txBody>
      </p:sp>
      <p:sp>
        <p:nvSpPr>
          <p:cNvPr id="7171" name="Rectangle 6"/>
          <p:cNvSpPr>
            <a:spLocks noGrp="1" noChangeArrowheads="1"/>
          </p:cNvSpPr>
          <p:nvPr>
            <p:ph type="body" idx="1"/>
          </p:nvPr>
        </p:nvSpPr>
        <p:spPr/>
        <p:txBody>
          <a:bodyPr/>
          <a:lstStyle/>
          <a:p>
            <a:pPr>
              <a:lnSpc>
                <a:spcPct val="80000"/>
              </a:lnSpc>
            </a:pPr>
            <a:endParaRPr lang="en-US" sz="2200" smtClean="0"/>
          </a:p>
          <a:p>
            <a:pPr>
              <a:lnSpc>
                <a:spcPct val="80000"/>
              </a:lnSpc>
            </a:pPr>
            <a:endParaRPr lang="en-US" sz="2200" smtClean="0"/>
          </a:p>
          <a:p>
            <a:pPr>
              <a:lnSpc>
                <a:spcPct val="80000"/>
              </a:lnSpc>
            </a:pPr>
            <a:r>
              <a:rPr lang="en-US" sz="3600" b="1" smtClean="0">
                <a:solidFill>
                  <a:schemeClr val="tx1"/>
                </a:solidFill>
              </a:rPr>
              <a:t>Talk across, rather than into, the microphone </a:t>
            </a:r>
          </a:p>
          <a:p>
            <a:pPr>
              <a:lnSpc>
                <a:spcPct val="80000"/>
              </a:lnSpc>
            </a:pPr>
            <a:endParaRPr lang="en-US" sz="3600" b="1" smtClean="0">
              <a:solidFill>
                <a:schemeClr val="tx1"/>
              </a:solidFill>
            </a:endParaRPr>
          </a:p>
          <a:p>
            <a:pPr lvl="1">
              <a:lnSpc>
                <a:spcPct val="80000"/>
              </a:lnSpc>
            </a:pPr>
            <a:r>
              <a:rPr lang="en-US" sz="3600" b="1" smtClean="0">
                <a:solidFill>
                  <a:schemeClr val="tx1"/>
                </a:solidFill>
              </a:rPr>
              <a:t>Reduce breath noises and "popping" sounds that can mask your speech</a:t>
            </a:r>
          </a:p>
          <a:p>
            <a:pPr lvl="1">
              <a:lnSpc>
                <a:spcPct val="80000"/>
              </a:lnSpc>
            </a:pPr>
            <a:endParaRPr lang="en-US" sz="2200" smtClean="0"/>
          </a:p>
        </p:txBody>
      </p:sp>
    </p:spTree>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1339</Words>
  <Application>Microsoft Office PowerPoint</Application>
  <PresentationFormat>On-screen Show (4:3)</PresentationFormat>
  <Paragraphs>187</Paragraphs>
  <Slides>34</Slides>
  <Notes>9</Notes>
  <HiddenSlides>14</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Training</vt:lpstr>
      <vt:lpstr>Training Volunteers</vt:lpstr>
      <vt:lpstr>PowerPoint Presentation</vt:lpstr>
      <vt:lpstr>Reminder</vt:lpstr>
      <vt:lpstr>Session Two Topic</vt:lpstr>
      <vt:lpstr>Topic 6: Basic Communication Skills</vt:lpstr>
      <vt:lpstr>PowerPoint Presentation</vt:lpstr>
      <vt:lpstr>Listening</vt:lpstr>
      <vt:lpstr>Why Is Listening Efficiency Low?</vt:lpstr>
      <vt:lpstr>Microphone Techniques</vt:lpstr>
      <vt:lpstr>Messages –One subject at a time</vt:lpstr>
      <vt:lpstr>Example Tactical Call Signs</vt:lpstr>
      <vt:lpstr>Using Tactical Call Signs</vt:lpstr>
      <vt:lpstr>What about FCC Call Signs?</vt:lpstr>
      <vt:lpstr>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6 Question</vt:lpstr>
      <vt:lpstr>Topic 6 Question</vt:lpstr>
      <vt:lpstr>Topic 6 Question</vt:lpstr>
      <vt:lpstr>Topic 6 Question</vt:lpstr>
      <vt:lpstr>Topic 6 Question</vt:lpstr>
      <vt:lpstr>Any Questions Before Starting Topic 7?</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2011-11-05T20:49:40Z</dcterms:created>
  <dcterms:modified xsi:type="dcterms:W3CDTF">2012-03-04T20:18:22Z</dcterms:modified>
</cp:coreProperties>
</file>