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84" r:id="rId2"/>
    <p:sldId id="261" r:id="rId3"/>
    <p:sldId id="289" r:id="rId4"/>
    <p:sldId id="631" r:id="rId5"/>
    <p:sldId id="635" r:id="rId6"/>
    <p:sldId id="647" r:id="rId7"/>
    <p:sldId id="636" r:id="rId8"/>
    <p:sldId id="648" r:id="rId9"/>
    <p:sldId id="524" r:id="rId10"/>
    <p:sldId id="416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32" r:id="rId24"/>
    <p:sldId id="671" r:id="rId25"/>
    <p:sldId id="672" r:id="rId26"/>
    <p:sldId id="673" r:id="rId27"/>
    <p:sldId id="674" r:id="rId28"/>
    <p:sldId id="675" r:id="rId29"/>
    <p:sldId id="45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Start" id="{779CC93D-E52E-4D84-901B-11D7331DD495}">
          <p14:sldIdLst>
            <p14:sldId id="384"/>
            <p14:sldId id="261"/>
            <p14:sldId id="289"/>
          </p14:sldIdLst>
        </p14:section>
        <p14:section name="Content" id="{790CEF5B-569A-4C2F-BED5-750B08C0E5AD}">
          <p14:sldIdLst>
            <p14:sldId id="631"/>
            <p14:sldId id="635"/>
            <p14:sldId id="647"/>
            <p14:sldId id="636"/>
            <p14:sldId id="648"/>
            <p14:sldId id="524"/>
            <p14:sldId id="416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32"/>
          </p14:sldIdLst>
        </p14:section>
        <p14:section name="Summary" id="{3F78B471-41DA-46F2-A8E4-97E471896AB3}">
          <p14:sldIdLst/>
        </p14:section>
        <p14:section name="Quiz" id="{4ADBE36C-3616-4F90-AF7A-AA71CE7C6B31}">
          <p14:sldIdLst>
            <p14:sldId id="671"/>
            <p14:sldId id="672"/>
            <p14:sldId id="673"/>
            <p14:sldId id="674"/>
            <p14:sldId id="675"/>
            <p14:sldId id="4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06" d="100"/>
          <a:sy n="106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0368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6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Make sure you have modified the Name and Date.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Display this screen as students are arriving for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ARRL conditions!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The two ICS courses must be complete before taking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course requires a total of 18 hours. </a:t>
            </a:r>
          </a:p>
          <a:p>
            <a:pPr>
              <a:lnSpc>
                <a:spcPct val="80000"/>
              </a:lnSpc>
            </a:pP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If a student misses one class they can take</a:t>
            </a:r>
            <a:r>
              <a:rPr lang="en-US" b="1" baseline="0" dirty="0" smtClean="0"/>
              <a:t> a practice quiz for each lesson missed.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two sessions will be asked to take the course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the last session must wait for the next class and attend the final session for taking the exam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An exception would be two Field Examiners agreeing to give the exam at a mutually scheduled time.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://training.fema.gov/IS/NIMS.asp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1066800"/>
            <a:ext cx="487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Volunteers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39" y="457199"/>
            <a:ext cx="7844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1730" y="2213726"/>
            <a:ext cx="674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ARRL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smtClean="0">
                <a:solidFill>
                  <a:srgbClr val="FF0000"/>
                </a:solidFill>
              </a:rPr>
              <a:t>Emergency </a:t>
            </a:r>
            <a:r>
              <a:rPr lang="en-US" sz="2400" b="1" smtClean="0">
                <a:solidFill>
                  <a:srgbClr val="FF0000"/>
                </a:solidFill>
              </a:rPr>
              <a:t>Communication </a:t>
            </a:r>
            <a:r>
              <a:rPr lang="en-US" sz="2400" b="1" dirty="0" smtClean="0">
                <a:solidFill>
                  <a:srgbClr val="FF0000"/>
                </a:solidFill>
              </a:rPr>
              <a:t>Course</a:t>
            </a:r>
          </a:p>
          <a:p>
            <a:pPr algn="ctr"/>
            <a:r>
              <a:rPr lang="en-US" sz="2400" b="1" dirty="0" smtClean="0"/>
              <a:t>EC-001 (2011)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1225989" cy="11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877096" y="3657600"/>
            <a:ext cx="252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Session </a:t>
            </a:r>
            <a:r>
              <a:rPr lang="en-US" sz="3600" b="1" dirty="0">
                <a:solidFill>
                  <a:srgbClr val="FF0000"/>
                </a:solidFill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</a:rPr>
              <a:t>wo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762000" y="1600200"/>
            <a:ext cx="8001000" cy="1905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857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Time  for  a Quiz</a:t>
            </a:r>
            <a:endParaRPr lang="en-US" sz="857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419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Take 30 Seconds adjust your workspace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07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2538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19527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035581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83828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94174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7350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042661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44892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862474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Reminder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two DHS/FEMA Courses</a:t>
            </a:r>
          </a:p>
          <a:p>
            <a:pPr lvl="2"/>
            <a:r>
              <a:rPr lang="en-US" b="1" dirty="0" smtClean="0"/>
              <a:t>IS-100.b Introduction to ICS</a:t>
            </a:r>
          </a:p>
          <a:p>
            <a:pPr lvl="2"/>
            <a:r>
              <a:rPr lang="en-US" b="1" dirty="0" smtClean="0"/>
              <a:t>IS-700 National Incident Management System</a:t>
            </a:r>
          </a:p>
          <a:p>
            <a:pPr marL="1371600" lvl="3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://training.fema.gov/IS/NIMS.asp</a:t>
            </a:r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687540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4243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46994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762000" y="9144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84739051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7a Question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Which of the following requires no NCS to control net operations?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An open Net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 directed Net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An NTS Net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 Health and Welfare Net</a:t>
            </a:r>
          </a:p>
        </p:txBody>
      </p:sp>
    </p:spTree>
    <p:extLst>
      <p:ext uri="{BB962C8B-B14F-4D97-AF65-F5344CB8AC3E}">
        <p14:creationId xmlns:p14="http://schemas.microsoft.com/office/powerpoint/2010/main" val="20808560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7a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500" b="1" dirty="0" smtClean="0"/>
              <a:t>Which of the following is true of Directed Nets?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There is minimal direction from the Net Control Station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There is no clearly assigned mission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They serve only as Liaison Nets between several simultaneous nets during large operations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They are used when the volume of traffic is too great to be handled on a first-come, first-served basis</a:t>
            </a:r>
          </a:p>
        </p:txBody>
      </p:sp>
    </p:spTree>
    <p:extLst>
      <p:ext uri="{BB962C8B-B14F-4D97-AF65-F5344CB8AC3E}">
        <p14:creationId xmlns:p14="http://schemas.microsoft.com/office/powerpoint/2010/main" val="24602353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7a Question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 smtClean="0"/>
              <a:t>Who is responsible for ensuring a smooth flow of traffic within and between nets?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The Official Observer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The Net Manager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The Liaison Station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The NTS Emergency Coordinator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23146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7a Question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Which type of net would handle non-formal communications for a served agency?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Health and Welfare Net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Tactical Net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Resource Net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sz="2400" dirty="0" smtClean="0"/>
              <a:t>Traffic Net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0452160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7a Question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500" b="1" dirty="0" smtClean="0"/>
              <a:t>Which of the following statements concerning nets is true?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Resource Nets are used to assign operators as they become available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Health and Welfare Nets operate only on HF bands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NTS Traffic Nets handle both formal and informal long distance messages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Tactical Nets handle only formatted, written messages</a:t>
            </a:r>
          </a:p>
        </p:txBody>
      </p:sp>
    </p:spTree>
    <p:extLst>
      <p:ext uri="{BB962C8B-B14F-4D97-AF65-F5344CB8AC3E}">
        <p14:creationId xmlns:p14="http://schemas.microsoft.com/office/powerpoint/2010/main" val="38105737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905000" y="2743200"/>
            <a:ext cx="5334000" cy="1362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/>
              <a:t>Any Questions Before Starting Topic 7b?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Session Two Topic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1 – Topics 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5a,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5b</a:t>
            </a:r>
          </a:p>
          <a:p>
            <a:pPr marL="0" indent="0">
              <a:buNone/>
            </a:pPr>
            <a:r>
              <a:rPr lang="en-US" dirty="0" smtClean="0"/>
              <a:t>Session 2 – Topics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6,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7a</a:t>
            </a:r>
            <a:r>
              <a:rPr lang="en-US" dirty="0" smtClean="0"/>
              <a:t>, 7b, 7c, 7d, 8, 9, 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3 – Topics 11, 12, 13, 14, 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4 – Topics 16, 17, 18, 19, 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5 – Topics 21, 22, 23, 24, 25, 26, 27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6 – Topics 28, 29, Summary, Final Exam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558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86000"/>
            <a:ext cx="8077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Topic 7a – </a:t>
            </a:r>
            <a:r>
              <a:rPr lang="en-US" b="1" dirty="0" smtClean="0">
                <a:solidFill>
                  <a:srgbClr val="0070C0"/>
                </a:solidFill>
                <a:cs typeface="Arial" charset="0"/>
              </a:rPr>
              <a:t>Basic Net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Nets Defined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do we have Nets?</a:t>
            </a:r>
          </a:p>
          <a:p>
            <a:pPr lvl="1"/>
            <a:r>
              <a:rPr lang="en-US" dirty="0" smtClean="0"/>
              <a:t>Group setting in multiple locations</a:t>
            </a:r>
          </a:p>
          <a:p>
            <a:pPr lvl="1"/>
            <a:r>
              <a:rPr lang="en-US" dirty="0" smtClean="0"/>
              <a:t>Bring orderliness to chaos</a:t>
            </a:r>
          </a:p>
          <a:p>
            <a:endParaRPr lang="en-US" dirty="0"/>
          </a:p>
          <a:p>
            <a:r>
              <a:rPr lang="en-US" dirty="0" smtClean="0"/>
              <a:t>Net Operations</a:t>
            </a:r>
          </a:p>
          <a:p>
            <a:pPr lvl="1"/>
            <a:r>
              <a:rPr lang="en-US" dirty="0" smtClean="0"/>
              <a:t>Net Manager</a:t>
            </a:r>
          </a:p>
          <a:p>
            <a:pPr lvl="1"/>
            <a:r>
              <a:rPr lang="en-US" dirty="0" smtClean="0"/>
              <a:t>NCS</a:t>
            </a:r>
          </a:p>
          <a:p>
            <a:pPr lvl="1"/>
            <a:r>
              <a:rPr lang="en-US" dirty="0" smtClean="0"/>
              <a:t>First operator on scene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 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Informal – no NCS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Few stations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Directed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Check-ins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Tactical call signs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20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Example Net Formats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505200" cy="4114800"/>
          </a:xfrm>
        </p:spPr>
        <p:txBody>
          <a:bodyPr/>
          <a:lstStyle/>
          <a:p>
            <a:r>
              <a:rPr lang="en-US" sz="2200" b="1" dirty="0" smtClean="0"/>
              <a:t>Informal nets</a:t>
            </a:r>
          </a:p>
          <a:p>
            <a:pPr lvl="1"/>
            <a:r>
              <a:rPr lang="en-US" sz="2200" dirty="0" smtClean="0"/>
              <a:t>Interest Group Nets</a:t>
            </a:r>
          </a:p>
          <a:p>
            <a:pPr lvl="1"/>
            <a:r>
              <a:rPr lang="en-US" sz="2200" dirty="0" smtClean="0"/>
              <a:t>Swap Nets</a:t>
            </a:r>
          </a:p>
          <a:p>
            <a:pPr lvl="1"/>
            <a:r>
              <a:rPr lang="en-US" sz="2200" dirty="0" smtClean="0"/>
              <a:t>Training Nets</a:t>
            </a:r>
          </a:p>
          <a:p>
            <a:endParaRPr lang="en-US" sz="2200" dirty="0" smtClean="0"/>
          </a:p>
        </p:txBody>
      </p:sp>
      <p:sp>
        <p:nvSpPr>
          <p:cNvPr id="73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600200"/>
            <a:ext cx="4572000" cy="4114800"/>
          </a:xfrm>
        </p:spPr>
        <p:txBody>
          <a:bodyPr/>
          <a:lstStyle/>
          <a:p>
            <a:r>
              <a:rPr lang="en-US" sz="2200" b="1" smtClean="0"/>
              <a:t>Formal Nets</a:t>
            </a:r>
          </a:p>
          <a:p>
            <a:pPr lvl="1"/>
            <a:r>
              <a:rPr lang="en-US" sz="2200" smtClean="0"/>
              <a:t>Traffic Nets</a:t>
            </a:r>
          </a:p>
          <a:p>
            <a:pPr lvl="1"/>
            <a:r>
              <a:rPr lang="en-US" sz="2200" smtClean="0"/>
              <a:t>Emergency Nets</a:t>
            </a:r>
          </a:p>
          <a:p>
            <a:pPr lvl="2"/>
            <a:r>
              <a:rPr lang="en-US" sz="2200" smtClean="0"/>
              <a:t>Started after a </a:t>
            </a:r>
            <a:r>
              <a:rPr lang="en-US" sz="2200" b="1" smtClean="0"/>
              <a:t>request</a:t>
            </a:r>
            <a:r>
              <a:rPr lang="en-US" sz="2200" smtClean="0"/>
              <a:t> for service has been submitted by a served agency through an appointed, local amateur radio </a:t>
            </a:r>
            <a:r>
              <a:rPr lang="en-US" sz="2200" b="1" i="1" smtClean="0"/>
              <a:t>Emergency Coordinator</a:t>
            </a:r>
            <a:endParaRPr lang="en-US" sz="220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build="p"/>
      <p:bldP spid="73318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 Missions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Traffic Net</a:t>
            </a:r>
          </a:p>
          <a:p>
            <a:r>
              <a:rPr lang="en-US" dirty="0" smtClean="0"/>
              <a:t>Resource Net</a:t>
            </a:r>
          </a:p>
          <a:p>
            <a:r>
              <a:rPr lang="en-US" dirty="0" smtClean="0"/>
              <a:t>Tactical Net</a:t>
            </a:r>
          </a:p>
          <a:p>
            <a:r>
              <a:rPr lang="en-US" dirty="0" smtClean="0"/>
              <a:t>Information Net</a:t>
            </a:r>
          </a:p>
          <a:p>
            <a:r>
              <a:rPr lang="en-US" dirty="0" smtClean="0"/>
              <a:t>Health and Welfare (H&amp;W) Nets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57497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before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3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605</Words>
  <Application>Microsoft Office PowerPoint</Application>
  <PresentationFormat>On-screen Show (4:3)</PresentationFormat>
  <Paragraphs>141</Paragraphs>
  <Slides>29</Slides>
  <Notes>4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Training</vt:lpstr>
      <vt:lpstr>Training Volunteers</vt:lpstr>
      <vt:lpstr>Reminder</vt:lpstr>
      <vt:lpstr>Session Two Topic</vt:lpstr>
      <vt:lpstr>Topic 7a – Basic Net Operations</vt:lpstr>
      <vt:lpstr>Nets Defined</vt:lpstr>
      <vt:lpstr>Net Types</vt:lpstr>
      <vt:lpstr>Example Net Formats</vt:lpstr>
      <vt:lpstr>Net Missions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7a Question</vt:lpstr>
      <vt:lpstr>Topic 7a Question</vt:lpstr>
      <vt:lpstr>Topic 7a Question</vt:lpstr>
      <vt:lpstr>Topic 7a Question</vt:lpstr>
      <vt:lpstr>Topic 7a Question</vt:lpstr>
      <vt:lpstr>Any Questions Before Starting Topic 7b?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2011-11-05T20:49:40Z</dcterms:created>
  <dcterms:modified xsi:type="dcterms:W3CDTF">2012-03-04T20:18:37Z</dcterms:modified>
</cp:coreProperties>
</file>