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0"/>
  </p:notesMasterIdLst>
  <p:handoutMasterIdLst>
    <p:handoutMasterId r:id="rId41"/>
  </p:handoutMasterIdLst>
  <p:sldIdLst>
    <p:sldId id="384" r:id="rId2"/>
    <p:sldId id="261" r:id="rId3"/>
    <p:sldId id="289" r:id="rId4"/>
    <p:sldId id="631" r:id="rId5"/>
    <p:sldId id="676" r:id="rId6"/>
    <p:sldId id="677" r:id="rId7"/>
    <p:sldId id="682" r:id="rId8"/>
    <p:sldId id="683" r:id="rId9"/>
    <p:sldId id="684" r:id="rId10"/>
    <p:sldId id="685" r:id="rId11"/>
    <p:sldId id="679" r:id="rId12"/>
    <p:sldId id="678" r:id="rId13"/>
    <p:sldId id="686" r:id="rId14"/>
    <p:sldId id="680" r:id="rId15"/>
    <p:sldId id="681" r:id="rId16"/>
    <p:sldId id="635" r:id="rId17"/>
    <p:sldId id="687" r:id="rId18"/>
    <p:sldId id="524" r:id="rId19"/>
    <p:sldId id="416" r:id="rId20"/>
    <p:sldId id="443" r:id="rId21"/>
    <p:sldId id="444" r:id="rId22"/>
    <p:sldId id="445" r:id="rId23"/>
    <p:sldId id="446" r:id="rId24"/>
    <p:sldId id="447" r:id="rId25"/>
    <p:sldId id="448" r:id="rId26"/>
    <p:sldId id="449" r:id="rId27"/>
    <p:sldId id="450" r:id="rId28"/>
    <p:sldId id="451" r:id="rId29"/>
    <p:sldId id="452" r:id="rId30"/>
    <p:sldId id="453" r:id="rId31"/>
    <p:sldId id="454" r:id="rId32"/>
    <p:sldId id="432" r:id="rId33"/>
    <p:sldId id="688" r:id="rId34"/>
    <p:sldId id="689" r:id="rId35"/>
    <p:sldId id="690" r:id="rId36"/>
    <p:sldId id="691" r:id="rId37"/>
    <p:sldId id="692" r:id="rId38"/>
    <p:sldId id="456"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ssion Start" id="{779CC93D-E52E-4D84-901B-11D7331DD495}">
          <p14:sldIdLst>
            <p14:sldId id="384"/>
            <p14:sldId id="261"/>
            <p14:sldId id="289"/>
          </p14:sldIdLst>
        </p14:section>
        <p14:section name="Content" id="{790CEF5B-569A-4C2F-BED5-750B08C0E5AD}">
          <p14:sldIdLst>
            <p14:sldId id="631"/>
            <p14:sldId id="676"/>
            <p14:sldId id="677"/>
            <p14:sldId id="682"/>
            <p14:sldId id="683"/>
            <p14:sldId id="684"/>
            <p14:sldId id="685"/>
            <p14:sldId id="679"/>
            <p14:sldId id="678"/>
            <p14:sldId id="686"/>
            <p14:sldId id="680"/>
            <p14:sldId id="681"/>
            <p14:sldId id="635"/>
            <p14:sldId id="687"/>
            <p14:sldId id="524"/>
            <p14:sldId id="416"/>
            <p14:sldId id="443"/>
            <p14:sldId id="444"/>
            <p14:sldId id="445"/>
            <p14:sldId id="446"/>
            <p14:sldId id="447"/>
            <p14:sldId id="448"/>
            <p14:sldId id="449"/>
            <p14:sldId id="450"/>
            <p14:sldId id="451"/>
            <p14:sldId id="452"/>
            <p14:sldId id="453"/>
            <p14:sldId id="454"/>
            <p14:sldId id="432"/>
          </p14:sldIdLst>
        </p14:section>
        <p14:section name="Summary" id="{3F78B471-41DA-46F2-A8E4-97E471896AB3}">
          <p14:sldIdLst/>
        </p14:section>
        <p14:section name="Quiz" id="{4ADBE36C-3616-4F90-AF7A-AA71CE7C6B31}">
          <p14:sldIdLst>
            <p14:sldId id="688"/>
            <p14:sldId id="689"/>
            <p14:sldId id="690"/>
            <p14:sldId id="691"/>
            <p14:sldId id="692"/>
            <p14:sldId id="45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99FF"/>
    <a:srgbClr val="003300"/>
    <a:srgbClr val="009ED6"/>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106" d="100"/>
          <a:sy n="106" d="100"/>
        </p:scale>
        <p:origin x="-1794" y="-96"/>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1602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3/4/2012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4211941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3/4/2012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3868761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t>Make sure you have modified the Name and Date.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3200" b="1" dirty="0" smtClean="0"/>
              <a:t>Display this screen as students are arriving for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a:p>
            <a:pPr>
              <a:lnSpc>
                <a:spcPct val="80000"/>
              </a:lnSpc>
            </a:pPr>
            <a:r>
              <a:rPr lang="en-US" sz="2000" b="1" dirty="0" smtClean="0"/>
              <a:t>ARRL conditions!</a:t>
            </a:r>
          </a:p>
          <a:p>
            <a:pPr>
              <a:lnSpc>
                <a:spcPct val="80000"/>
              </a:lnSpc>
            </a:pPr>
            <a:endParaRPr lang="en-US" sz="2000" b="1" dirty="0" smtClean="0"/>
          </a:p>
          <a:p>
            <a:pPr>
              <a:lnSpc>
                <a:spcPct val="80000"/>
              </a:lnSpc>
            </a:pPr>
            <a:r>
              <a:rPr lang="en-US" sz="2000" b="1" dirty="0" smtClean="0"/>
              <a:t>The two ICS courses must be complete before taking the final exam.</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a:p>
            <a:pPr>
              <a:lnSpc>
                <a:spcPct val="80000"/>
              </a:lnSpc>
            </a:pPr>
            <a:r>
              <a:rPr lang="en-US" b="1" dirty="0" smtClean="0"/>
              <a:t>The course requires a total of 18 hours. </a:t>
            </a:r>
          </a:p>
          <a:p>
            <a:pPr>
              <a:lnSpc>
                <a:spcPct val="80000"/>
              </a:lnSpc>
            </a:pPr>
            <a:endParaRPr lang="en-US" b="1" dirty="0" smtClean="0"/>
          </a:p>
          <a:p>
            <a:pPr>
              <a:lnSpc>
                <a:spcPct val="80000"/>
              </a:lnSpc>
            </a:pPr>
            <a:r>
              <a:rPr lang="en-US" b="1" dirty="0" smtClean="0"/>
              <a:t>If a student misses one class they can take</a:t>
            </a:r>
            <a:r>
              <a:rPr lang="en-US" b="1" baseline="0" dirty="0" smtClean="0"/>
              <a:t> a practice quiz for each lesson missed.</a:t>
            </a:r>
          </a:p>
          <a:p>
            <a:pPr>
              <a:lnSpc>
                <a:spcPct val="80000"/>
              </a:lnSpc>
            </a:pPr>
            <a:endParaRPr lang="en-US" b="1" baseline="0" dirty="0" smtClean="0"/>
          </a:p>
          <a:p>
            <a:pPr>
              <a:lnSpc>
                <a:spcPct val="80000"/>
              </a:lnSpc>
            </a:pPr>
            <a:r>
              <a:rPr lang="en-US" b="1" baseline="0" dirty="0" smtClean="0"/>
              <a:t>A student missing two sessions will be asked to take the course again.</a:t>
            </a:r>
          </a:p>
          <a:p>
            <a:pPr>
              <a:lnSpc>
                <a:spcPct val="80000"/>
              </a:lnSpc>
            </a:pPr>
            <a:endParaRPr lang="en-US" b="1" baseline="0" dirty="0" smtClean="0"/>
          </a:p>
          <a:p>
            <a:pPr>
              <a:lnSpc>
                <a:spcPct val="80000"/>
              </a:lnSpc>
            </a:pPr>
            <a:r>
              <a:rPr lang="en-US" b="1" baseline="0" dirty="0" smtClean="0"/>
              <a:t>A student missing the last session must wait for the next class and attend the final session for taking the exam again.</a:t>
            </a:r>
          </a:p>
          <a:p>
            <a:pPr>
              <a:lnSpc>
                <a:spcPct val="80000"/>
              </a:lnSpc>
            </a:pPr>
            <a:endParaRPr lang="en-US" b="1" baseline="0" dirty="0" smtClean="0"/>
          </a:p>
          <a:p>
            <a:pPr>
              <a:lnSpc>
                <a:spcPct val="80000"/>
              </a:lnSpc>
            </a:pPr>
            <a:r>
              <a:rPr lang="en-US" b="1" baseline="0" dirty="0" smtClean="0"/>
              <a:t>An exception would be two Field Examiners agreeing to give the exam at a mutually scheduled time.</a:t>
            </a:r>
          </a:p>
          <a:p>
            <a:pPr>
              <a:lnSpc>
                <a:spcPct val="80000"/>
              </a:lnSpc>
            </a:pPr>
            <a:endParaRPr lang="en-US" b="1" baseline="0" dirty="0" smtClean="0"/>
          </a:p>
          <a:p>
            <a:pPr>
              <a:lnSpc>
                <a:spcPct val="80000"/>
              </a:lnSpc>
            </a:pPr>
            <a:endParaRPr lang="en-US" baseline="0" dirty="0" smtClean="0"/>
          </a:p>
          <a:p>
            <a:pPr>
              <a:lnSpc>
                <a:spcPct val="80000"/>
              </a:lnSpc>
            </a:pP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fld id="{94738732-86DD-4B7D-96AE-C5D9773E0C80}" type="slidenum">
              <a:rPr lang="en-US" smtClean="0"/>
              <a:pPr/>
              <a:t>9</a:t>
            </a:fld>
            <a:endParaRPr lang="en-US"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Do not be too surprised if you receive a cool reception to your offer of help. It is usually nothing personal. Emergency nets are serious business. Most emcomm managers prefer to deal with people with known training and capabilities, and with whom they have worked before. You may not have the experience, skills or official credentials they require and they have no way of knowing what your true capabilities are. Some emcomm managers will assign you as an apprentice, logger, or as a "runner". If you are given such an opportunity, take it! It is all good experience and a great way to introduce yourself to the group. Better yet, become involved with your local emcomm group now do not wait for the next disaster.</a:t>
            </a:r>
          </a:p>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fld id="{94738732-86DD-4B7D-96AE-C5D9773E0C80}" type="slidenum">
              <a:rPr lang="en-US" smtClean="0"/>
              <a:pPr/>
              <a:t>10</a:t>
            </a:fld>
            <a:endParaRPr lang="en-US"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Do not be too surprised if you receive a cool reception to your offer of help. It is usually nothing personal. Emergency nets are serious business. Most emcomm managers prefer to deal with people with known training and capabilities, and with whom they have worked before. You may not have the experience, skills or official credentials they require and they have no way of knowing what your true capabilities are. Some emcomm managers will assign you as an apprentice, logger, or as a "runner". If you are given such an opportunity, take it! It is all good experience and a great way to introduce yourself to the group. Better yet, become involved with your local emcomm group now do not wait for the next disaster.</a:t>
            </a:r>
          </a:p>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fld id="{94738732-86DD-4B7D-96AE-C5D9773E0C80}" type="slidenum">
              <a:rPr lang="en-US" smtClean="0"/>
              <a:pPr/>
              <a:t>11</a:t>
            </a:fld>
            <a:endParaRPr lang="en-US"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Do not be too surprised if you receive a cool reception to your offer of help. It is usually nothing personal. Emergency nets are serious business. Most emcomm managers prefer to deal with people with known training and capabilities, and with whom they have worked before. You may not have the experience, skills or official credentials they require and they have no way of knowing what your true capabilities are. Some emcomm managers will assign you as an apprentice, logger, or as a "runner". If you are given such an opportunity, take it! It is all good experience and a great way to introduce yourself to the group. Better yet, become involved with your local emcomm group now do not wait for the next disaster.</a:t>
            </a:r>
          </a:p>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1987" name="Rectangle 25"/>
          <p:cNvSpPr>
            <a:spLocks noGrp="1" noChangeArrowheads="1"/>
          </p:cNvSpPr>
          <p:nvPr>
            <p:ph type="ftr" sz="quarter" idx="4"/>
          </p:nvPr>
        </p:nvSpPr>
        <p:spPr>
          <a:noFill/>
        </p:spPr>
        <p:txBody>
          <a:bodyPr/>
          <a:lstStyle/>
          <a:p>
            <a:r>
              <a:rPr lang="en-US" dirty="0" smtClean="0"/>
              <a:t>Microsoft Confidential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smtClean="0"/>
              <a:pPr/>
              <a:t>38</a:t>
            </a:fld>
            <a:endParaRPr lang="en-US"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3/4/2012</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855354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3/4/2012</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 id="2147483664" r:id="rId13"/>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hyperlink" Target="http://training.fema.gov/IS/NIMS.asp" TargetMode="Externa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895600" y="1066800"/>
            <a:ext cx="4876800" cy="990600"/>
          </a:xfrm>
        </p:spPr>
        <p:txBody>
          <a:bodyPr/>
          <a:lstStyle/>
          <a:p>
            <a:r>
              <a:rPr lang="en-US" dirty="0" smtClean="0">
                <a:solidFill>
                  <a:srgbClr val="0070C0"/>
                </a:solidFill>
              </a:rPr>
              <a:t>Training Volunteers</a:t>
            </a:r>
            <a:endParaRPr lang="en-US" dirty="0">
              <a:solidFill>
                <a:srgbClr val="0070C0"/>
              </a:solidFill>
            </a:endParaRPr>
          </a:p>
        </p:txBody>
      </p:sp>
      <p:pic>
        <p:nvPicPr>
          <p:cNvPr id="4" name="Picture 3"/>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034939" y="457199"/>
            <a:ext cx="784461"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821730" y="2213726"/>
            <a:ext cx="6746334" cy="1200329"/>
          </a:xfrm>
          <a:prstGeom prst="rect">
            <a:avLst/>
          </a:prstGeom>
          <a:noFill/>
        </p:spPr>
        <p:txBody>
          <a:bodyPr wrap="none" rtlCol="0">
            <a:spAutoFit/>
          </a:bodyPr>
          <a:lstStyle/>
          <a:p>
            <a:pPr algn="ctr"/>
            <a:r>
              <a:rPr lang="en-US" sz="2400" b="1" dirty="0" smtClean="0"/>
              <a:t>The ARRL</a:t>
            </a:r>
          </a:p>
          <a:p>
            <a:pPr algn="ctr"/>
            <a:r>
              <a:rPr lang="en-US" sz="2400" b="1" dirty="0" smtClean="0">
                <a:solidFill>
                  <a:srgbClr val="FF0000"/>
                </a:solidFill>
              </a:rPr>
              <a:t>Introduction to </a:t>
            </a:r>
            <a:r>
              <a:rPr lang="en-US" sz="2400" b="1" smtClean="0">
                <a:solidFill>
                  <a:srgbClr val="FF0000"/>
                </a:solidFill>
              </a:rPr>
              <a:t>Emergency </a:t>
            </a:r>
            <a:r>
              <a:rPr lang="en-US" sz="2400" b="1" smtClean="0">
                <a:solidFill>
                  <a:srgbClr val="FF0000"/>
                </a:solidFill>
              </a:rPr>
              <a:t>Communication </a:t>
            </a:r>
            <a:r>
              <a:rPr lang="en-US" sz="2400" b="1" dirty="0" smtClean="0">
                <a:solidFill>
                  <a:srgbClr val="FF0000"/>
                </a:solidFill>
              </a:rPr>
              <a:t>Course</a:t>
            </a:r>
          </a:p>
          <a:p>
            <a:pPr algn="ctr"/>
            <a:r>
              <a:rPr lang="en-US" sz="2400" b="1" dirty="0" smtClean="0"/>
              <a:t>EC-001 (2011)</a:t>
            </a:r>
            <a:endParaRPr lang="en-US" sz="2400" b="1" dirty="0"/>
          </a:p>
        </p:txBody>
      </p:sp>
      <p:pic>
        <p:nvPicPr>
          <p:cNvPr id="7" name="Picture 6"/>
          <p:cNvPicPr>
            <a:picLocks noChangeAspect="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572000" y="4648200"/>
            <a:ext cx="1225989" cy="1174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2"/>
          <p:cNvSpPr txBox="1"/>
          <p:nvPr/>
        </p:nvSpPr>
        <p:spPr>
          <a:xfrm>
            <a:off x="3877096" y="3657600"/>
            <a:ext cx="2523704"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smtClean="0">
                <a:solidFill>
                  <a:srgbClr val="FF0000"/>
                </a:solidFill>
              </a:rPr>
              <a:t>Session </a:t>
            </a:r>
            <a:r>
              <a:rPr lang="en-US" sz="3600" b="1" dirty="0">
                <a:solidFill>
                  <a:srgbClr val="FF0000"/>
                </a:solidFill>
              </a:rPr>
              <a:t>T</a:t>
            </a:r>
            <a:r>
              <a:rPr lang="en-US" sz="3600" b="1" dirty="0" smtClean="0">
                <a:solidFill>
                  <a:srgbClr val="FF0000"/>
                </a:solidFill>
              </a:rPr>
              <a:t>wo</a:t>
            </a:r>
            <a:endParaRPr lang="en-US" sz="3600" b="1" dirty="0">
              <a:solidFill>
                <a:srgbClr val="FF0000"/>
              </a:solidFill>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b="1" dirty="0" smtClean="0">
                <a:solidFill>
                  <a:srgbClr val="0070C0"/>
                </a:solidFill>
              </a:rPr>
              <a:t>Checking Into an Emergency Net</a:t>
            </a:r>
          </a:p>
        </p:txBody>
      </p:sp>
      <p:sp>
        <p:nvSpPr>
          <p:cNvPr id="23555" name="Rectangle 3"/>
          <p:cNvSpPr>
            <a:spLocks noGrp="1" noChangeArrowheads="1"/>
          </p:cNvSpPr>
          <p:nvPr>
            <p:ph type="body" idx="1"/>
          </p:nvPr>
        </p:nvSpPr>
        <p:spPr/>
        <p:txBody>
          <a:bodyPr>
            <a:normAutofit/>
          </a:bodyPr>
          <a:lstStyle/>
          <a:p>
            <a:pPr marL="0" indent="0">
              <a:buNone/>
            </a:pPr>
            <a:r>
              <a:rPr lang="en-US" sz="2200" b="1" dirty="0" smtClean="0">
                <a:solidFill>
                  <a:srgbClr val="FF0000"/>
                </a:solidFill>
              </a:rPr>
              <a:t>Open Emergency Net</a:t>
            </a:r>
          </a:p>
          <a:p>
            <a:pPr marL="0" indent="0">
              <a:buNone/>
            </a:pPr>
            <a:r>
              <a:rPr lang="en-US" sz="2200" dirty="0" smtClean="0"/>
              <a:t>Listen first – ask for the NCS</a:t>
            </a:r>
          </a:p>
          <a:p>
            <a:pPr marL="0" indent="0">
              <a:buNone/>
            </a:pPr>
            <a:r>
              <a:rPr lang="en-US" sz="2200" dirty="0"/>
              <a:t>	</a:t>
            </a:r>
            <a:endParaRPr lang="en-US" sz="2200" dirty="0" smtClean="0"/>
          </a:p>
          <a:p>
            <a:pPr marL="0" indent="0">
              <a:buNone/>
            </a:pPr>
            <a:r>
              <a:rPr lang="en-US" sz="2200" dirty="0" smtClean="0"/>
              <a:t>If there is no NCS, proceed with good operating practices </a:t>
            </a:r>
          </a:p>
          <a:p>
            <a:pPr marL="0" indent="0">
              <a:buNone/>
            </a:pPr>
            <a:endParaRPr lang="en-US" sz="2200" dirty="0" smtClean="0"/>
          </a:p>
          <a:p>
            <a:pPr marL="0" indent="0">
              <a:buNone/>
            </a:pPr>
            <a:r>
              <a:rPr lang="en-US" sz="2200" dirty="0" smtClean="0"/>
              <a:t>Call another station and wait for the response</a:t>
            </a:r>
          </a:p>
        </p:txBody>
      </p:sp>
    </p:spTree>
    <p:extLst>
      <p:ext uri="{BB962C8B-B14F-4D97-AF65-F5344CB8AC3E}">
        <p14:creationId xmlns:p14="http://schemas.microsoft.com/office/powerpoint/2010/main" val="1378432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b="1" dirty="0" smtClean="0">
                <a:solidFill>
                  <a:srgbClr val="0070C0"/>
                </a:solidFill>
              </a:rPr>
              <a:t>Checking Into an Emergency Net</a:t>
            </a:r>
          </a:p>
        </p:txBody>
      </p:sp>
      <p:sp>
        <p:nvSpPr>
          <p:cNvPr id="23555" name="Rectangle 3"/>
          <p:cNvSpPr>
            <a:spLocks noGrp="1" noChangeArrowheads="1"/>
          </p:cNvSpPr>
          <p:nvPr>
            <p:ph type="body" idx="1"/>
          </p:nvPr>
        </p:nvSpPr>
        <p:spPr/>
        <p:txBody>
          <a:bodyPr>
            <a:normAutofit fontScale="92500" lnSpcReduction="10000"/>
          </a:bodyPr>
          <a:lstStyle/>
          <a:p>
            <a:pPr marL="0" indent="0">
              <a:buNone/>
            </a:pPr>
            <a:r>
              <a:rPr lang="en-US" sz="2200" dirty="0" smtClean="0"/>
              <a:t>If you are </a:t>
            </a:r>
            <a:r>
              <a:rPr lang="en-US" sz="2200" b="1" i="1" dirty="0" smtClean="0">
                <a:solidFill>
                  <a:srgbClr val="FF0000"/>
                </a:solidFill>
              </a:rPr>
              <a:t>not </a:t>
            </a:r>
            <a:r>
              <a:rPr lang="en-US" sz="2200" b="1" dirty="0" smtClean="0">
                <a:solidFill>
                  <a:srgbClr val="FF0000"/>
                </a:solidFill>
              </a:rPr>
              <a:t>part of the organization</a:t>
            </a:r>
            <a:r>
              <a:rPr lang="en-US" sz="2200" dirty="0" smtClean="0">
                <a:solidFill>
                  <a:srgbClr val="FF0000"/>
                </a:solidFill>
              </a:rPr>
              <a:t> </a:t>
            </a:r>
            <a:r>
              <a:rPr lang="en-US" sz="2200" dirty="0" smtClean="0"/>
              <a:t>operating the net</a:t>
            </a:r>
          </a:p>
          <a:p>
            <a:pPr lvl="1"/>
            <a:r>
              <a:rPr lang="en-US" sz="1800" dirty="0" smtClean="0"/>
              <a:t>Before checking in make sure you have something to offer</a:t>
            </a:r>
          </a:p>
          <a:p>
            <a:pPr lvl="1"/>
            <a:r>
              <a:rPr lang="en-US" sz="1800" dirty="0" smtClean="0"/>
              <a:t>Offer assistance – but do not insist to be included </a:t>
            </a:r>
          </a:p>
          <a:p>
            <a:pPr lvl="1"/>
            <a:endParaRPr lang="en-US" sz="2200" dirty="0" smtClean="0"/>
          </a:p>
          <a:p>
            <a:pPr marL="0" indent="0">
              <a:buNone/>
            </a:pPr>
            <a:r>
              <a:rPr lang="en-US" sz="2600" dirty="0" smtClean="0"/>
              <a:t>Do not be too surprised if you receive a cool reception to your offer of help</a:t>
            </a:r>
          </a:p>
          <a:p>
            <a:pPr lvl="1"/>
            <a:endParaRPr lang="en-US" sz="2200" dirty="0" smtClean="0"/>
          </a:p>
          <a:p>
            <a:pPr marL="0" indent="0">
              <a:buNone/>
            </a:pPr>
            <a:r>
              <a:rPr lang="en-US" sz="3000" dirty="0" smtClean="0"/>
              <a:t>Emcomm managers prefer to deal with people with known training and capabilities, and with whom they have worked before.</a:t>
            </a:r>
          </a:p>
          <a:p>
            <a:pPr lvl="1"/>
            <a:r>
              <a:rPr lang="en-US" sz="2200" dirty="0" smtClean="0"/>
              <a:t>May assign you as an apprentice, logger, or as a "runner". </a:t>
            </a:r>
          </a:p>
          <a:p>
            <a:pPr lvl="1"/>
            <a:r>
              <a:rPr lang="en-US" sz="2200" dirty="0" smtClean="0"/>
              <a:t>If you are given such an opportunity, take it!</a:t>
            </a:r>
          </a:p>
        </p:txBody>
      </p:sp>
    </p:spTree>
    <p:extLst>
      <p:ext uri="{BB962C8B-B14F-4D97-AF65-F5344CB8AC3E}">
        <p14:creationId xmlns:p14="http://schemas.microsoft.com/office/powerpoint/2010/main" val="3070775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p:cNvSpPr>
            <a:spLocks noGrp="1" noChangeArrowheads="1"/>
          </p:cNvSpPr>
          <p:nvPr>
            <p:ph type="title"/>
          </p:nvPr>
        </p:nvSpPr>
        <p:spPr/>
        <p:txBody>
          <a:bodyPr>
            <a:normAutofit/>
          </a:bodyPr>
          <a:lstStyle/>
          <a:p>
            <a:r>
              <a:rPr lang="en-US" b="1" dirty="0" smtClean="0">
                <a:solidFill>
                  <a:srgbClr val="0070C0"/>
                </a:solidFill>
              </a:rPr>
              <a:t>Passing Messages</a:t>
            </a:r>
          </a:p>
        </p:txBody>
      </p:sp>
      <p:sp>
        <p:nvSpPr>
          <p:cNvPr id="22531" name="Rectangle 6"/>
          <p:cNvSpPr>
            <a:spLocks noGrp="1" noChangeArrowheads="1"/>
          </p:cNvSpPr>
          <p:nvPr>
            <p:ph type="body" idx="1"/>
          </p:nvPr>
        </p:nvSpPr>
        <p:spPr/>
        <p:txBody>
          <a:bodyPr/>
          <a:lstStyle/>
          <a:p>
            <a:pPr marL="0" indent="0">
              <a:lnSpc>
                <a:spcPct val="90000"/>
              </a:lnSpc>
              <a:buNone/>
            </a:pPr>
            <a:r>
              <a:rPr lang="en-US" dirty="0" smtClean="0"/>
              <a:t>NCS will ask for a list of traffic by priority then:</a:t>
            </a:r>
          </a:p>
          <a:p>
            <a:pPr marL="0" indent="0">
              <a:lnSpc>
                <a:spcPct val="90000"/>
              </a:lnSpc>
              <a:buNone/>
            </a:pPr>
            <a:endParaRPr lang="en-US" dirty="0" smtClean="0"/>
          </a:p>
          <a:p>
            <a:pPr lvl="1">
              <a:lnSpc>
                <a:spcPct val="90000"/>
              </a:lnSpc>
            </a:pPr>
            <a:r>
              <a:rPr lang="en-US" dirty="0" smtClean="0"/>
              <a:t>May send you to a different frequency</a:t>
            </a:r>
          </a:p>
          <a:p>
            <a:pPr lvl="1">
              <a:lnSpc>
                <a:spcPct val="90000"/>
              </a:lnSpc>
            </a:pPr>
            <a:r>
              <a:rPr lang="en-US" dirty="0" smtClean="0"/>
              <a:t>Ask receiving station to call the sending station</a:t>
            </a:r>
          </a:p>
          <a:p>
            <a:pPr lvl="1">
              <a:lnSpc>
                <a:spcPct val="90000"/>
              </a:lnSpc>
            </a:pPr>
            <a:r>
              <a:rPr lang="en-US" dirty="0" smtClean="0"/>
              <a:t>Direct all traffic</a:t>
            </a:r>
          </a:p>
        </p:txBody>
      </p:sp>
    </p:spTree>
    <p:extLst>
      <p:ext uri="{BB962C8B-B14F-4D97-AF65-F5344CB8AC3E}">
        <p14:creationId xmlns:p14="http://schemas.microsoft.com/office/powerpoint/2010/main" val="2975029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p:cNvSpPr>
            <a:spLocks noGrp="1" noChangeArrowheads="1"/>
          </p:cNvSpPr>
          <p:nvPr>
            <p:ph type="title"/>
          </p:nvPr>
        </p:nvSpPr>
        <p:spPr/>
        <p:txBody>
          <a:bodyPr>
            <a:normAutofit/>
          </a:bodyPr>
          <a:lstStyle/>
          <a:p>
            <a:r>
              <a:rPr lang="en-US" b="1" dirty="0" smtClean="0">
                <a:solidFill>
                  <a:srgbClr val="0070C0"/>
                </a:solidFill>
              </a:rPr>
              <a:t>“Breaking” the Net</a:t>
            </a:r>
          </a:p>
        </p:txBody>
      </p:sp>
      <p:sp>
        <p:nvSpPr>
          <p:cNvPr id="22531" name="Rectangle 6"/>
          <p:cNvSpPr>
            <a:spLocks noGrp="1" noChangeArrowheads="1"/>
          </p:cNvSpPr>
          <p:nvPr>
            <p:ph type="body" idx="1"/>
          </p:nvPr>
        </p:nvSpPr>
        <p:spPr>
          <a:xfrm>
            <a:off x="762000" y="1596413"/>
            <a:ext cx="8077200" cy="3432787"/>
          </a:xfrm>
        </p:spPr>
        <p:txBody>
          <a:bodyPr>
            <a:normAutofit/>
          </a:bodyPr>
          <a:lstStyle/>
          <a:p>
            <a:pPr marL="0" indent="0">
              <a:lnSpc>
                <a:spcPct val="90000"/>
              </a:lnSpc>
              <a:buNone/>
            </a:pPr>
            <a:r>
              <a:rPr lang="en-US" sz="2800" dirty="0" smtClean="0"/>
              <a:t>Use only for emergencies - follow local procedures</a:t>
            </a:r>
            <a:endParaRPr lang="en-US" sz="2800" dirty="0"/>
          </a:p>
          <a:p>
            <a:pPr marL="0" indent="0">
              <a:lnSpc>
                <a:spcPct val="90000"/>
              </a:lnSpc>
              <a:buNone/>
            </a:pPr>
            <a:endParaRPr lang="en-US" sz="1200" dirty="0" smtClean="0"/>
          </a:p>
          <a:p>
            <a:pPr marL="0" indent="0">
              <a:lnSpc>
                <a:spcPct val="90000"/>
              </a:lnSpc>
              <a:buNone/>
            </a:pPr>
            <a:r>
              <a:rPr lang="en-US" dirty="0" smtClean="0"/>
              <a:t>Normal:</a:t>
            </a:r>
          </a:p>
          <a:p>
            <a:pPr marL="914400" lvl="1" indent="-514350">
              <a:lnSpc>
                <a:spcPct val="90000"/>
              </a:lnSpc>
              <a:buFont typeface="+mj-lt"/>
              <a:buAutoNum type="arabicPeriod"/>
            </a:pPr>
            <a:r>
              <a:rPr lang="en-US" dirty="0" smtClean="0"/>
              <a:t>Wait for silence</a:t>
            </a:r>
          </a:p>
          <a:p>
            <a:pPr marL="914400" lvl="1" indent="-514350">
              <a:lnSpc>
                <a:spcPct val="90000"/>
              </a:lnSpc>
              <a:buFont typeface="+mj-lt"/>
              <a:buAutoNum type="arabicPeriod"/>
            </a:pPr>
            <a:r>
              <a:rPr lang="en-US" dirty="0" smtClean="0"/>
              <a:t>Say “Break, Aid1”</a:t>
            </a:r>
          </a:p>
          <a:p>
            <a:pPr marL="914400" lvl="1" indent="-514350">
              <a:lnSpc>
                <a:spcPct val="90000"/>
              </a:lnSpc>
              <a:buFont typeface="+mj-lt"/>
              <a:buAutoNum type="arabicPeriod"/>
            </a:pPr>
            <a:r>
              <a:rPr lang="en-US" dirty="0" smtClean="0"/>
              <a:t>Wait for NCS</a:t>
            </a:r>
          </a:p>
          <a:p>
            <a:pPr marL="914400" lvl="1" indent="-514350">
              <a:lnSpc>
                <a:spcPct val="90000"/>
              </a:lnSpc>
              <a:buFont typeface="+mj-lt"/>
              <a:buAutoNum type="arabicPeriod"/>
            </a:pPr>
            <a:endParaRPr lang="en-US" dirty="0"/>
          </a:p>
        </p:txBody>
      </p:sp>
      <p:sp>
        <p:nvSpPr>
          <p:cNvPr id="2" name="Rectangle 1"/>
          <p:cNvSpPr/>
          <p:nvPr/>
        </p:nvSpPr>
        <p:spPr>
          <a:xfrm>
            <a:off x="1447800" y="5047869"/>
            <a:ext cx="6781800" cy="1089529"/>
          </a:xfrm>
          <a:prstGeom prst="rect">
            <a:avLst/>
          </a:prstGeom>
        </p:spPr>
        <p:txBody>
          <a:bodyPr wrap="square">
            <a:spAutoFit/>
          </a:bodyPr>
          <a:lstStyle/>
          <a:p>
            <a:pPr algn="ctr">
              <a:lnSpc>
                <a:spcPct val="90000"/>
              </a:lnSpc>
            </a:pPr>
            <a:r>
              <a:rPr lang="en-US" sz="3600" dirty="0"/>
              <a:t>Never </a:t>
            </a:r>
            <a:r>
              <a:rPr lang="en-US" sz="3600" dirty="0" smtClean="0"/>
              <a:t>say </a:t>
            </a:r>
            <a:r>
              <a:rPr lang="en-US" sz="3600" dirty="0"/>
              <a:t>“</a:t>
            </a:r>
            <a:r>
              <a:rPr lang="en-US" sz="3600" dirty="0">
                <a:solidFill>
                  <a:srgbClr val="FF0000"/>
                </a:solidFill>
              </a:rPr>
              <a:t>break </a:t>
            </a:r>
            <a:r>
              <a:rPr lang="en-US" sz="3600" dirty="0" err="1">
                <a:solidFill>
                  <a:srgbClr val="FF0000"/>
                </a:solidFill>
              </a:rPr>
              <a:t>break</a:t>
            </a:r>
            <a:r>
              <a:rPr lang="en-US" sz="3600" dirty="0"/>
              <a:t>” unless it is a true </a:t>
            </a:r>
            <a:r>
              <a:rPr lang="en-US" sz="3600" dirty="0" smtClean="0">
                <a:solidFill>
                  <a:srgbClr val="FF0000"/>
                </a:solidFill>
              </a:rPr>
              <a:t>Critical Emergency</a:t>
            </a:r>
            <a:r>
              <a:rPr lang="en-US" sz="3600" dirty="0"/>
              <a:t>!</a:t>
            </a:r>
          </a:p>
        </p:txBody>
      </p:sp>
    </p:spTree>
    <p:extLst>
      <p:ext uri="{BB962C8B-B14F-4D97-AF65-F5344CB8AC3E}">
        <p14:creationId xmlns:p14="http://schemas.microsoft.com/office/powerpoint/2010/main" val="1847029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fontScale="90000"/>
          </a:bodyPr>
          <a:lstStyle/>
          <a:p>
            <a:r>
              <a:rPr lang="en-US" b="1" dirty="0" smtClean="0">
                <a:solidFill>
                  <a:srgbClr val="0070C0"/>
                </a:solidFill>
              </a:rPr>
              <a:t>Checking out of an Emergency Net</a:t>
            </a:r>
          </a:p>
        </p:txBody>
      </p:sp>
      <p:sp>
        <p:nvSpPr>
          <p:cNvPr id="24579" name="Content Placeholder 2"/>
          <p:cNvSpPr>
            <a:spLocks noGrp="1"/>
          </p:cNvSpPr>
          <p:nvPr>
            <p:ph idx="1"/>
          </p:nvPr>
        </p:nvSpPr>
        <p:spPr>
          <a:xfrm>
            <a:off x="762000" y="1596413"/>
            <a:ext cx="8077200" cy="1527787"/>
          </a:xfrm>
        </p:spPr>
        <p:txBody>
          <a:bodyPr>
            <a:normAutofit lnSpcReduction="10000"/>
          </a:bodyPr>
          <a:lstStyle/>
          <a:p>
            <a:pPr marL="0" indent="0">
              <a:buNone/>
            </a:pPr>
            <a:r>
              <a:rPr lang="en-US" dirty="0" smtClean="0"/>
              <a:t>Once you are checked into an Emergency Net you are expected to be available until you check out.</a:t>
            </a:r>
          </a:p>
          <a:p>
            <a:pPr marL="0" indent="0">
              <a:buNone/>
            </a:pPr>
            <a:endParaRPr lang="en-US" dirty="0" smtClean="0"/>
          </a:p>
        </p:txBody>
      </p:sp>
      <p:sp>
        <p:nvSpPr>
          <p:cNvPr id="4" name="Content Placeholder 2"/>
          <p:cNvSpPr txBox="1">
            <a:spLocks/>
          </p:cNvSpPr>
          <p:nvPr/>
        </p:nvSpPr>
        <p:spPr>
          <a:xfrm>
            <a:off x="762000" y="3196613"/>
            <a:ext cx="8077200" cy="3204187"/>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Three reasons to check out:</a:t>
            </a:r>
          </a:p>
          <a:p>
            <a:pPr marL="914400" lvl="1" indent="-514350">
              <a:buFont typeface="+mj-lt"/>
              <a:buAutoNum type="arabicPeriod"/>
            </a:pPr>
            <a:r>
              <a:rPr lang="en-US" dirty="0" smtClean="0"/>
              <a:t>The location </a:t>
            </a:r>
            <a:r>
              <a:rPr lang="en-US" dirty="0"/>
              <a:t>i</a:t>
            </a:r>
            <a:r>
              <a:rPr lang="en-US" dirty="0" smtClean="0"/>
              <a:t>s closing</a:t>
            </a:r>
          </a:p>
          <a:p>
            <a:pPr marL="914400" lvl="1" indent="-514350">
              <a:buFont typeface="+mj-lt"/>
              <a:buAutoNum type="arabicPeriod"/>
            </a:pPr>
            <a:r>
              <a:rPr lang="en-US" dirty="0" smtClean="0"/>
              <a:t>You need a break</a:t>
            </a:r>
          </a:p>
          <a:p>
            <a:pPr marL="914400" lvl="1" indent="-514350">
              <a:buFont typeface="+mj-lt"/>
              <a:buAutoNum type="arabicPeriod"/>
            </a:pPr>
            <a:r>
              <a:rPr lang="en-US" dirty="0" smtClean="0"/>
              <a:t>You have been relieved by another operator</a:t>
            </a:r>
          </a:p>
          <a:p>
            <a:pPr marL="914400" lvl="1" indent="-514350">
              <a:buFont typeface="+mj-lt"/>
              <a:buAutoNum type="arabicPeriod"/>
            </a:pPr>
            <a:endParaRPr lang="en-US" dirty="0"/>
          </a:p>
          <a:p>
            <a:pPr marL="0" indent="0">
              <a:buNone/>
            </a:pPr>
            <a:r>
              <a:rPr lang="en-US" dirty="0" smtClean="0"/>
              <a:t>Sign off with your tactical call sign followed by your FCC call sign.</a:t>
            </a:r>
          </a:p>
          <a:p>
            <a:pPr marL="914400" lvl="1" indent="-514350">
              <a:buFont typeface="+mj-lt"/>
              <a:buAutoNum type="arabicPeriod"/>
            </a:pPr>
            <a:endParaRPr lang="en-US" dirty="0" smtClean="0"/>
          </a:p>
          <a:p>
            <a:pPr marL="914400" lvl="1" indent="-514350">
              <a:buFont typeface="+mj-lt"/>
              <a:buAutoNum type="arabicPeriod"/>
            </a:pPr>
            <a:endParaRPr lang="en-US" dirty="0" smtClean="0"/>
          </a:p>
          <a:p>
            <a:pPr marL="0" indent="0">
              <a:buFont typeface="Arial" pitchFamily="34" charset="0"/>
              <a:buNone/>
            </a:pPr>
            <a:endParaRPr lang="en-US" dirty="0" smtClean="0"/>
          </a:p>
        </p:txBody>
      </p:sp>
    </p:spTree>
    <p:extLst>
      <p:ext uri="{BB962C8B-B14F-4D97-AF65-F5344CB8AC3E}">
        <p14:creationId xmlns:p14="http://schemas.microsoft.com/office/powerpoint/2010/main" val="160171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fontScale="90000"/>
          </a:bodyPr>
          <a:lstStyle/>
          <a:p>
            <a:r>
              <a:rPr lang="en-US" b="1" dirty="0" smtClean="0">
                <a:solidFill>
                  <a:srgbClr val="0070C0"/>
                </a:solidFill>
              </a:rPr>
              <a:t>Special Situations for Checking Out</a:t>
            </a:r>
          </a:p>
        </p:txBody>
      </p:sp>
      <p:sp>
        <p:nvSpPr>
          <p:cNvPr id="25603" name="Rectangle 3"/>
          <p:cNvSpPr>
            <a:spLocks noGrp="1" noChangeArrowheads="1"/>
          </p:cNvSpPr>
          <p:nvPr>
            <p:ph type="body" idx="1"/>
          </p:nvPr>
        </p:nvSpPr>
        <p:spPr/>
        <p:txBody>
          <a:bodyPr/>
          <a:lstStyle/>
          <a:p>
            <a:pPr marL="495300" indent="-495300">
              <a:lnSpc>
                <a:spcPct val="90000"/>
              </a:lnSpc>
              <a:buFont typeface="Wingdings" charset="2"/>
              <a:buAutoNum type="arabicPeriod"/>
            </a:pPr>
            <a:r>
              <a:rPr lang="en-US" sz="2200" smtClean="0">
                <a:latin typeface="Times New Roman" pitchFamily="18" charset="0"/>
              </a:rPr>
              <a:t>If you are asked by someone in authority, such as a law enforcement officer, to move your station, then move immediately and without argument. Notify the NCS of the situation at the first appropriate opportunity.</a:t>
            </a:r>
          </a:p>
          <a:p>
            <a:pPr marL="495300" indent="-495300">
              <a:lnSpc>
                <a:spcPct val="90000"/>
              </a:lnSpc>
              <a:buFont typeface="Wingdings" charset="2"/>
              <a:buAutoNum type="arabicPeriod"/>
            </a:pPr>
            <a:endParaRPr lang="en-US" sz="2200" smtClean="0"/>
          </a:p>
          <a:p>
            <a:pPr marL="495300" indent="-495300">
              <a:lnSpc>
                <a:spcPct val="90000"/>
              </a:lnSpc>
              <a:buFont typeface="Wingdings" charset="2"/>
              <a:buAutoNum type="arabicPeriod" startAt="2"/>
            </a:pPr>
            <a:r>
              <a:rPr lang="en-US" sz="2200" smtClean="0">
                <a:latin typeface="Times New Roman" pitchFamily="18" charset="0"/>
              </a:rPr>
              <a:t>If you are requested by someone in authority to turn off your radio, or to refrain from transmitting, do so immediately and </a:t>
            </a:r>
            <a:r>
              <a:rPr lang="en-US" sz="2200" b="1" i="1" smtClean="0">
                <a:solidFill>
                  <a:srgbClr val="FF3300"/>
                </a:solidFill>
                <a:latin typeface="Times New Roman" pitchFamily="18" charset="0"/>
              </a:rPr>
              <a:t>without question</a:t>
            </a:r>
            <a:r>
              <a:rPr lang="en-US" sz="2200" smtClean="0">
                <a:latin typeface="Times New Roman" pitchFamily="18" charset="0"/>
              </a:rPr>
              <a:t>. Do not notify Net Control until you have permission to transmit again, and can do so safely. There is usually a good reason for such a request. It may be an issue of security, or it may be a potential hazard, such as an explosive devise that could be triggered by RF energy.</a:t>
            </a:r>
            <a:endParaRPr lang="en-US" sz="2200" smtClean="0"/>
          </a:p>
        </p:txBody>
      </p:sp>
    </p:spTree>
    <p:extLst>
      <p:ext uri="{BB962C8B-B14F-4D97-AF65-F5344CB8AC3E}">
        <p14:creationId xmlns:p14="http://schemas.microsoft.com/office/powerpoint/2010/main" val="355022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b="1" dirty="0" smtClean="0">
                <a:solidFill>
                  <a:srgbClr val="0070C0"/>
                </a:solidFill>
              </a:rPr>
              <a:t>Levels of Nets</a:t>
            </a:r>
          </a:p>
        </p:txBody>
      </p:sp>
      <p:sp>
        <p:nvSpPr>
          <p:cNvPr id="20483" name="Content Placeholder 2"/>
          <p:cNvSpPr>
            <a:spLocks noGrp="1"/>
          </p:cNvSpPr>
          <p:nvPr>
            <p:ph idx="1"/>
          </p:nvPr>
        </p:nvSpPr>
        <p:spPr/>
        <p:txBody>
          <a:bodyPr>
            <a:normAutofit/>
          </a:bodyPr>
          <a:lstStyle/>
          <a:p>
            <a:r>
              <a:rPr lang="en-US" dirty="0" smtClean="0"/>
              <a:t>Local</a:t>
            </a:r>
          </a:p>
          <a:p>
            <a:r>
              <a:rPr lang="en-US" dirty="0" smtClean="0"/>
              <a:t>Regional</a:t>
            </a:r>
          </a:p>
          <a:p>
            <a:r>
              <a:rPr lang="en-US" dirty="0" smtClean="0"/>
              <a:t>National</a:t>
            </a:r>
          </a:p>
          <a:p>
            <a:endParaRPr lang="en-US" dirty="0" smtClean="0"/>
          </a:p>
          <a:p>
            <a:r>
              <a:rPr lang="en-US" dirty="0" err="1" smtClean="0"/>
              <a:t>Liasions</a:t>
            </a:r>
            <a:endParaRPr lang="en-US" dirty="0"/>
          </a:p>
          <a:p>
            <a:endParaRPr lang="en-US" dirty="0"/>
          </a:p>
          <a:p>
            <a:r>
              <a:rPr lang="en-US" dirty="0" smtClean="0"/>
              <a:t>NTS - National Traffic System</a:t>
            </a:r>
          </a:p>
          <a:p>
            <a:endParaRPr lang="en-US" dirty="0" smtClean="0"/>
          </a:p>
        </p:txBody>
      </p:sp>
    </p:spTree>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b="1" dirty="0">
                <a:solidFill>
                  <a:srgbClr val="0070C0"/>
                </a:solidFill>
              </a:rPr>
              <a:t>Non-Voice Nets</a:t>
            </a:r>
            <a:endParaRPr lang="en-US" b="1" dirty="0" smtClean="0">
              <a:solidFill>
                <a:srgbClr val="0070C0"/>
              </a:solidFill>
            </a:endParaRPr>
          </a:p>
        </p:txBody>
      </p:sp>
      <p:sp>
        <p:nvSpPr>
          <p:cNvPr id="20483" name="Content Placeholder 2"/>
          <p:cNvSpPr>
            <a:spLocks noGrp="1"/>
          </p:cNvSpPr>
          <p:nvPr>
            <p:ph idx="1"/>
          </p:nvPr>
        </p:nvSpPr>
        <p:spPr/>
        <p:txBody>
          <a:bodyPr>
            <a:normAutofit lnSpcReduction="10000"/>
          </a:bodyPr>
          <a:lstStyle/>
          <a:p>
            <a:r>
              <a:rPr lang="en-US" dirty="0" smtClean="0"/>
              <a:t>CW</a:t>
            </a:r>
          </a:p>
          <a:p>
            <a:r>
              <a:rPr lang="en-US" dirty="0" smtClean="0"/>
              <a:t>VHF/UHF Packet</a:t>
            </a:r>
          </a:p>
          <a:p>
            <a:r>
              <a:rPr lang="en-US" dirty="0" smtClean="0"/>
              <a:t>HF AMTOR, PACTOR</a:t>
            </a:r>
          </a:p>
          <a:p>
            <a:r>
              <a:rPr lang="en-US" dirty="0" smtClean="0"/>
              <a:t>PSK31</a:t>
            </a:r>
          </a:p>
          <a:p>
            <a:r>
              <a:rPr lang="en-US" dirty="0" smtClean="0"/>
              <a:t>WINLINK 2000</a:t>
            </a:r>
          </a:p>
          <a:p>
            <a:r>
              <a:rPr lang="en-US" dirty="0" smtClean="0"/>
              <a:t>D-STAR</a:t>
            </a:r>
          </a:p>
          <a:p>
            <a:endParaRPr lang="en-US" dirty="0"/>
          </a:p>
          <a:p>
            <a:pPr marL="0" indent="0" algn="ctr">
              <a:buNone/>
            </a:pPr>
            <a:r>
              <a:rPr lang="en-US" b="1" dirty="0" smtClean="0">
                <a:solidFill>
                  <a:srgbClr val="FF0000"/>
                </a:solidFill>
              </a:rPr>
              <a:t>Practice – Practice - Practice</a:t>
            </a:r>
          </a:p>
          <a:p>
            <a:endParaRPr lang="en-US" dirty="0" smtClean="0"/>
          </a:p>
        </p:txBody>
      </p:sp>
    </p:spTree>
    <p:extLst>
      <p:ext uri="{BB962C8B-B14F-4D97-AF65-F5344CB8AC3E}">
        <p14:creationId xmlns:p14="http://schemas.microsoft.com/office/powerpoint/2010/main" val="426294412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Summary</a:t>
            </a:r>
            <a:endParaRPr lang="en-US" b="1" dirty="0">
              <a:solidFill>
                <a:srgbClr val="0070C0"/>
              </a:solidFill>
            </a:endParaRPr>
          </a:p>
        </p:txBody>
      </p:sp>
      <p:sp>
        <p:nvSpPr>
          <p:cNvPr id="3" name="Content Placeholder 2"/>
          <p:cNvSpPr>
            <a:spLocks noGrp="1"/>
          </p:cNvSpPr>
          <p:nvPr>
            <p:ph idx="1"/>
          </p:nvPr>
        </p:nvSpPr>
        <p:spPr/>
        <p:txBody>
          <a:bodyPr/>
          <a:lstStyle/>
          <a:p>
            <a:r>
              <a:rPr lang="en-US" dirty="0" smtClean="0"/>
              <a:t>Any questions before the quiz?</a:t>
            </a:r>
            <a:endParaRPr lang="en-US" dirty="0"/>
          </a:p>
        </p:txBody>
      </p:sp>
    </p:spTree>
    <p:extLst>
      <p:ext uri="{BB962C8B-B14F-4D97-AF65-F5344CB8AC3E}">
        <p14:creationId xmlns:p14="http://schemas.microsoft.com/office/powerpoint/2010/main" val="1711433702"/>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WordArt 2"/>
          <p:cNvSpPr>
            <a:spLocks noChangeArrowheads="1" noChangeShapeType="1" noTextEdit="1"/>
          </p:cNvSpPr>
          <p:nvPr/>
        </p:nvSpPr>
        <p:spPr bwMode="auto">
          <a:xfrm>
            <a:off x="762000" y="1600200"/>
            <a:ext cx="8001000" cy="1905000"/>
          </a:xfrm>
          <a:prstGeom prst="rect">
            <a:avLst/>
          </a:prstGeom>
        </p:spPr>
        <p:txBody>
          <a:bodyPr wrap="none" fromWordArt="1">
            <a:prstTxWarp prst="textDoubleWave1">
              <a:avLst>
                <a:gd name="adj1" fmla="val 6500"/>
                <a:gd name="adj2" fmla="val 0"/>
              </a:avLst>
            </a:prstTxWarp>
          </a:bodyPr>
          <a:lstStyle/>
          <a:p>
            <a:pPr algn="ctr"/>
            <a:r>
              <a:rPr lang="pt-BR" sz="85700" kern="10" spc="-360" dirty="0" smtClean="0">
                <a:ln w="12700">
                  <a:solidFill>
                    <a:srgbClr val="000099"/>
                  </a:solidFill>
                  <a:round/>
                  <a:headEnd/>
                  <a:tailEnd/>
                </a:ln>
                <a:solidFill>
                  <a:srgbClr val="33CCFF"/>
                </a:solidFill>
                <a:effectLst>
                  <a:outerShdw dist="125724" dir="18900000" algn="ctr" rotWithShape="0">
                    <a:srgbClr val="000099"/>
                  </a:outerShdw>
                </a:effectLst>
                <a:latin typeface="Impact"/>
              </a:rPr>
              <a:t>Time  for  a Quiz</a:t>
            </a:r>
            <a:endParaRPr lang="en-US" sz="85700" kern="10" spc="-360" dirty="0">
              <a:ln w="12700">
                <a:solidFill>
                  <a:srgbClr val="000099"/>
                </a:solidFill>
                <a:round/>
                <a:headEnd/>
                <a:tailEnd/>
              </a:ln>
              <a:solidFill>
                <a:srgbClr val="33CCFF"/>
              </a:solidFill>
              <a:effectLst>
                <a:outerShdw dist="125724" dir="18900000" algn="ctr" rotWithShape="0">
                  <a:srgbClr val="000099"/>
                </a:outerShdw>
              </a:effectLst>
              <a:latin typeface="Impact"/>
            </a:endParaRPr>
          </a:p>
        </p:txBody>
      </p:sp>
      <p:sp>
        <p:nvSpPr>
          <p:cNvPr id="3" name="TextBox 2"/>
          <p:cNvSpPr txBox="1"/>
          <p:nvPr/>
        </p:nvSpPr>
        <p:spPr>
          <a:xfrm>
            <a:off x="1447800" y="4419600"/>
            <a:ext cx="6248400" cy="1323439"/>
          </a:xfrm>
          <a:prstGeom prst="rect">
            <a:avLst/>
          </a:prstGeom>
          <a:noFill/>
        </p:spPr>
        <p:txBody>
          <a:bodyPr wrap="square" rtlCol="0">
            <a:spAutoFit/>
          </a:bodyPr>
          <a:lstStyle/>
          <a:p>
            <a:pPr algn="ctr"/>
            <a:r>
              <a:rPr lang="en-US" sz="4000" dirty="0" smtClean="0"/>
              <a:t>Take 30 Seconds adjust your workspace</a:t>
            </a:r>
            <a:endParaRPr lang="en-US" sz="4000" dirty="0"/>
          </a:p>
        </p:txBody>
      </p:sp>
    </p:spTree>
    <p:extLst>
      <p:ext uri="{BB962C8B-B14F-4D97-AF65-F5344CB8AC3E}">
        <p14:creationId xmlns:p14="http://schemas.microsoft.com/office/powerpoint/2010/main" val="3755074705"/>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dirty="0" smtClean="0">
                <a:solidFill>
                  <a:srgbClr val="0070C0"/>
                </a:solidFill>
              </a:rPr>
              <a:t>Reminder</a:t>
            </a:r>
            <a:endParaRPr lang="en-US" b="1" dirty="0">
              <a:solidFill>
                <a:srgbClr val="0070C0"/>
              </a:solidFill>
            </a:endParaRPr>
          </a:p>
        </p:txBody>
      </p:sp>
      <p:sp>
        <p:nvSpPr>
          <p:cNvPr id="5" name="Content Placeholder 4"/>
          <p:cNvSpPr>
            <a:spLocks noGrp="1"/>
          </p:cNvSpPr>
          <p:nvPr>
            <p:ph idx="1"/>
            <p:custDataLst>
              <p:tags r:id="rId3"/>
            </p:custDataLst>
          </p:nvPr>
        </p:nvSpPr>
        <p:spPr/>
        <p:txBody>
          <a:bodyPr>
            <a:normAutofit/>
          </a:bodyPr>
          <a:lstStyle/>
          <a:p>
            <a:r>
              <a:rPr lang="en-US" dirty="0" smtClean="0"/>
              <a:t>Complete two DHS/FEMA Courses</a:t>
            </a:r>
          </a:p>
          <a:p>
            <a:pPr lvl="2"/>
            <a:r>
              <a:rPr lang="en-US" b="1" dirty="0" smtClean="0"/>
              <a:t>IS-100.b Introduction to ICS</a:t>
            </a:r>
          </a:p>
          <a:p>
            <a:pPr lvl="2"/>
            <a:r>
              <a:rPr lang="en-US" b="1" dirty="0" smtClean="0"/>
              <a:t>IS-700 National Incident Management System</a:t>
            </a:r>
          </a:p>
          <a:p>
            <a:pPr marL="1371600" lvl="3" indent="0">
              <a:buNone/>
            </a:pPr>
            <a:r>
              <a:rPr lang="en-US" dirty="0" smtClean="0">
                <a:hlinkClick r:id="rId6"/>
              </a:rPr>
              <a:t>Http</a:t>
            </a:r>
            <a:r>
              <a:rPr lang="en-US" dirty="0">
                <a:hlinkClick r:id="rId6"/>
              </a:rPr>
              <a:t>://training.fema.gov/IS/NIMS.asp</a:t>
            </a:r>
            <a:endParaRPr lang="en-US" dirty="0"/>
          </a:p>
          <a:p>
            <a:pPr lvl="2"/>
            <a:endParaRPr lang="en-US"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30</a:t>
            </a:r>
          </a:p>
        </p:txBody>
      </p:sp>
      <p:sp>
        <p:nvSpPr>
          <p:cNvPr id="9219"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817253884"/>
      </p:ext>
    </p:extLst>
  </p:cSld>
  <p:clrMapOvr>
    <a:masterClrMapping/>
  </p:clrMapOvr>
  <p:transition advClick="0" advTm="1000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20</a:t>
            </a:r>
          </a:p>
        </p:txBody>
      </p:sp>
      <p:sp>
        <p:nvSpPr>
          <p:cNvPr id="10243"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1026195270"/>
      </p:ext>
    </p:extLst>
  </p:cSld>
  <p:clrMapOvr>
    <a:masterClrMapping/>
  </p:clrMapOvr>
  <p:transition advClick="0" advTm="1000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133600" y="609600"/>
            <a:ext cx="50292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20800" b="1" dirty="0">
                <a:solidFill>
                  <a:srgbClr val="FF0000"/>
                </a:solidFill>
              </a:rPr>
              <a:t>10</a:t>
            </a:r>
          </a:p>
        </p:txBody>
      </p:sp>
      <p:sp>
        <p:nvSpPr>
          <p:cNvPr id="1126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003558194"/>
      </p:ext>
    </p:extLst>
  </p:cSld>
  <p:clrMapOvr>
    <a:masterClrMapping/>
  </p:clrMapOvr>
  <p:transition advClick="0" advTm="100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9</a:t>
            </a:r>
          </a:p>
        </p:txBody>
      </p:sp>
      <p:sp>
        <p:nvSpPr>
          <p:cNvPr id="1229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158382832"/>
      </p:ext>
    </p:extLst>
  </p:cSld>
  <p:clrMapOvr>
    <a:masterClrMapping/>
  </p:clrMapOvr>
  <p:transition advClick="0" advTm="100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8</a:t>
            </a:r>
          </a:p>
        </p:txBody>
      </p:sp>
      <p:sp>
        <p:nvSpPr>
          <p:cNvPr id="1331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749417482"/>
      </p:ext>
    </p:extLst>
  </p:cSld>
  <p:clrMapOvr>
    <a:masterClrMapping/>
  </p:clrMapOvr>
  <p:transition advClick="0" advTm="100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7</a:t>
            </a:r>
          </a:p>
        </p:txBody>
      </p:sp>
      <p:sp>
        <p:nvSpPr>
          <p:cNvPr id="1433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817350611"/>
      </p:ext>
    </p:extLst>
  </p:cSld>
  <p:clrMapOvr>
    <a:masterClrMapping/>
  </p:clrMapOvr>
  <p:transition advClick="0" advTm="100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6</a:t>
            </a:r>
          </a:p>
        </p:txBody>
      </p:sp>
      <p:sp>
        <p:nvSpPr>
          <p:cNvPr id="1536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210426617"/>
      </p:ext>
    </p:extLst>
  </p:cSld>
  <p:clrMapOvr>
    <a:masterClrMapping/>
  </p:clrMapOvr>
  <p:transition advClick="0" advTm="100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5</a:t>
            </a:r>
          </a:p>
        </p:txBody>
      </p:sp>
      <p:sp>
        <p:nvSpPr>
          <p:cNvPr id="1638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354489215"/>
      </p:ext>
    </p:extLst>
  </p:cSld>
  <p:clrMapOvr>
    <a:masterClrMapping/>
  </p:clrMapOvr>
  <p:transition advClick="0" advTm="100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4</a:t>
            </a:r>
          </a:p>
        </p:txBody>
      </p:sp>
      <p:sp>
        <p:nvSpPr>
          <p:cNvPr id="1741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986247412"/>
      </p:ext>
    </p:extLst>
  </p:cSld>
  <p:clrMapOvr>
    <a:masterClrMapping/>
  </p:clrMapOvr>
  <p:transition advClick="0" advTm="100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3</a:t>
            </a:r>
          </a:p>
        </p:txBody>
      </p:sp>
      <p:sp>
        <p:nvSpPr>
          <p:cNvPr id="1843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346875405"/>
      </p:ext>
    </p:extLst>
  </p:cSld>
  <p:clrMapOvr>
    <a:masterClrMapping/>
  </p:clrMapOvr>
  <p:transition advClick="0" advTm="1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dirty="0" smtClean="0">
                <a:solidFill>
                  <a:srgbClr val="0070C0"/>
                </a:solidFill>
              </a:rPr>
              <a:t>Session Two Topic</a:t>
            </a:r>
            <a:endParaRPr lang="en-US" sz="2000" dirty="0"/>
          </a:p>
        </p:txBody>
      </p:sp>
      <p:sp>
        <p:nvSpPr>
          <p:cNvPr id="5" name="Content Placeholder 4"/>
          <p:cNvSpPr>
            <a:spLocks noGrp="1"/>
          </p:cNvSpPr>
          <p:nvPr>
            <p:ph idx="1"/>
            <p:custDataLst>
              <p:tags r:id="rId3"/>
            </p:custDataLst>
          </p:nvPr>
        </p:nvSpPr>
        <p:spPr/>
        <p:txBody>
          <a:bodyPr>
            <a:normAutofit/>
          </a:bodyPr>
          <a:lstStyle/>
          <a:p>
            <a:pPr marL="0" indent="0">
              <a:buNone/>
            </a:pPr>
            <a:r>
              <a:rPr lang="en-US" dirty="0" smtClean="0">
                <a:solidFill>
                  <a:schemeClr val="bg1">
                    <a:lumMod val="85000"/>
                  </a:schemeClr>
                </a:solidFill>
              </a:rPr>
              <a:t>Session 1 – Topics 1,</a:t>
            </a:r>
            <a:r>
              <a:rPr lang="en-US" dirty="0" smtClean="0"/>
              <a:t> </a:t>
            </a:r>
            <a:r>
              <a:rPr lang="en-US" dirty="0" smtClean="0">
                <a:solidFill>
                  <a:schemeClr val="bg1">
                    <a:lumMod val="85000"/>
                  </a:schemeClr>
                </a:solidFill>
              </a:rPr>
              <a:t>2,</a:t>
            </a:r>
            <a:r>
              <a:rPr lang="en-US" dirty="0" smtClean="0"/>
              <a:t> </a:t>
            </a:r>
            <a:r>
              <a:rPr lang="en-US" dirty="0" smtClean="0">
                <a:solidFill>
                  <a:schemeClr val="bg1">
                    <a:lumMod val="85000"/>
                  </a:schemeClr>
                </a:solidFill>
              </a:rPr>
              <a:t>3,</a:t>
            </a:r>
            <a:r>
              <a:rPr lang="en-US" dirty="0" smtClean="0"/>
              <a:t> </a:t>
            </a:r>
            <a:r>
              <a:rPr lang="en-US" dirty="0" smtClean="0">
                <a:solidFill>
                  <a:schemeClr val="bg1">
                    <a:lumMod val="85000"/>
                  </a:schemeClr>
                </a:solidFill>
              </a:rPr>
              <a:t>4,</a:t>
            </a:r>
            <a:r>
              <a:rPr lang="en-US" dirty="0" smtClean="0"/>
              <a:t> </a:t>
            </a:r>
            <a:r>
              <a:rPr lang="en-US" dirty="0" smtClean="0">
                <a:solidFill>
                  <a:schemeClr val="bg1">
                    <a:lumMod val="85000"/>
                  </a:schemeClr>
                </a:solidFill>
              </a:rPr>
              <a:t>5a,</a:t>
            </a:r>
            <a:r>
              <a:rPr lang="en-US" dirty="0" smtClean="0">
                <a:solidFill>
                  <a:srgbClr val="FF0000"/>
                </a:solidFill>
              </a:rPr>
              <a:t> </a:t>
            </a:r>
            <a:r>
              <a:rPr lang="en-US" dirty="0" smtClean="0">
                <a:solidFill>
                  <a:schemeClr val="bg1">
                    <a:lumMod val="85000"/>
                  </a:schemeClr>
                </a:solidFill>
              </a:rPr>
              <a:t>5b</a:t>
            </a:r>
          </a:p>
          <a:p>
            <a:pPr marL="0" indent="0">
              <a:buNone/>
            </a:pPr>
            <a:r>
              <a:rPr lang="en-US" dirty="0" smtClean="0"/>
              <a:t>Session 2 – Topics </a:t>
            </a:r>
            <a:r>
              <a:rPr lang="en-US" dirty="0" smtClean="0">
                <a:solidFill>
                  <a:schemeClr val="bg1">
                    <a:lumMod val="85000"/>
                  </a:schemeClr>
                </a:solidFill>
              </a:rPr>
              <a:t>6,</a:t>
            </a:r>
            <a:r>
              <a:rPr lang="en-US" dirty="0" smtClean="0"/>
              <a:t> </a:t>
            </a:r>
            <a:r>
              <a:rPr lang="en-US" dirty="0" smtClean="0">
                <a:solidFill>
                  <a:schemeClr val="bg1">
                    <a:lumMod val="85000"/>
                  </a:schemeClr>
                </a:solidFill>
              </a:rPr>
              <a:t>7a, </a:t>
            </a:r>
            <a:r>
              <a:rPr lang="en-US" dirty="0" smtClean="0">
                <a:solidFill>
                  <a:srgbClr val="FF0000"/>
                </a:solidFill>
              </a:rPr>
              <a:t>7b</a:t>
            </a:r>
            <a:r>
              <a:rPr lang="en-US" dirty="0" smtClean="0"/>
              <a:t>, 7c, 7d, 8, 9, 10</a:t>
            </a:r>
          </a:p>
          <a:p>
            <a:pPr marL="0" indent="0">
              <a:buNone/>
            </a:pPr>
            <a:r>
              <a:rPr lang="en-US" dirty="0" smtClean="0">
                <a:solidFill>
                  <a:schemeClr val="bg1">
                    <a:lumMod val="75000"/>
                  </a:schemeClr>
                </a:solidFill>
              </a:rPr>
              <a:t>Session 3 – Topics 11, 12, 13, 14, 15</a:t>
            </a:r>
          </a:p>
          <a:p>
            <a:pPr marL="0" indent="0">
              <a:buNone/>
            </a:pPr>
            <a:r>
              <a:rPr lang="en-US" dirty="0" smtClean="0">
                <a:solidFill>
                  <a:schemeClr val="bg1">
                    <a:lumMod val="75000"/>
                  </a:schemeClr>
                </a:solidFill>
              </a:rPr>
              <a:t>Session 4 – Topics 16, 17, 18, 19, 20</a:t>
            </a:r>
          </a:p>
          <a:p>
            <a:pPr marL="0" indent="0">
              <a:buNone/>
            </a:pPr>
            <a:r>
              <a:rPr lang="en-US" dirty="0" smtClean="0">
                <a:solidFill>
                  <a:schemeClr val="bg1">
                    <a:lumMod val="75000"/>
                  </a:schemeClr>
                </a:solidFill>
              </a:rPr>
              <a:t>Session 5 – Topics 21, 22, 23, 24, 25, 26, 27</a:t>
            </a:r>
          </a:p>
          <a:p>
            <a:pPr marL="0" indent="0">
              <a:buNone/>
            </a:pPr>
            <a:r>
              <a:rPr lang="en-US" dirty="0" smtClean="0">
                <a:solidFill>
                  <a:schemeClr val="bg1">
                    <a:lumMod val="75000"/>
                  </a:schemeClr>
                </a:solidFill>
              </a:rPr>
              <a:t>Session 6 – Topics 28, 29, Summary, Final Exam</a:t>
            </a:r>
          </a:p>
        </p:txBody>
      </p:sp>
    </p:spTree>
    <p:custDataLst>
      <p:tags r:id="rId1"/>
    </p:custDataLst>
    <p:extLst>
      <p:ext uri="{BB962C8B-B14F-4D97-AF65-F5344CB8AC3E}">
        <p14:creationId xmlns:p14="http://schemas.microsoft.com/office/powerpoint/2010/main" val="2572558755"/>
      </p:ext>
    </p:extLst>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2</a:t>
            </a:r>
          </a:p>
        </p:txBody>
      </p:sp>
      <p:sp>
        <p:nvSpPr>
          <p:cNvPr id="1945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164243788"/>
      </p:ext>
    </p:extLst>
  </p:cSld>
  <p:clrMapOvr>
    <a:masterClrMapping/>
  </p:clrMapOvr>
  <p:transition advClick="0" advTm="100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1</a:t>
            </a:r>
          </a:p>
        </p:txBody>
      </p:sp>
      <p:sp>
        <p:nvSpPr>
          <p:cNvPr id="2048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254699443"/>
      </p:ext>
    </p:extLst>
  </p:cSld>
  <p:clrMapOvr>
    <a:masterClrMapping/>
  </p:clrMapOvr>
  <p:transition advClick="0" advTm="100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WordArt 2"/>
          <p:cNvSpPr>
            <a:spLocks noChangeArrowheads="1" noChangeShapeType="1" noTextEdit="1"/>
          </p:cNvSpPr>
          <p:nvPr/>
        </p:nvSpPr>
        <p:spPr bwMode="auto">
          <a:xfrm>
            <a:off x="762000" y="914400"/>
            <a:ext cx="8001000" cy="3556000"/>
          </a:xfrm>
          <a:prstGeom prst="rect">
            <a:avLst/>
          </a:prstGeom>
        </p:spPr>
        <p:txBody>
          <a:bodyPr wrap="none" fromWordArt="1">
            <a:prstTxWarp prst="textSlantUp">
              <a:avLst>
                <a:gd name="adj" fmla="val 32056"/>
              </a:avLst>
            </a:prstTxWarp>
          </a:bodyPr>
          <a:lstStyle/>
          <a:p>
            <a:pPr algn="ctr"/>
            <a:r>
              <a:rPr lang="en-US" sz="3600" kern="10" dirty="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outerShdw>
                </a:effectLst>
                <a:latin typeface="Impact"/>
              </a:rPr>
              <a:t>Let's get started!</a:t>
            </a:r>
          </a:p>
        </p:txBody>
      </p:sp>
    </p:spTree>
    <p:extLst>
      <p:ext uri="{BB962C8B-B14F-4D97-AF65-F5344CB8AC3E}">
        <p14:creationId xmlns:p14="http://schemas.microsoft.com/office/powerpoint/2010/main" val="384739051"/>
      </p:ext>
    </p:extLst>
  </p:cSld>
  <p:clrMapOvr>
    <a:masterClrMapping/>
  </p:clrMapOvr>
  <p:transition>
    <p:sndAc>
      <p:stSnd>
        <p:snd r:embed="rId2" name="time.wav"/>
      </p:stSnd>
    </p:sndAc>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smtClean="0"/>
              <a:t>Topic 7b Question</a:t>
            </a:r>
          </a:p>
        </p:txBody>
      </p:sp>
      <p:sp>
        <p:nvSpPr>
          <p:cNvPr id="471043" name="Rectangle 3"/>
          <p:cNvSpPr>
            <a:spLocks noGrp="1" noChangeArrowheads="1"/>
          </p:cNvSpPr>
          <p:nvPr>
            <p:ph type="body" idx="1"/>
          </p:nvPr>
        </p:nvSpPr>
        <p:spPr/>
        <p:txBody>
          <a:bodyPr/>
          <a:lstStyle/>
          <a:p>
            <a:pPr marL="495300" indent="-495300">
              <a:buFont typeface="+mj-lt"/>
              <a:buAutoNum type="arabicPeriod"/>
            </a:pPr>
            <a:r>
              <a:rPr lang="en-US" b="1" dirty="0" smtClean="0"/>
              <a:t>Which of the following best describes a net?</a:t>
            </a:r>
          </a:p>
          <a:p>
            <a:pPr marL="952500" lvl="1" indent="-495300">
              <a:buFont typeface="+mj-lt"/>
              <a:buAutoNum type="alphaUcPeriod"/>
            </a:pPr>
            <a:r>
              <a:rPr lang="en-US" sz="2400" dirty="0" smtClean="0"/>
              <a:t>A group of stations who purposely frequent the airwaves</a:t>
            </a:r>
          </a:p>
          <a:p>
            <a:pPr marL="952500" lvl="1" indent="-495300">
              <a:buFont typeface="+mj-lt"/>
              <a:buAutoNum type="alphaUcPeriod"/>
            </a:pPr>
            <a:r>
              <a:rPr lang="en-US" sz="2400" dirty="0" smtClean="0"/>
              <a:t>A group of stations who gather on one frequency with a purpose</a:t>
            </a:r>
          </a:p>
          <a:p>
            <a:pPr marL="952500" lvl="1" indent="-495300">
              <a:buFont typeface="+mj-lt"/>
              <a:buAutoNum type="alphaUcPeriod"/>
            </a:pPr>
            <a:r>
              <a:rPr lang="en-US" sz="2400" dirty="0" smtClean="0"/>
              <a:t>A group of stations who occasionally meet on various frequencies</a:t>
            </a:r>
          </a:p>
          <a:p>
            <a:pPr marL="952500" lvl="1" indent="-495300">
              <a:buFont typeface="+mj-lt"/>
              <a:buAutoNum type="alphaUcPeriod"/>
            </a:pPr>
            <a:r>
              <a:rPr lang="en-US" sz="2400" dirty="0" smtClean="0"/>
              <a:t>A group of stations who purpose to meet at a particular time</a:t>
            </a:r>
            <a:endParaRPr lang="en-US" sz="2200" dirty="0" smtClean="0"/>
          </a:p>
        </p:txBody>
      </p:sp>
    </p:spTree>
    <p:extLst>
      <p:ext uri="{BB962C8B-B14F-4D97-AF65-F5344CB8AC3E}">
        <p14:creationId xmlns:p14="http://schemas.microsoft.com/office/powerpoint/2010/main" val="3668391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471043">
                                            <p:txEl>
                                              <p:pRg st="2" end="2"/>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471043">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smtClean="0"/>
              <a:t>Topic 7b Question</a:t>
            </a:r>
          </a:p>
        </p:txBody>
      </p:sp>
      <p:sp>
        <p:nvSpPr>
          <p:cNvPr id="468995" name="Rectangle 3"/>
          <p:cNvSpPr>
            <a:spLocks noGrp="1" noChangeArrowheads="1"/>
          </p:cNvSpPr>
          <p:nvPr>
            <p:ph type="body" idx="1"/>
          </p:nvPr>
        </p:nvSpPr>
        <p:spPr/>
        <p:txBody>
          <a:bodyPr/>
          <a:lstStyle/>
          <a:p>
            <a:pPr marL="495300" indent="-495300">
              <a:buFont typeface="Wingdings" pitchFamily="2" charset="2"/>
              <a:buAutoNum type="arabicPeriod" startAt="2"/>
            </a:pPr>
            <a:r>
              <a:rPr lang="en-US" b="1" dirty="0" smtClean="0"/>
              <a:t>What is a major difference between an “open net” and a “directed net”?</a:t>
            </a:r>
          </a:p>
          <a:p>
            <a:pPr marL="952500" lvl="1" indent="-495300">
              <a:buFont typeface="Wingdings" pitchFamily="2" charset="2"/>
              <a:buAutoNum type="alphaUcPeriod"/>
            </a:pPr>
            <a:r>
              <a:rPr lang="en-US" dirty="0" smtClean="0"/>
              <a:t>The presence or absence of full control by a Net Control Station</a:t>
            </a:r>
          </a:p>
          <a:p>
            <a:pPr marL="952500" lvl="1" indent="-495300">
              <a:buFont typeface="Wingdings" pitchFamily="2" charset="2"/>
              <a:buAutoNum type="alphaUcPeriod"/>
            </a:pPr>
            <a:r>
              <a:rPr lang="en-US" dirty="0" smtClean="0"/>
              <a:t>The presence or absence of formal traffic</a:t>
            </a:r>
          </a:p>
          <a:p>
            <a:pPr marL="952500" lvl="1" indent="-495300">
              <a:buFont typeface="Wingdings" pitchFamily="2" charset="2"/>
              <a:buAutoNum type="alphaUcPeriod"/>
            </a:pPr>
            <a:r>
              <a:rPr lang="en-US" dirty="0" smtClean="0"/>
              <a:t>The type of radio traffic on the net</a:t>
            </a:r>
          </a:p>
          <a:p>
            <a:pPr marL="952500" lvl="1" indent="-495300">
              <a:buFont typeface="Wingdings" pitchFamily="2" charset="2"/>
              <a:buAutoNum type="alphaUcPeriod"/>
            </a:pPr>
            <a:r>
              <a:rPr lang="en-US" dirty="0" smtClean="0"/>
              <a:t>The approval or sanction of net operations by the FCC</a:t>
            </a:r>
          </a:p>
        </p:txBody>
      </p:sp>
    </p:spTree>
    <p:extLst>
      <p:ext uri="{BB962C8B-B14F-4D97-AF65-F5344CB8AC3E}">
        <p14:creationId xmlns:p14="http://schemas.microsoft.com/office/powerpoint/2010/main" val="2020022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468995">
                                            <p:txEl>
                                              <p:pRg st="1" end="1"/>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468995">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smtClean="0"/>
              <a:t>Topic 7b Question</a:t>
            </a:r>
          </a:p>
        </p:txBody>
      </p:sp>
      <p:sp>
        <p:nvSpPr>
          <p:cNvPr id="472067" name="Rectangle 3"/>
          <p:cNvSpPr>
            <a:spLocks noGrp="1" noChangeArrowheads="1"/>
          </p:cNvSpPr>
          <p:nvPr>
            <p:ph type="body" idx="1"/>
          </p:nvPr>
        </p:nvSpPr>
        <p:spPr/>
        <p:txBody>
          <a:bodyPr>
            <a:normAutofit lnSpcReduction="10000"/>
          </a:bodyPr>
          <a:lstStyle/>
          <a:p>
            <a:pPr marL="514350" indent="-514350">
              <a:buFont typeface="+mj-lt"/>
              <a:buAutoNum type="arabicPeriod" startAt="3"/>
            </a:pPr>
            <a:r>
              <a:rPr lang="en-US" b="1" dirty="0" smtClean="0"/>
              <a:t>Which of the following is true of a “tactical net”?</a:t>
            </a:r>
          </a:p>
          <a:p>
            <a:pPr marL="952500" lvl="1" indent="-495300">
              <a:buFont typeface="Wingdings" pitchFamily="2" charset="2"/>
              <a:buAutoNum type="alphaUcPeriod"/>
            </a:pPr>
            <a:r>
              <a:rPr lang="en-US" dirty="0" smtClean="0"/>
              <a:t>The net is used to acquire volunteers and handle assignments</a:t>
            </a:r>
          </a:p>
          <a:p>
            <a:pPr marL="952500" lvl="1" indent="-495300">
              <a:buFont typeface="Wingdings" pitchFamily="2" charset="2"/>
              <a:buAutoNum type="alphaUcPeriod"/>
            </a:pPr>
            <a:r>
              <a:rPr lang="en-US" dirty="0" smtClean="0"/>
              <a:t>The net is used for the coordination of activities associated with future emergencies</a:t>
            </a:r>
          </a:p>
          <a:p>
            <a:pPr marL="952500" lvl="1" indent="-495300">
              <a:buFont typeface="Wingdings" pitchFamily="2" charset="2"/>
              <a:buAutoNum type="alphaUcPeriod"/>
            </a:pPr>
            <a:r>
              <a:rPr lang="en-US" dirty="0" smtClean="0"/>
              <a:t>The net may be directed or open, but will usually have a Net Control Station</a:t>
            </a:r>
          </a:p>
          <a:p>
            <a:pPr marL="952500" lvl="1" indent="-495300">
              <a:buFont typeface="Wingdings" pitchFamily="2" charset="2"/>
              <a:buAutoNum type="alphaUcPeriod"/>
            </a:pPr>
            <a:r>
              <a:rPr lang="en-US" dirty="0" smtClean="0"/>
              <a:t>The net handles only formal traffic</a:t>
            </a:r>
          </a:p>
        </p:txBody>
      </p:sp>
    </p:spTree>
    <p:extLst>
      <p:ext uri="{BB962C8B-B14F-4D97-AF65-F5344CB8AC3E}">
        <p14:creationId xmlns:p14="http://schemas.microsoft.com/office/powerpoint/2010/main" val="2721675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472067">
                                            <p:txEl>
                                              <p:pRg st="3" end="3"/>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472067">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smtClean="0"/>
              <a:t>Topic 7b Question</a:t>
            </a:r>
          </a:p>
        </p:txBody>
      </p:sp>
      <p:sp>
        <p:nvSpPr>
          <p:cNvPr id="472067" name="Rectangle 3"/>
          <p:cNvSpPr>
            <a:spLocks noGrp="1" noChangeArrowheads="1"/>
          </p:cNvSpPr>
          <p:nvPr>
            <p:ph type="body" idx="1"/>
          </p:nvPr>
        </p:nvSpPr>
        <p:spPr/>
        <p:txBody>
          <a:bodyPr>
            <a:normAutofit fontScale="92500" lnSpcReduction="10000"/>
          </a:bodyPr>
          <a:lstStyle/>
          <a:p>
            <a:pPr marL="514350" indent="-514350">
              <a:buFont typeface="+mj-lt"/>
              <a:buAutoNum type="arabicPeriod" startAt="4"/>
            </a:pPr>
            <a:r>
              <a:rPr lang="en-US" sz="3500" b="1" dirty="0" smtClean="0"/>
              <a:t>When should you check in to an emergency net?</a:t>
            </a:r>
          </a:p>
          <a:p>
            <a:pPr marL="952500" lvl="1" indent="-495300">
              <a:buFont typeface="Wingdings" pitchFamily="2" charset="2"/>
              <a:buAutoNum type="alphaUcPeriod"/>
            </a:pPr>
            <a:r>
              <a:rPr lang="en-US" dirty="0" smtClean="0"/>
              <a:t>When you want to comment on something that someone else has said</a:t>
            </a:r>
          </a:p>
          <a:p>
            <a:pPr marL="952500" lvl="1" indent="-495300">
              <a:buFont typeface="Wingdings" pitchFamily="2" charset="2"/>
              <a:buAutoNum type="alphaUcPeriod"/>
            </a:pPr>
            <a:r>
              <a:rPr lang="en-US" dirty="0" smtClean="0"/>
              <a:t>When you are tired of listening</a:t>
            </a:r>
          </a:p>
          <a:p>
            <a:pPr marL="952500" lvl="1" indent="-495300">
              <a:buFont typeface="Wingdings" pitchFamily="2" charset="2"/>
              <a:buAutoNum type="alphaUcPeriod"/>
            </a:pPr>
            <a:r>
              <a:rPr lang="en-US" dirty="0" smtClean="0"/>
              <a:t>When you first join the net and when you have messages, questions or relevant information</a:t>
            </a:r>
          </a:p>
          <a:p>
            <a:pPr marL="952500" lvl="1" indent="-495300">
              <a:buFont typeface="Wingdings" pitchFamily="2" charset="2"/>
              <a:buAutoNum type="alphaUcPeriod"/>
            </a:pPr>
            <a:r>
              <a:rPr lang="en-US" dirty="0" smtClean="0"/>
              <a:t>When you first join the net and when you would like to send greetings to one of the participating stations</a:t>
            </a:r>
          </a:p>
        </p:txBody>
      </p:sp>
    </p:spTree>
    <p:extLst>
      <p:ext uri="{BB962C8B-B14F-4D97-AF65-F5344CB8AC3E}">
        <p14:creationId xmlns:p14="http://schemas.microsoft.com/office/powerpoint/2010/main" val="2721675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472067">
                                            <p:txEl>
                                              <p:pRg st="3" end="3"/>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472067">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smtClean="0"/>
              <a:t>Topic 7b Question</a:t>
            </a:r>
          </a:p>
        </p:txBody>
      </p:sp>
      <p:sp>
        <p:nvSpPr>
          <p:cNvPr id="468995" name="Rectangle 3"/>
          <p:cNvSpPr>
            <a:spLocks noGrp="1" noChangeArrowheads="1"/>
          </p:cNvSpPr>
          <p:nvPr>
            <p:ph type="body" idx="1"/>
          </p:nvPr>
        </p:nvSpPr>
        <p:spPr/>
        <p:txBody>
          <a:bodyPr>
            <a:normAutofit/>
          </a:bodyPr>
          <a:lstStyle/>
          <a:p>
            <a:pPr marL="514350" indent="-514350">
              <a:buFont typeface="+mj-lt"/>
              <a:buAutoNum type="arabicPeriod" startAt="5"/>
            </a:pPr>
            <a:r>
              <a:rPr lang="en-US" b="1" dirty="0" smtClean="0"/>
              <a:t>What should you do if someone in authority asks you to move your station?</a:t>
            </a:r>
          </a:p>
          <a:p>
            <a:pPr marL="952500" lvl="1" indent="-495300">
              <a:buFont typeface="Wingdings" pitchFamily="2" charset="2"/>
              <a:buAutoNum type="alphaUcPeriod"/>
            </a:pPr>
            <a:r>
              <a:rPr lang="en-US" dirty="0" smtClean="0"/>
              <a:t>Do so immediately without argument and report to the NCS as soon as possible</a:t>
            </a:r>
          </a:p>
          <a:p>
            <a:pPr marL="952500" lvl="1" indent="-495300">
              <a:buFont typeface="Wingdings" pitchFamily="2" charset="2"/>
              <a:buAutoNum type="alphaUcPeriod"/>
            </a:pPr>
            <a:r>
              <a:rPr lang="en-US" dirty="0" smtClean="0"/>
              <a:t>Call the NCS for advice before moving</a:t>
            </a:r>
          </a:p>
          <a:p>
            <a:pPr marL="952500" lvl="1" indent="-495300">
              <a:buFont typeface="Wingdings" pitchFamily="2" charset="2"/>
              <a:buAutoNum type="alphaUcPeriod"/>
            </a:pPr>
            <a:r>
              <a:rPr lang="en-US" dirty="0" smtClean="0"/>
              <a:t>Tell the person in authority how difficult it is for you to comply</a:t>
            </a:r>
          </a:p>
          <a:p>
            <a:pPr marL="952500" lvl="1" indent="-495300">
              <a:buFont typeface="Wingdings" pitchFamily="2" charset="2"/>
              <a:buAutoNum type="alphaUcPeriod"/>
            </a:pPr>
            <a:r>
              <a:rPr lang="en-US" dirty="0" smtClean="0"/>
              <a:t>Demand a written order before complying</a:t>
            </a:r>
          </a:p>
        </p:txBody>
      </p:sp>
    </p:spTree>
    <p:extLst>
      <p:ext uri="{BB962C8B-B14F-4D97-AF65-F5344CB8AC3E}">
        <p14:creationId xmlns:p14="http://schemas.microsoft.com/office/powerpoint/2010/main" val="3788092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468995">
                                            <p:txEl>
                                              <p:pRg st="1" end="1"/>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468995">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a:xfrm>
            <a:off x="1905000" y="2743200"/>
            <a:ext cx="5334000" cy="1362075"/>
          </a:xfrm>
        </p:spPr>
        <p:txBody>
          <a:bodyPr>
            <a:noAutofit/>
          </a:bodyPr>
          <a:lstStyle/>
          <a:p>
            <a:pPr>
              <a:defRPr/>
            </a:pPr>
            <a:r>
              <a:rPr lang="en-US" sz="4400" dirty="0" smtClean="0"/>
              <a:t>Any Questions Before Starting </a:t>
            </a:r>
            <a:r>
              <a:rPr lang="en-US" sz="4400" smtClean="0"/>
              <a:t>Topic 7c?</a:t>
            </a:r>
            <a:endParaRPr lang="en-US" sz="4400" dirty="0" smtClean="0"/>
          </a:p>
        </p:txBody>
      </p:sp>
    </p:spTree>
    <p:custDataLst>
      <p:tags r:id="rId1"/>
    </p:custData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838200" y="2286000"/>
            <a:ext cx="8077200" cy="1143000"/>
          </a:xfrm>
        </p:spPr>
        <p:txBody>
          <a:bodyPr>
            <a:normAutofit fontScale="90000"/>
          </a:bodyPr>
          <a:lstStyle/>
          <a:p>
            <a:r>
              <a:rPr lang="en-US" b="1" dirty="0" smtClean="0">
                <a:solidFill>
                  <a:srgbClr val="0070C0"/>
                </a:solidFill>
              </a:rPr>
              <a:t>Topic 7b – </a:t>
            </a:r>
            <a:r>
              <a:rPr lang="en-US" b="1" dirty="0" smtClean="0">
                <a:solidFill>
                  <a:srgbClr val="0070C0"/>
                </a:solidFill>
                <a:cs typeface="Arial" charset="0"/>
              </a:rPr>
              <a:t>Introduction to Emergency                    Nets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a:spLocks noChangeArrowheads="1"/>
          </p:cNvSpPr>
          <p:nvPr/>
        </p:nvSpPr>
        <p:spPr bwMode="auto">
          <a:xfrm>
            <a:off x="914400" y="5258630"/>
            <a:ext cx="7315200" cy="76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0000"/>
              </a:lnSpc>
            </a:pPr>
            <a:r>
              <a:rPr lang="en-US" dirty="0" smtClean="0"/>
              <a:t>A </a:t>
            </a:r>
            <a:r>
              <a:rPr lang="en-US" dirty="0"/>
              <a:t>term referring to messages sent over Amateur Radio, usually formal, written messages. More generally, any messages or activity on a particular frequency.</a:t>
            </a:r>
            <a:r>
              <a:rPr lang="en-US" dirty="0">
                <a:latin typeface="Times New Roman" pitchFamily="18" charset="0"/>
              </a:rPr>
              <a:t> </a:t>
            </a:r>
            <a:endParaRPr lang="en-US" dirty="0"/>
          </a:p>
        </p:txBody>
      </p:sp>
      <p:sp>
        <p:nvSpPr>
          <p:cNvPr id="21" name="Rectangle 20"/>
          <p:cNvSpPr>
            <a:spLocks noChangeArrowheads="1"/>
          </p:cNvSpPr>
          <p:nvPr/>
        </p:nvSpPr>
        <p:spPr bwMode="auto">
          <a:xfrm>
            <a:off x="914400" y="4335754"/>
            <a:ext cx="7315200" cy="54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0000"/>
              </a:lnSpc>
            </a:pPr>
            <a:r>
              <a:rPr lang="en-US" dirty="0" smtClean="0"/>
              <a:t>Brief </a:t>
            </a:r>
            <a:r>
              <a:rPr lang="en-US" dirty="0"/>
              <a:t>verbal or informal written messages, intended for direct and immediate delivery. </a:t>
            </a:r>
          </a:p>
        </p:txBody>
      </p:sp>
      <p:sp>
        <p:nvSpPr>
          <p:cNvPr id="19" name="Rectangle 18"/>
          <p:cNvSpPr>
            <a:spLocks noChangeArrowheads="1"/>
          </p:cNvSpPr>
          <p:nvPr/>
        </p:nvSpPr>
        <p:spPr bwMode="auto">
          <a:xfrm>
            <a:off x="914400" y="3421354"/>
            <a:ext cx="7315200" cy="54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0000"/>
              </a:lnSpc>
            </a:pPr>
            <a:endParaRPr lang="en-US" dirty="0" smtClean="0"/>
          </a:p>
          <a:p>
            <a:pPr>
              <a:lnSpc>
                <a:spcPct val="80000"/>
              </a:lnSpc>
            </a:pPr>
            <a:r>
              <a:rPr lang="en-US" dirty="0" smtClean="0"/>
              <a:t>Written </a:t>
            </a:r>
            <a:r>
              <a:rPr lang="en-US" dirty="0"/>
              <a:t>messages that are sent in a standardized format. </a:t>
            </a:r>
          </a:p>
        </p:txBody>
      </p:sp>
      <p:sp>
        <p:nvSpPr>
          <p:cNvPr id="17" name="Rectangle 16"/>
          <p:cNvSpPr>
            <a:spLocks noChangeArrowheads="1"/>
          </p:cNvSpPr>
          <p:nvPr/>
        </p:nvSpPr>
        <p:spPr bwMode="auto">
          <a:xfrm>
            <a:off x="914400" y="2743200"/>
            <a:ext cx="7315200" cy="54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0000"/>
              </a:lnSpc>
            </a:pPr>
            <a:r>
              <a:rPr lang="en-US" dirty="0" smtClean="0"/>
              <a:t>The </a:t>
            </a:r>
            <a:r>
              <a:rPr lang="en-US" dirty="0"/>
              <a:t>station in charge of the net and directing the flow of messages and general communications. </a:t>
            </a:r>
          </a:p>
        </p:txBody>
      </p:sp>
      <p:sp>
        <p:nvSpPr>
          <p:cNvPr id="15" name="Rectangle 14"/>
          <p:cNvSpPr>
            <a:spLocks noChangeArrowheads="1"/>
          </p:cNvSpPr>
          <p:nvPr/>
        </p:nvSpPr>
        <p:spPr bwMode="auto">
          <a:xfrm>
            <a:off x="914400" y="1376362"/>
            <a:ext cx="7315200"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0000"/>
              </a:lnSpc>
            </a:pPr>
            <a:endParaRPr lang="en-US" dirty="0" smtClean="0"/>
          </a:p>
          <a:p>
            <a:pPr>
              <a:lnSpc>
                <a:spcPct val="80000"/>
              </a:lnSpc>
            </a:pPr>
            <a:r>
              <a:rPr lang="en-US" dirty="0" smtClean="0"/>
              <a:t>A </a:t>
            </a:r>
            <a:r>
              <a:rPr lang="en-US" dirty="0"/>
              <a:t>group of stations who gather on one frequency, with a common purpose. The net provides a structure and organization to allow an orderly flow of messages</a:t>
            </a:r>
            <a:r>
              <a:rPr lang="en-US" dirty="0" smtClean="0"/>
              <a:t>. </a:t>
            </a:r>
            <a:endParaRPr lang="en-US" dirty="0"/>
          </a:p>
        </p:txBody>
      </p:sp>
      <p:sp>
        <p:nvSpPr>
          <p:cNvPr id="18434" name="Rectangle 2"/>
          <p:cNvSpPr>
            <a:spLocks noGrp="1" noChangeArrowheads="1"/>
          </p:cNvSpPr>
          <p:nvPr>
            <p:ph type="title"/>
          </p:nvPr>
        </p:nvSpPr>
        <p:spPr/>
        <p:txBody>
          <a:bodyPr/>
          <a:lstStyle/>
          <a:p>
            <a:r>
              <a:rPr lang="en-US" b="1" dirty="0" smtClean="0">
                <a:solidFill>
                  <a:srgbClr val="0070C0"/>
                </a:solidFill>
              </a:rPr>
              <a:t>Definitions</a:t>
            </a:r>
          </a:p>
        </p:txBody>
      </p:sp>
      <p:sp>
        <p:nvSpPr>
          <p:cNvPr id="18435" name="Rectangle 13"/>
          <p:cNvSpPr>
            <a:spLocks noChangeArrowheads="1"/>
          </p:cNvSpPr>
          <p:nvPr/>
        </p:nvSpPr>
        <p:spPr bwMode="auto">
          <a:xfrm>
            <a:off x="914400" y="1306513"/>
            <a:ext cx="6479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dirty="0">
                <a:solidFill>
                  <a:srgbClr val="FF0000"/>
                </a:solidFill>
              </a:rPr>
              <a:t>Net:</a:t>
            </a:r>
            <a:r>
              <a:rPr lang="en-US" dirty="0"/>
              <a:t> </a:t>
            </a:r>
          </a:p>
        </p:txBody>
      </p:sp>
      <p:sp>
        <p:nvSpPr>
          <p:cNvPr id="16" name="Rectangle 15"/>
          <p:cNvSpPr>
            <a:spLocks noChangeArrowheads="1"/>
          </p:cNvSpPr>
          <p:nvPr/>
        </p:nvSpPr>
        <p:spPr bwMode="auto">
          <a:xfrm>
            <a:off x="914400" y="2438400"/>
            <a:ext cx="27209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dirty="0" smtClean="0">
                <a:solidFill>
                  <a:srgbClr val="FF0000"/>
                </a:solidFill>
              </a:rPr>
              <a:t>Net </a:t>
            </a:r>
            <a:r>
              <a:rPr lang="en-US" b="1" dirty="0">
                <a:solidFill>
                  <a:srgbClr val="FF0000"/>
                </a:solidFill>
              </a:rPr>
              <a:t>Control Station (NCS): </a:t>
            </a:r>
          </a:p>
        </p:txBody>
      </p:sp>
      <p:sp>
        <p:nvSpPr>
          <p:cNvPr id="18" name="Rectangle 17"/>
          <p:cNvSpPr>
            <a:spLocks noChangeArrowheads="1"/>
          </p:cNvSpPr>
          <p:nvPr/>
        </p:nvSpPr>
        <p:spPr bwMode="auto">
          <a:xfrm>
            <a:off x="914400" y="3364468"/>
            <a:ext cx="19474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dirty="0" smtClean="0">
                <a:solidFill>
                  <a:srgbClr val="FF0000"/>
                </a:solidFill>
              </a:rPr>
              <a:t>Formal </a:t>
            </a:r>
            <a:r>
              <a:rPr lang="en-US" b="1" dirty="0">
                <a:solidFill>
                  <a:srgbClr val="FF0000"/>
                </a:solidFill>
              </a:rPr>
              <a:t>Messages: </a:t>
            </a:r>
          </a:p>
        </p:txBody>
      </p:sp>
      <p:sp>
        <p:nvSpPr>
          <p:cNvPr id="20" name="Rectangle 19"/>
          <p:cNvSpPr>
            <a:spLocks noChangeArrowheads="1"/>
          </p:cNvSpPr>
          <p:nvPr/>
        </p:nvSpPr>
        <p:spPr bwMode="auto">
          <a:xfrm>
            <a:off x="914400" y="4050268"/>
            <a:ext cx="31162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dirty="0">
                <a:solidFill>
                  <a:srgbClr val="FF0000"/>
                </a:solidFill>
              </a:rPr>
              <a:t>Informal or Tactical Messages: </a:t>
            </a:r>
          </a:p>
        </p:txBody>
      </p:sp>
      <p:sp>
        <p:nvSpPr>
          <p:cNvPr id="22" name="Rectangle 21"/>
          <p:cNvSpPr>
            <a:spLocks noChangeArrowheads="1"/>
          </p:cNvSpPr>
          <p:nvPr/>
        </p:nvSpPr>
        <p:spPr bwMode="auto">
          <a:xfrm>
            <a:off x="914400" y="4964668"/>
            <a:ext cx="8926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dirty="0">
                <a:solidFill>
                  <a:srgbClr val="FF0000"/>
                </a:solidFill>
              </a:rPr>
              <a:t>Traffic: </a:t>
            </a:r>
          </a:p>
        </p:txBody>
      </p:sp>
    </p:spTree>
    <p:extLst>
      <p:ext uri="{BB962C8B-B14F-4D97-AF65-F5344CB8AC3E}">
        <p14:creationId xmlns:p14="http://schemas.microsoft.com/office/powerpoint/2010/main" val="1140325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1" grpId="0"/>
      <p:bldP spid="19" grpId="0"/>
      <p:bldP spid="17" grpId="0"/>
      <p:bldP spid="15" grpId="0"/>
      <p:bldP spid="16" grpId="0"/>
      <p:bldP spid="18" grpId="0"/>
      <p:bldP spid="20"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b="1" dirty="0" smtClean="0">
                <a:solidFill>
                  <a:srgbClr val="0070C0"/>
                </a:solidFill>
              </a:rPr>
              <a:t>Definitions</a:t>
            </a:r>
            <a:r>
              <a:rPr lang="en-US" dirty="0" smtClean="0"/>
              <a:t> </a:t>
            </a:r>
            <a:r>
              <a:rPr lang="en-US" sz="1200" dirty="0" smtClean="0"/>
              <a:t>(</a:t>
            </a:r>
            <a:r>
              <a:rPr lang="en-US" sz="1200" dirty="0" err="1" smtClean="0"/>
              <a:t>cont</a:t>
            </a:r>
            <a:r>
              <a:rPr lang="en-US" sz="1200" dirty="0" smtClean="0"/>
              <a:t>)</a:t>
            </a:r>
            <a:endParaRPr lang="en-US" dirty="0" smtClean="0"/>
          </a:p>
        </p:txBody>
      </p:sp>
      <p:sp>
        <p:nvSpPr>
          <p:cNvPr id="19459" name="Rectangle 3"/>
          <p:cNvSpPr>
            <a:spLocks noGrp="1" noChangeArrowheads="1"/>
          </p:cNvSpPr>
          <p:nvPr>
            <p:ph type="body" idx="1"/>
          </p:nvPr>
        </p:nvSpPr>
        <p:spPr/>
        <p:txBody>
          <a:bodyPr/>
          <a:lstStyle/>
          <a:p>
            <a:pPr marL="0" indent="0">
              <a:buNone/>
            </a:pPr>
            <a:r>
              <a:rPr lang="en-US" sz="2200" b="1" dirty="0" smtClean="0">
                <a:solidFill>
                  <a:srgbClr val="FF0000"/>
                </a:solidFill>
              </a:rPr>
              <a:t>Pass: </a:t>
            </a:r>
            <a:r>
              <a:rPr lang="en-US" sz="2200" dirty="0"/>
              <a:t>T</a:t>
            </a:r>
            <a:r>
              <a:rPr lang="en-US" sz="2200" dirty="0" smtClean="0"/>
              <a:t>o send messages from one station to another. </a:t>
            </a:r>
          </a:p>
          <a:p>
            <a:endParaRPr lang="en-US" sz="2200" dirty="0" smtClean="0"/>
          </a:p>
          <a:p>
            <a:pPr marL="0" indent="0">
              <a:buNone/>
            </a:pPr>
            <a:r>
              <a:rPr lang="en-US" sz="2200" b="1" dirty="0" smtClean="0">
                <a:solidFill>
                  <a:srgbClr val="FF0000"/>
                </a:solidFill>
              </a:rPr>
              <a:t>Third Party Traffic:</a:t>
            </a:r>
            <a:r>
              <a:rPr lang="en-US" sz="2200" dirty="0" smtClean="0">
                <a:solidFill>
                  <a:srgbClr val="FF0000"/>
                </a:solidFill>
              </a:rPr>
              <a:t> </a:t>
            </a:r>
            <a:r>
              <a:rPr lang="en-US" sz="2200" dirty="0" smtClean="0"/>
              <a:t>Messages transmitted on behalf of a person or organization other than a licensed Amateur Radio operator. This term also applies to when a person other than a licensed operator is allowed to use the microphone. </a:t>
            </a:r>
          </a:p>
          <a:p>
            <a:endParaRPr lang="en-US" sz="2200" dirty="0" smtClean="0"/>
          </a:p>
          <a:p>
            <a:pPr marL="0" indent="0">
              <a:buNone/>
            </a:pPr>
            <a:r>
              <a:rPr lang="en-US" sz="2200" b="1" dirty="0" smtClean="0">
                <a:solidFill>
                  <a:srgbClr val="FF0000"/>
                </a:solidFill>
              </a:rPr>
              <a:t>Liaison Station:</a:t>
            </a:r>
            <a:r>
              <a:rPr lang="en-US" sz="2200" dirty="0" smtClean="0">
                <a:solidFill>
                  <a:srgbClr val="FF0000"/>
                </a:solidFill>
              </a:rPr>
              <a:t> </a:t>
            </a:r>
            <a:r>
              <a:rPr lang="en-US" sz="2200" dirty="0" smtClean="0"/>
              <a:t>A station responsible for passing messages between different nets. </a:t>
            </a:r>
          </a:p>
        </p:txBody>
      </p:sp>
    </p:spTree>
    <p:extLst>
      <p:ext uri="{BB962C8B-B14F-4D97-AF65-F5344CB8AC3E}">
        <p14:creationId xmlns:p14="http://schemas.microsoft.com/office/powerpoint/2010/main" val="2308935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b="1" dirty="0" smtClean="0">
                <a:solidFill>
                  <a:srgbClr val="0070C0"/>
                </a:solidFill>
              </a:rPr>
              <a:t>Net Formats</a:t>
            </a:r>
          </a:p>
        </p:txBody>
      </p:sp>
      <p:sp>
        <p:nvSpPr>
          <p:cNvPr id="20483" name="Content Placeholder 2"/>
          <p:cNvSpPr>
            <a:spLocks noGrp="1"/>
          </p:cNvSpPr>
          <p:nvPr>
            <p:ph idx="1"/>
          </p:nvPr>
        </p:nvSpPr>
        <p:spPr/>
        <p:txBody>
          <a:bodyPr/>
          <a:lstStyle/>
          <a:p>
            <a:pPr marL="0" indent="0">
              <a:buNone/>
            </a:pPr>
            <a:r>
              <a:rPr lang="en-US" dirty="0" smtClean="0"/>
              <a:t>Directed Nets</a:t>
            </a:r>
            <a:endParaRPr lang="en-US" dirty="0"/>
          </a:p>
          <a:p>
            <a:pPr lvl="1">
              <a:buFont typeface="Arial" pitchFamily="34" charset="0"/>
              <a:buChar char="•"/>
            </a:pPr>
            <a:r>
              <a:rPr lang="en-US" dirty="0" smtClean="0"/>
              <a:t>NCS controls all activity</a:t>
            </a:r>
            <a:endParaRPr lang="en-US" dirty="0"/>
          </a:p>
          <a:p>
            <a:pPr lvl="1">
              <a:buFont typeface="Arial" pitchFamily="34" charset="0"/>
              <a:buChar char="•"/>
            </a:pPr>
            <a:r>
              <a:rPr lang="en-US" dirty="0" smtClean="0"/>
              <a:t>Check-in to receive permission</a:t>
            </a:r>
            <a:endParaRPr lang="en-US" dirty="0"/>
          </a:p>
          <a:p>
            <a:pPr lvl="1">
              <a:buFont typeface="Arial" pitchFamily="34" charset="0"/>
              <a:buChar char="•"/>
            </a:pPr>
            <a:endParaRPr lang="en-US" dirty="0"/>
          </a:p>
          <a:p>
            <a:pPr marL="0" indent="0">
              <a:buNone/>
            </a:pPr>
            <a:r>
              <a:rPr lang="en-US" dirty="0" smtClean="0"/>
              <a:t>Open Nets</a:t>
            </a:r>
          </a:p>
          <a:p>
            <a:pPr lvl="1">
              <a:buFont typeface="Arial" pitchFamily="34" charset="0"/>
              <a:buChar char="•"/>
            </a:pPr>
            <a:r>
              <a:rPr lang="en-US" dirty="0" smtClean="0"/>
              <a:t>NCS is optional</a:t>
            </a:r>
          </a:p>
          <a:p>
            <a:pPr lvl="1">
              <a:buFont typeface="Arial" pitchFamily="34" charset="0"/>
              <a:buChar char="•"/>
            </a:pPr>
            <a:r>
              <a:rPr lang="en-US" dirty="0" smtClean="0"/>
              <a:t>NCS may step in to keep things orderly</a:t>
            </a:r>
          </a:p>
          <a:p>
            <a:pPr lvl="1">
              <a:buFont typeface="Arial" pitchFamily="34" charset="0"/>
              <a:buChar char="•"/>
            </a:pPr>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27960995"/>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b="1" dirty="0" smtClean="0">
                <a:solidFill>
                  <a:srgbClr val="0070C0"/>
                </a:solidFill>
              </a:rPr>
              <a:t>Types of Emergency Nets</a:t>
            </a:r>
          </a:p>
        </p:txBody>
      </p:sp>
      <p:sp>
        <p:nvSpPr>
          <p:cNvPr id="20483" name="Content Placeholder 2"/>
          <p:cNvSpPr>
            <a:spLocks noGrp="1"/>
          </p:cNvSpPr>
          <p:nvPr>
            <p:ph idx="1"/>
          </p:nvPr>
        </p:nvSpPr>
        <p:spPr/>
        <p:txBody>
          <a:bodyPr>
            <a:normAutofit fontScale="77500" lnSpcReduction="20000"/>
          </a:bodyPr>
          <a:lstStyle/>
          <a:p>
            <a:r>
              <a:rPr lang="en-US" dirty="0" smtClean="0"/>
              <a:t>Traffic Net</a:t>
            </a:r>
          </a:p>
          <a:p>
            <a:pPr lvl="1"/>
            <a:r>
              <a:rPr lang="en-US" dirty="0" smtClean="0"/>
              <a:t>Formal messages</a:t>
            </a:r>
          </a:p>
          <a:p>
            <a:pPr lvl="1"/>
            <a:r>
              <a:rPr lang="en-US" dirty="0" smtClean="0"/>
              <a:t>NTS is a good example</a:t>
            </a:r>
          </a:p>
          <a:p>
            <a:r>
              <a:rPr lang="en-US" dirty="0"/>
              <a:t>Tactical </a:t>
            </a:r>
            <a:r>
              <a:rPr lang="en-US" dirty="0" smtClean="0"/>
              <a:t>Net</a:t>
            </a:r>
          </a:p>
          <a:p>
            <a:pPr lvl="1"/>
            <a:r>
              <a:rPr lang="en-US" dirty="0" smtClean="0"/>
              <a:t>On-site communication</a:t>
            </a:r>
          </a:p>
          <a:p>
            <a:pPr lvl="1"/>
            <a:r>
              <a:rPr lang="en-US" dirty="0" smtClean="0"/>
              <a:t>Monitoring and reporting</a:t>
            </a:r>
          </a:p>
          <a:p>
            <a:r>
              <a:rPr lang="en-US" dirty="0" smtClean="0"/>
              <a:t>Resource Net</a:t>
            </a:r>
          </a:p>
          <a:p>
            <a:pPr lvl="1"/>
            <a:r>
              <a:rPr lang="en-US" dirty="0" smtClean="0"/>
              <a:t>Manages resources</a:t>
            </a:r>
          </a:p>
          <a:p>
            <a:pPr lvl="1"/>
            <a:r>
              <a:rPr lang="en-US" dirty="0" smtClean="0"/>
              <a:t>Logistics</a:t>
            </a:r>
          </a:p>
          <a:p>
            <a:r>
              <a:rPr lang="en-US" dirty="0" smtClean="0"/>
              <a:t>Information Net</a:t>
            </a:r>
          </a:p>
          <a:p>
            <a:pPr lvl="1"/>
            <a:r>
              <a:rPr lang="en-US" dirty="0" smtClean="0"/>
              <a:t>Usually open</a:t>
            </a:r>
          </a:p>
          <a:p>
            <a:pPr lvl="1"/>
            <a:r>
              <a:rPr lang="en-US" dirty="0" smtClean="0"/>
              <a:t>SKYWARN is a good example</a:t>
            </a:r>
          </a:p>
        </p:txBody>
      </p:sp>
    </p:spTree>
    <p:extLst>
      <p:ext uri="{BB962C8B-B14F-4D97-AF65-F5344CB8AC3E}">
        <p14:creationId xmlns:p14="http://schemas.microsoft.com/office/powerpoint/2010/main" val="2852209518"/>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b="1" dirty="0" smtClean="0">
                <a:solidFill>
                  <a:srgbClr val="0070C0"/>
                </a:solidFill>
              </a:rPr>
              <a:t>Checking Into an Emergency Net</a:t>
            </a:r>
          </a:p>
        </p:txBody>
      </p:sp>
      <p:sp>
        <p:nvSpPr>
          <p:cNvPr id="23555" name="Rectangle 3"/>
          <p:cNvSpPr>
            <a:spLocks noGrp="1" noChangeArrowheads="1"/>
          </p:cNvSpPr>
          <p:nvPr>
            <p:ph type="body" idx="1"/>
          </p:nvPr>
        </p:nvSpPr>
        <p:spPr/>
        <p:txBody>
          <a:bodyPr>
            <a:normAutofit fontScale="92500" lnSpcReduction="10000"/>
          </a:bodyPr>
          <a:lstStyle/>
          <a:p>
            <a:pPr marL="0" indent="0">
              <a:buNone/>
            </a:pPr>
            <a:r>
              <a:rPr lang="en-US" sz="2200" dirty="0" smtClean="0"/>
              <a:t>Two times to “Check in”</a:t>
            </a:r>
          </a:p>
          <a:p>
            <a:pPr marL="857250" lvl="1" indent="-457200">
              <a:buFont typeface="+mj-lt"/>
              <a:buAutoNum type="arabicPeriod"/>
            </a:pPr>
            <a:r>
              <a:rPr lang="en-US" sz="1800" dirty="0" smtClean="0"/>
              <a:t>To join the net</a:t>
            </a:r>
          </a:p>
          <a:p>
            <a:pPr marL="857250" lvl="1" indent="-457200">
              <a:buFont typeface="+mj-lt"/>
              <a:buAutoNum type="arabicPeriod"/>
            </a:pPr>
            <a:r>
              <a:rPr lang="en-US" sz="1800" dirty="0" smtClean="0"/>
              <a:t>When you have messages, questions or information</a:t>
            </a:r>
          </a:p>
          <a:p>
            <a:pPr marL="457200" indent="-457200">
              <a:buFont typeface="+mj-lt"/>
              <a:buAutoNum type="arabicPeriod"/>
            </a:pPr>
            <a:endParaRPr lang="en-US" sz="2200" dirty="0"/>
          </a:p>
          <a:p>
            <a:pPr marL="0" indent="0">
              <a:buNone/>
            </a:pPr>
            <a:r>
              <a:rPr lang="en-US" sz="2200" b="1" dirty="0" smtClean="0">
                <a:solidFill>
                  <a:srgbClr val="FF0000"/>
                </a:solidFill>
              </a:rPr>
              <a:t>Directed Emergency Net</a:t>
            </a:r>
          </a:p>
          <a:p>
            <a:pPr marL="0" indent="0">
              <a:buNone/>
            </a:pPr>
            <a:r>
              <a:rPr lang="en-US" sz="2200" dirty="0" smtClean="0"/>
              <a:t>NCS asks for check ins by priority; Emergency or Priority </a:t>
            </a:r>
            <a:r>
              <a:rPr lang="en-US" sz="2200" dirty="0"/>
              <a:t>t</a:t>
            </a:r>
            <a:r>
              <a:rPr lang="en-US" sz="2200" dirty="0" smtClean="0"/>
              <a:t>raffic, Normal traffic or relevant messages</a:t>
            </a:r>
          </a:p>
          <a:p>
            <a:pPr marL="0" indent="0">
              <a:buNone/>
            </a:pPr>
            <a:endParaRPr lang="en-US" sz="2200" dirty="0" smtClean="0"/>
          </a:p>
          <a:p>
            <a:pPr marL="0" indent="0">
              <a:buNone/>
            </a:pPr>
            <a:r>
              <a:rPr lang="en-US" sz="2200" dirty="0"/>
              <a:t>	</a:t>
            </a:r>
            <a:r>
              <a:rPr lang="en-US" sz="2200" dirty="0" smtClean="0"/>
              <a:t>“Net </a:t>
            </a:r>
            <a:r>
              <a:rPr lang="en-US" sz="2200" dirty="0"/>
              <a:t>Control, Aid1, with emergency </a:t>
            </a:r>
            <a:r>
              <a:rPr lang="en-US" sz="2200" dirty="0" smtClean="0"/>
              <a:t>traffic” </a:t>
            </a:r>
          </a:p>
          <a:p>
            <a:pPr marL="0" indent="0">
              <a:buNone/>
            </a:pPr>
            <a:r>
              <a:rPr lang="en-US" sz="2200" dirty="0"/>
              <a:t>	“Net Control, Aid1, with </a:t>
            </a:r>
            <a:r>
              <a:rPr lang="en-US" sz="2200" dirty="0" smtClean="0"/>
              <a:t>priority traffic</a:t>
            </a:r>
            <a:r>
              <a:rPr lang="en-US" sz="2200" dirty="0"/>
              <a:t>”</a:t>
            </a:r>
          </a:p>
          <a:p>
            <a:pPr marL="0" indent="0">
              <a:buNone/>
            </a:pPr>
            <a:r>
              <a:rPr lang="en-US" sz="2200" dirty="0" smtClean="0"/>
              <a:t>	“Net Control, Aid1, with traffic”</a:t>
            </a:r>
          </a:p>
          <a:p>
            <a:pPr marL="0" indent="0">
              <a:buNone/>
            </a:pPr>
            <a:r>
              <a:rPr lang="en-US" sz="2200" dirty="0"/>
              <a:t>	</a:t>
            </a:r>
            <a:r>
              <a:rPr lang="en-US" sz="2200" dirty="0" smtClean="0"/>
              <a:t>“Net Control, Aid1”</a:t>
            </a:r>
          </a:p>
          <a:p>
            <a:pPr marL="0" indent="0">
              <a:buNone/>
            </a:pPr>
            <a:r>
              <a:rPr lang="en-US" sz="2200" dirty="0"/>
              <a:t>	</a:t>
            </a:r>
            <a:endParaRPr lang="en-US" sz="2200" dirty="0" smtClean="0"/>
          </a:p>
        </p:txBody>
      </p:sp>
    </p:spTree>
    <p:extLst>
      <p:ext uri="{BB962C8B-B14F-4D97-AF65-F5344CB8AC3E}">
        <p14:creationId xmlns:p14="http://schemas.microsoft.com/office/powerpoint/2010/main" val="4195328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9.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1731</Words>
  <Application>Microsoft Office PowerPoint</Application>
  <PresentationFormat>On-screen Show (4:3)</PresentationFormat>
  <Paragraphs>228</Paragraphs>
  <Slides>38</Slides>
  <Notes>7</Notes>
  <HiddenSlides>14</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Training</vt:lpstr>
      <vt:lpstr>Training Volunteers</vt:lpstr>
      <vt:lpstr>Reminder</vt:lpstr>
      <vt:lpstr>Session Two Topic</vt:lpstr>
      <vt:lpstr>Topic 7b – Introduction to Emergency                    Nets</vt:lpstr>
      <vt:lpstr>Definitions</vt:lpstr>
      <vt:lpstr>Definitions (cont)</vt:lpstr>
      <vt:lpstr>Net Formats</vt:lpstr>
      <vt:lpstr>Types of Emergency Nets</vt:lpstr>
      <vt:lpstr>Checking Into an Emergency Net</vt:lpstr>
      <vt:lpstr>Checking Into an Emergency Net</vt:lpstr>
      <vt:lpstr>Checking Into an Emergency Net</vt:lpstr>
      <vt:lpstr>Passing Messages</vt:lpstr>
      <vt:lpstr>“Breaking” the Net</vt:lpstr>
      <vt:lpstr>Checking out of an Emergency Net</vt:lpstr>
      <vt:lpstr>Special Situations for Checking Out</vt:lpstr>
      <vt:lpstr>Levels of Nets</vt:lpstr>
      <vt:lpstr>Non-Voice Nets</vt:lpstr>
      <vt:lpstr>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Topic 7b Question</vt:lpstr>
      <vt:lpstr>Topic 7b Question</vt:lpstr>
      <vt:lpstr>Topic 7b Question</vt:lpstr>
      <vt:lpstr>Topic 7b Question</vt:lpstr>
      <vt:lpstr>Topic 7b Question</vt:lpstr>
      <vt:lpstr>Any Questions Before Starting Topic 7c?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2011-11-05T20:49:40Z</dcterms:created>
  <dcterms:modified xsi:type="dcterms:W3CDTF">2012-03-04T20:18:51Z</dcterms:modified>
</cp:coreProperties>
</file>