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7"/>
  </p:notesMasterIdLst>
  <p:handoutMasterIdLst>
    <p:handoutMasterId r:id="rId48"/>
  </p:handoutMasterIdLst>
  <p:sldIdLst>
    <p:sldId id="384" r:id="rId2"/>
    <p:sldId id="261" r:id="rId3"/>
    <p:sldId id="289" r:id="rId4"/>
    <p:sldId id="693" r:id="rId5"/>
    <p:sldId id="694" r:id="rId6"/>
    <p:sldId id="695" r:id="rId7"/>
    <p:sldId id="696" r:id="rId8"/>
    <p:sldId id="697" r:id="rId9"/>
    <p:sldId id="719" r:id="rId10"/>
    <p:sldId id="698" r:id="rId11"/>
    <p:sldId id="699" r:id="rId12"/>
    <p:sldId id="700" r:id="rId13"/>
    <p:sldId id="701" r:id="rId14"/>
    <p:sldId id="702" r:id="rId15"/>
    <p:sldId id="703" r:id="rId16"/>
    <p:sldId id="704" r:id="rId17"/>
    <p:sldId id="705" r:id="rId18"/>
    <p:sldId id="706" r:id="rId19"/>
    <p:sldId id="707" r:id="rId20"/>
    <p:sldId id="708" r:id="rId21"/>
    <p:sldId id="709" r:id="rId22"/>
    <p:sldId id="710" r:id="rId23"/>
    <p:sldId id="711" r:id="rId24"/>
    <p:sldId id="717" r:id="rId25"/>
    <p:sldId id="524" r:id="rId26"/>
    <p:sldId id="416" r:id="rId27"/>
    <p:sldId id="443" r:id="rId28"/>
    <p:sldId id="444" r:id="rId29"/>
    <p:sldId id="445" r:id="rId30"/>
    <p:sldId id="446" r:id="rId31"/>
    <p:sldId id="447" r:id="rId32"/>
    <p:sldId id="448" r:id="rId33"/>
    <p:sldId id="449" r:id="rId34"/>
    <p:sldId id="450" r:id="rId35"/>
    <p:sldId id="451" r:id="rId36"/>
    <p:sldId id="452" r:id="rId37"/>
    <p:sldId id="453" r:id="rId38"/>
    <p:sldId id="454" r:id="rId39"/>
    <p:sldId id="432" r:id="rId40"/>
    <p:sldId id="720" r:id="rId41"/>
    <p:sldId id="721" r:id="rId42"/>
    <p:sldId id="722" r:id="rId43"/>
    <p:sldId id="723" r:id="rId44"/>
    <p:sldId id="724" r:id="rId45"/>
    <p:sldId id="456"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ssion Start" id="{779CC93D-E52E-4D84-901B-11D7331DD495}">
          <p14:sldIdLst>
            <p14:sldId id="384"/>
            <p14:sldId id="261"/>
            <p14:sldId id="289"/>
          </p14:sldIdLst>
        </p14:section>
        <p14:section name="Content" id="{790CEF5B-569A-4C2F-BED5-750B08C0E5AD}">
          <p14:sldIdLst>
            <p14:sldId id="693"/>
            <p14:sldId id="694"/>
            <p14:sldId id="695"/>
            <p14:sldId id="696"/>
            <p14:sldId id="697"/>
            <p14:sldId id="719"/>
            <p14:sldId id="698"/>
            <p14:sldId id="699"/>
            <p14:sldId id="700"/>
            <p14:sldId id="701"/>
            <p14:sldId id="702"/>
            <p14:sldId id="703"/>
            <p14:sldId id="704"/>
            <p14:sldId id="705"/>
            <p14:sldId id="706"/>
            <p14:sldId id="707"/>
            <p14:sldId id="708"/>
            <p14:sldId id="709"/>
            <p14:sldId id="710"/>
            <p14:sldId id="711"/>
            <p14:sldId id="717"/>
            <p14:sldId id="524"/>
            <p14:sldId id="416"/>
            <p14:sldId id="443"/>
            <p14:sldId id="444"/>
            <p14:sldId id="445"/>
            <p14:sldId id="446"/>
            <p14:sldId id="447"/>
            <p14:sldId id="448"/>
            <p14:sldId id="449"/>
            <p14:sldId id="450"/>
            <p14:sldId id="451"/>
            <p14:sldId id="452"/>
            <p14:sldId id="453"/>
            <p14:sldId id="454"/>
            <p14:sldId id="432"/>
          </p14:sldIdLst>
        </p14:section>
        <p14:section name="Summary" id="{3F78B471-41DA-46F2-A8E4-97E471896AB3}">
          <p14:sldIdLst/>
        </p14:section>
        <p14:section name="Quiz" id="{4ADBE36C-3616-4F90-AF7A-AA71CE7C6B31}">
          <p14:sldIdLst>
            <p14:sldId id="720"/>
            <p14:sldId id="721"/>
            <p14:sldId id="722"/>
            <p14:sldId id="723"/>
            <p14:sldId id="724"/>
            <p14:sldId id="45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99FF"/>
    <a:srgbClr val="003300"/>
    <a:srgbClr val="009ED6"/>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106" d="100"/>
          <a:sy n="106" d="100"/>
        </p:scale>
        <p:origin x="-1794" y="-96"/>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17904"/>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3/4/2012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4211941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3/4/2012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3868761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Make sure you have modified the Name and 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3200" b="1" dirty="0" smtClean="0"/>
              <a:t>Display this screen as students are arriving for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sz="2000" b="1" dirty="0" smtClean="0"/>
              <a:t>ARRL conditions!</a:t>
            </a:r>
          </a:p>
          <a:p>
            <a:pPr>
              <a:lnSpc>
                <a:spcPct val="80000"/>
              </a:lnSpc>
            </a:pPr>
            <a:endParaRPr lang="en-US" sz="2000" b="1" dirty="0" smtClean="0"/>
          </a:p>
          <a:p>
            <a:pPr>
              <a:lnSpc>
                <a:spcPct val="80000"/>
              </a:lnSpc>
            </a:pPr>
            <a:r>
              <a:rPr lang="en-US" sz="2000" b="1" dirty="0" smtClean="0"/>
              <a:t>The two ICS courses must be complete before taking the final exam.</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b="1" dirty="0" smtClean="0"/>
              <a:t>The course requires a total of 18 hours. </a:t>
            </a:r>
          </a:p>
          <a:p>
            <a:pPr>
              <a:lnSpc>
                <a:spcPct val="80000"/>
              </a:lnSpc>
            </a:pPr>
            <a:endParaRPr lang="en-US" b="1" dirty="0" smtClean="0"/>
          </a:p>
          <a:p>
            <a:pPr>
              <a:lnSpc>
                <a:spcPct val="80000"/>
              </a:lnSpc>
            </a:pPr>
            <a:r>
              <a:rPr lang="en-US" b="1" dirty="0" smtClean="0"/>
              <a:t>If a student misses one class they can take</a:t>
            </a:r>
            <a:r>
              <a:rPr lang="en-US" b="1" baseline="0" dirty="0" smtClean="0"/>
              <a:t> a practice quiz for each lesson missed.</a:t>
            </a:r>
          </a:p>
          <a:p>
            <a:pPr>
              <a:lnSpc>
                <a:spcPct val="80000"/>
              </a:lnSpc>
            </a:pPr>
            <a:endParaRPr lang="en-US" b="1" baseline="0" dirty="0" smtClean="0"/>
          </a:p>
          <a:p>
            <a:pPr>
              <a:lnSpc>
                <a:spcPct val="80000"/>
              </a:lnSpc>
            </a:pPr>
            <a:r>
              <a:rPr lang="en-US" b="1" baseline="0" dirty="0" smtClean="0"/>
              <a:t>A student missing two sessions will be asked to take the course again.</a:t>
            </a:r>
          </a:p>
          <a:p>
            <a:pPr>
              <a:lnSpc>
                <a:spcPct val="80000"/>
              </a:lnSpc>
            </a:pPr>
            <a:endParaRPr lang="en-US" b="1" baseline="0" dirty="0" smtClean="0"/>
          </a:p>
          <a:p>
            <a:pPr>
              <a:lnSpc>
                <a:spcPct val="80000"/>
              </a:lnSpc>
            </a:pPr>
            <a:r>
              <a:rPr lang="en-US" b="1" baseline="0" dirty="0" smtClean="0"/>
              <a:t>A student missing the last session must wait for the next class and attend the final session for taking the exam again.</a:t>
            </a:r>
          </a:p>
          <a:p>
            <a:pPr>
              <a:lnSpc>
                <a:spcPct val="80000"/>
              </a:lnSpc>
            </a:pPr>
            <a:endParaRPr lang="en-US" b="1" baseline="0" dirty="0" smtClean="0"/>
          </a:p>
          <a:p>
            <a:pPr>
              <a:lnSpc>
                <a:spcPct val="80000"/>
              </a:lnSpc>
            </a:pPr>
            <a:r>
              <a:rPr lang="en-US" b="1" baseline="0" dirty="0" smtClean="0"/>
              <a:t>An exception would be two Field Examiners agreeing to give the exam at a mutually scheduled time.</a:t>
            </a:r>
          </a:p>
          <a:p>
            <a:pPr>
              <a:lnSpc>
                <a:spcPct val="80000"/>
              </a:lnSpc>
            </a:pPr>
            <a:endParaRPr lang="en-US" b="1" baseline="0" dirty="0" smtClean="0"/>
          </a:p>
          <a:p>
            <a:pPr>
              <a:lnSpc>
                <a:spcPct val="80000"/>
              </a:lnSpc>
            </a:pPr>
            <a:endParaRPr lang="en-US" baseline="0" dirty="0" smtClean="0"/>
          </a:p>
          <a:p>
            <a:pPr>
              <a:lnSpc>
                <a:spcPct val="80000"/>
              </a:lnSpc>
            </a:pP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fld id="{AFB787FC-070F-4B55-9228-3D9B86E99C94}" type="slidenum">
              <a:rPr lang="en-US" smtClean="0"/>
              <a:pPr/>
              <a:t>7</a:t>
            </a:fld>
            <a:endParaRPr lang="en-US"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It is not possible to be in command of all aspects of an emergency response, and still run a net effectively, since both jobs require 100% of your attention </a:t>
            </a:r>
          </a:p>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fld id="{3D7E0A43-D3E4-470B-8F2E-46516053B3AA}" type="slidenum">
              <a:rPr lang="en-US" smtClean="0"/>
              <a:pPr/>
              <a:t>13</a:t>
            </a:fld>
            <a:endParaRPr lang="en-US"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When the station is busy, one can handle logging, message origination, and work with the served agency's staff while the other monitors the net, sends messages, and copies incoming traffic. During slower periods, one member can be "off-duty" for rest, meals, or personal needs. </a:t>
            </a:r>
          </a:p>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fld id="{6C2710C6-CB03-4B32-957B-F2D3B0AD9C91}" type="slidenum">
              <a:rPr lang="en-US" smtClean="0"/>
              <a:pPr/>
              <a:t>23</a:t>
            </a:fld>
            <a:endParaRPr lang="en-US"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Many years of experience has proven that this only encourages the offender. If the interference is making communication difficult, simply announce to the net that everyone should move to the alternate frequency and sign off. Better yet, put a plan in place so that when interference occurs, all net members know to move to the alternate frequency without being told to do so on the air.</a:t>
            </a:r>
          </a:p>
          <a:p>
            <a:endParaRPr lang="en-US" smtClean="0"/>
          </a:p>
          <a:p>
            <a:r>
              <a:rPr lang="en-US" smtClean="0"/>
              <a:t>If the intentional interference persists, the Net Manager or NCS can contact an elected League official or an Official Observer Station, and ask that the FCC be notified of the interference. In some cases they may be able to track down and contact the responsible station.</a:t>
            </a:r>
          </a:p>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1987" name="Rectangle 25"/>
          <p:cNvSpPr>
            <a:spLocks noGrp="1" noChangeArrowheads="1"/>
          </p:cNvSpPr>
          <p:nvPr>
            <p:ph type="ftr" sz="quarter" idx="4"/>
          </p:nvPr>
        </p:nvSpPr>
        <p:spPr>
          <a:noFill/>
        </p:spPr>
        <p:txBody>
          <a:bodyPr/>
          <a:lstStyle/>
          <a:p>
            <a:r>
              <a:rPr lang="en-US" dirty="0" smtClean="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45</a:t>
            </a:fld>
            <a:endParaRPr lang="en-US"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3/4/2012</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855354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3/4/2012</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 id="2147483664" r:id="rId13"/>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images.google.com/imgres?imgurl=http://www.vestaviahills.net/Fire_Department/Images/Shift%20Change%202.jpg&amp;imgrefurl=http://www.vestaviahills.net/Fire_Department/VHFD_A_Day_In_The.html&amp;h=150&amp;w=200&amp;sz=8&amp;tbnid=a_q9jXi_8XFcuM:&amp;tbnh=74&amp;tbnw=99&amp;hl=en&amp;start=24&amp;prev=/images?q=shift+change++&amp;start=20&amp;svnum=10&amp;hl=en&amp;lr=&amp;sa=N"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hyperlink" Target="http://training.fema.gov/IS/NIMS.asp" TargetMode="Externa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7.xml"/></Relationships>
</file>

<file path=ppt/slides/_rels/slide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images.google.com/imgres?imgurl=http://www.tactical-graphic-design.com/download-clipart-files/police-law-enforcement/clip-art-police-traffic-cop.gif&amp;imgrefurl=http://www.tactical-graphic-design.com/clip-art-police-law-enforcement-downloads.htm&amp;h=291&amp;w=194&amp;sz=11&amp;tbnid=DdBsnVRhlumgxM:&amp;tbnh=110&amp;tbnw=73&amp;hl=en&amp;start=2&amp;prev=/images?q=traffic+cop&amp;svnum=10&amp;hl=en&amp;lr="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895600" y="1066800"/>
            <a:ext cx="4876800" cy="990600"/>
          </a:xfrm>
        </p:spPr>
        <p:txBody>
          <a:bodyPr/>
          <a:lstStyle/>
          <a:p>
            <a:r>
              <a:rPr lang="en-US" dirty="0" smtClean="0">
                <a:solidFill>
                  <a:srgbClr val="0070C0"/>
                </a:solidFill>
              </a:rPr>
              <a:t>Training Volunteers</a:t>
            </a:r>
            <a:endParaRPr lang="en-US" dirty="0">
              <a:solidFill>
                <a:srgbClr val="0070C0"/>
              </a:solidFill>
            </a:endParaRPr>
          </a:p>
        </p:txBody>
      </p:sp>
      <p:pic>
        <p:nvPicPr>
          <p:cNvPr id="4" name="Picture 3"/>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034939" y="457199"/>
            <a:ext cx="784461"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821730" y="2213726"/>
            <a:ext cx="6746334" cy="1200329"/>
          </a:xfrm>
          <a:prstGeom prst="rect">
            <a:avLst/>
          </a:prstGeom>
          <a:noFill/>
        </p:spPr>
        <p:txBody>
          <a:bodyPr wrap="none" rtlCol="0">
            <a:spAutoFit/>
          </a:bodyPr>
          <a:lstStyle/>
          <a:p>
            <a:pPr algn="ctr"/>
            <a:r>
              <a:rPr lang="en-US" sz="2400" b="1" dirty="0" smtClean="0"/>
              <a:t>The ARRL</a:t>
            </a:r>
          </a:p>
          <a:p>
            <a:pPr algn="ctr"/>
            <a:r>
              <a:rPr lang="en-US" sz="2400" b="1" dirty="0" smtClean="0">
                <a:solidFill>
                  <a:srgbClr val="FF0000"/>
                </a:solidFill>
              </a:rPr>
              <a:t>Introduction to </a:t>
            </a:r>
            <a:r>
              <a:rPr lang="en-US" sz="2400" b="1" smtClean="0">
                <a:solidFill>
                  <a:srgbClr val="FF0000"/>
                </a:solidFill>
              </a:rPr>
              <a:t>Emergency </a:t>
            </a:r>
            <a:r>
              <a:rPr lang="en-US" sz="2400" b="1" smtClean="0">
                <a:solidFill>
                  <a:srgbClr val="FF0000"/>
                </a:solidFill>
              </a:rPr>
              <a:t>Communication </a:t>
            </a:r>
            <a:r>
              <a:rPr lang="en-US" sz="2400" b="1" dirty="0" smtClean="0">
                <a:solidFill>
                  <a:srgbClr val="FF0000"/>
                </a:solidFill>
              </a:rPr>
              <a:t>Course</a:t>
            </a:r>
          </a:p>
          <a:p>
            <a:pPr algn="ctr"/>
            <a:r>
              <a:rPr lang="en-US" sz="2400" b="1" dirty="0" smtClean="0"/>
              <a:t>EC-001 (2011)</a:t>
            </a:r>
            <a:endParaRPr lang="en-US" sz="2400" b="1" dirty="0"/>
          </a:p>
        </p:txBody>
      </p:sp>
      <p:pic>
        <p:nvPicPr>
          <p:cNvPr id="7" name="Picture 6"/>
          <p:cNvPicPr>
            <a:picLocks noChangeAspect="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572000" y="4648200"/>
            <a:ext cx="1225989" cy="1174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2"/>
          <p:cNvSpPr txBox="1"/>
          <p:nvPr/>
        </p:nvSpPr>
        <p:spPr>
          <a:xfrm>
            <a:off x="3877096" y="3657600"/>
            <a:ext cx="2523704"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smtClean="0">
                <a:solidFill>
                  <a:srgbClr val="FF0000"/>
                </a:solidFill>
              </a:rPr>
              <a:t>Session </a:t>
            </a:r>
            <a:r>
              <a:rPr lang="en-US" sz="3600" b="1" dirty="0">
                <a:solidFill>
                  <a:srgbClr val="FF0000"/>
                </a:solidFill>
              </a:rPr>
              <a:t>T</a:t>
            </a:r>
            <a:r>
              <a:rPr lang="en-US" sz="3600" b="1" dirty="0" smtClean="0">
                <a:solidFill>
                  <a:srgbClr val="FF0000"/>
                </a:solidFill>
              </a:rPr>
              <a:t>wo</a:t>
            </a:r>
            <a:endParaRPr lang="en-US" sz="3600" b="1" dirty="0">
              <a:solidFill>
                <a:srgbClr val="FF0000"/>
              </a:solidFill>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4"/>
          <p:cNvSpPr>
            <a:spLocks noGrp="1" noChangeArrowheads="1"/>
          </p:cNvSpPr>
          <p:nvPr>
            <p:ph type="title"/>
          </p:nvPr>
        </p:nvSpPr>
        <p:spPr/>
        <p:txBody>
          <a:bodyPr/>
          <a:lstStyle/>
          <a:p>
            <a:r>
              <a:rPr lang="en-US" b="1" dirty="0" smtClean="0">
                <a:solidFill>
                  <a:srgbClr val="0070C0"/>
                </a:solidFill>
              </a:rPr>
              <a:t>The Backup NCS</a:t>
            </a:r>
          </a:p>
        </p:txBody>
      </p:sp>
      <p:sp>
        <p:nvSpPr>
          <p:cNvPr id="80899" name="Rectangle 5"/>
          <p:cNvSpPr>
            <a:spLocks noGrp="1" noChangeArrowheads="1"/>
          </p:cNvSpPr>
          <p:nvPr>
            <p:ph type="body" idx="1"/>
          </p:nvPr>
        </p:nvSpPr>
        <p:spPr>
          <a:xfrm>
            <a:off x="609600" y="1295400"/>
            <a:ext cx="7848600" cy="4724400"/>
          </a:xfrm>
        </p:spPr>
        <p:txBody>
          <a:bodyPr>
            <a:normAutofit lnSpcReduction="10000"/>
          </a:bodyPr>
          <a:lstStyle/>
          <a:p>
            <a:pPr>
              <a:lnSpc>
                <a:spcPct val="90000"/>
              </a:lnSpc>
            </a:pPr>
            <a:r>
              <a:rPr lang="en-US" smtClean="0"/>
              <a:t>Readily available if: </a:t>
            </a:r>
          </a:p>
          <a:p>
            <a:pPr lvl="1">
              <a:lnSpc>
                <a:spcPct val="90000"/>
              </a:lnSpc>
            </a:pPr>
            <a:r>
              <a:rPr lang="en-US" smtClean="0"/>
              <a:t>An equipment failure at the primary NCS location </a:t>
            </a:r>
          </a:p>
          <a:p>
            <a:pPr lvl="1">
              <a:lnSpc>
                <a:spcPct val="90000"/>
              </a:lnSpc>
            </a:pPr>
            <a:r>
              <a:rPr lang="en-US" smtClean="0"/>
              <a:t>The primary NCS operator needs to take a break </a:t>
            </a:r>
          </a:p>
          <a:p>
            <a:pPr lvl="1">
              <a:lnSpc>
                <a:spcPct val="90000"/>
              </a:lnSpc>
            </a:pPr>
            <a:endParaRPr lang="en-US" smtClean="0"/>
          </a:p>
          <a:p>
            <a:pPr>
              <a:lnSpc>
                <a:spcPct val="90000"/>
              </a:lnSpc>
            </a:pPr>
            <a:r>
              <a:rPr lang="en-US" smtClean="0"/>
              <a:t>Two types:</a:t>
            </a:r>
          </a:p>
          <a:p>
            <a:pPr lvl="1">
              <a:lnSpc>
                <a:spcPct val="90000"/>
              </a:lnSpc>
            </a:pPr>
            <a:r>
              <a:rPr lang="en-US" smtClean="0"/>
              <a:t>At the same location as the primary NCS </a:t>
            </a:r>
          </a:p>
          <a:p>
            <a:pPr lvl="1">
              <a:lnSpc>
                <a:spcPct val="90000"/>
              </a:lnSpc>
            </a:pPr>
            <a:r>
              <a:rPr lang="en-US" smtClean="0"/>
              <a:t>At a different location</a:t>
            </a:r>
          </a:p>
          <a:p>
            <a:pPr lvl="2">
              <a:lnSpc>
                <a:spcPct val="90000"/>
              </a:lnSpc>
            </a:pPr>
            <a:r>
              <a:rPr lang="en-US" smtClean="0"/>
              <a:t>Maintains a duplicate log of everything happening during the net </a:t>
            </a:r>
          </a:p>
        </p:txBody>
      </p:sp>
    </p:spTree>
    <p:extLst>
      <p:ext uri="{BB962C8B-B14F-4D97-AF65-F5344CB8AC3E}">
        <p14:creationId xmlns:p14="http://schemas.microsoft.com/office/powerpoint/2010/main" val="2309823921"/>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5"/>
          <p:cNvSpPr>
            <a:spLocks noGrp="1" noChangeArrowheads="1"/>
          </p:cNvSpPr>
          <p:nvPr>
            <p:ph type="title"/>
          </p:nvPr>
        </p:nvSpPr>
        <p:spPr/>
        <p:txBody>
          <a:bodyPr/>
          <a:lstStyle/>
          <a:p>
            <a:r>
              <a:rPr lang="en-US" b="1" dirty="0" smtClean="0">
                <a:solidFill>
                  <a:srgbClr val="0070C0"/>
                </a:solidFill>
              </a:rPr>
              <a:t>Acting as a "fill-in" NCS</a:t>
            </a:r>
          </a:p>
        </p:txBody>
      </p:sp>
      <p:sp>
        <p:nvSpPr>
          <p:cNvPr id="81923" name="Rectangle 6"/>
          <p:cNvSpPr>
            <a:spLocks noGrp="1" noChangeArrowheads="1"/>
          </p:cNvSpPr>
          <p:nvPr>
            <p:ph type="body" idx="1"/>
          </p:nvPr>
        </p:nvSpPr>
        <p:spPr/>
        <p:txBody>
          <a:bodyPr/>
          <a:lstStyle/>
          <a:p>
            <a:r>
              <a:rPr lang="en-US" sz="2200" smtClean="0"/>
              <a:t>Basic dos and don'ts </a:t>
            </a:r>
          </a:p>
          <a:p>
            <a:pPr lvl="1"/>
            <a:r>
              <a:rPr lang="en-US" sz="2200" smtClean="0"/>
              <a:t>Remember that although you are in control of the net, you are not "God." Treat members with respect and accept suggestions from other experienced members. </a:t>
            </a:r>
          </a:p>
          <a:p>
            <a:pPr lvl="1"/>
            <a:r>
              <a:rPr lang="en-US" sz="2200" smtClean="0"/>
              <a:t>If you are taking over an existing net, try to run it much as the previous NCS did. </a:t>
            </a:r>
          </a:p>
          <a:p>
            <a:pPr lvl="1"/>
            <a:r>
              <a:rPr lang="en-US" sz="2200" smtClean="0"/>
              <a:t>Always follow a script if one is provided. Write your own if necessary, but keep it short and to the point. </a:t>
            </a:r>
          </a:p>
          <a:p>
            <a:pPr lvl="1"/>
            <a:r>
              <a:rPr lang="en-US" sz="2200" smtClean="0"/>
              <a:t>Handle messages in order of precedence: Emergency Priority Welfare. </a:t>
            </a:r>
          </a:p>
          <a:p>
            <a:pPr lvl="1"/>
            <a:endParaRPr lang="en-US" sz="2200" smtClean="0"/>
          </a:p>
          <a:p>
            <a:endParaRPr lang="en-US" sz="2200" smtClean="0"/>
          </a:p>
        </p:txBody>
      </p:sp>
    </p:spTree>
    <p:extLst>
      <p:ext uri="{BB962C8B-B14F-4D97-AF65-F5344CB8AC3E}">
        <p14:creationId xmlns:p14="http://schemas.microsoft.com/office/powerpoint/2010/main" val="1621780690"/>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5"/>
          <p:cNvSpPr>
            <a:spLocks noGrp="1" noChangeArrowheads="1"/>
          </p:cNvSpPr>
          <p:nvPr>
            <p:ph type="title"/>
          </p:nvPr>
        </p:nvSpPr>
        <p:spPr/>
        <p:txBody>
          <a:bodyPr/>
          <a:lstStyle/>
          <a:p>
            <a:r>
              <a:rPr lang="en-US" b="1" dirty="0" smtClean="0">
                <a:solidFill>
                  <a:srgbClr val="0070C0"/>
                </a:solidFill>
              </a:rPr>
              <a:t>Acting as a "fill-in" NCS</a:t>
            </a:r>
          </a:p>
        </p:txBody>
      </p:sp>
      <p:sp>
        <p:nvSpPr>
          <p:cNvPr id="82947" name="Rectangle 6"/>
          <p:cNvSpPr>
            <a:spLocks noGrp="1" noChangeArrowheads="1"/>
          </p:cNvSpPr>
          <p:nvPr>
            <p:ph type="body" idx="1"/>
          </p:nvPr>
        </p:nvSpPr>
        <p:spPr>
          <a:xfrm>
            <a:off x="609600" y="1219200"/>
            <a:ext cx="7848600" cy="3962400"/>
          </a:xfrm>
        </p:spPr>
        <p:txBody>
          <a:bodyPr/>
          <a:lstStyle/>
          <a:p>
            <a:pPr>
              <a:lnSpc>
                <a:spcPct val="90000"/>
              </a:lnSpc>
            </a:pPr>
            <a:r>
              <a:rPr lang="en-US" sz="2200" dirty="0" smtClean="0"/>
              <a:t>More Basic dos and don'ts</a:t>
            </a:r>
          </a:p>
          <a:p>
            <a:pPr lvl="1">
              <a:lnSpc>
                <a:spcPct val="90000"/>
              </a:lnSpc>
            </a:pPr>
            <a:r>
              <a:rPr lang="en-US" sz="2200" dirty="0" smtClean="0"/>
              <a:t>Speak clearly and in a normal tone of voice. Use good mic technique. </a:t>
            </a:r>
          </a:p>
          <a:p>
            <a:pPr lvl="1">
              <a:lnSpc>
                <a:spcPct val="90000"/>
              </a:lnSpc>
            </a:pPr>
            <a:r>
              <a:rPr lang="en-US" sz="2200" dirty="0" smtClean="0"/>
              <a:t>Make all instructions clear and concise, using as few words as possible. </a:t>
            </a:r>
          </a:p>
          <a:p>
            <a:pPr lvl="1">
              <a:lnSpc>
                <a:spcPct val="90000"/>
              </a:lnSpc>
            </a:pPr>
            <a:r>
              <a:rPr lang="en-US" sz="2200" dirty="0" smtClean="0"/>
              <a:t>Keep notes as you go along. Do not let your log fall behind. </a:t>
            </a:r>
          </a:p>
          <a:p>
            <a:pPr lvl="1">
              <a:lnSpc>
                <a:spcPct val="90000"/>
              </a:lnSpc>
            </a:pPr>
            <a:r>
              <a:rPr lang="en-US" sz="2200" dirty="0" smtClean="0"/>
              <a:t>Write down which operators are at which locations. When one leaves or is replaced, update your notes. </a:t>
            </a:r>
          </a:p>
          <a:p>
            <a:pPr lvl="1">
              <a:lnSpc>
                <a:spcPct val="90000"/>
              </a:lnSpc>
            </a:pPr>
            <a:r>
              <a:rPr lang="en-US" sz="2200" dirty="0" smtClean="0"/>
              <a:t>Ask stations to pass messages off the main net frequency whenever possible.</a:t>
            </a:r>
          </a:p>
        </p:txBody>
      </p:sp>
      <p:sp>
        <p:nvSpPr>
          <p:cNvPr id="834564" name="Text Box 4"/>
          <p:cNvSpPr txBox="1">
            <a:spLocks noChangeArrowheads="1"/>
          </p:cNvSpPr>
          <p:nvPr/>
        </p:nvSpPr>
        <p:spPr bwMode="auto">
          <a:xfrm>
            <a:off x="1905000" y="5181600"/>
            <a:ext cx="5695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r>
              <a:rPr lang="en-US" sz="2400">
                <a:solidFill>
                  <a:srgbClr val="FF3300"/>
                </a:solidFill>
              </a:rPr>
              <a:t>All the reading and study in the world </a:t>
            </a:r>
          </a:p>
          <a:p>
            <a:pPr algn="ctr"/>
            <a:r>
              <a:rPr lang="en-US" sz="2400">
                <a:solidFill>
                  <a:srgbClr val="FF3300"/>
                </a:solidFill>
              </a:rPr>
              <a:t>will not replace actual experience</a:t>
            </a:r>
          </a:p>
        </p:txBody>
      </p:sp>
    </p:spTree>
    <p:extLst>
      <p:ext uri="{BB962C8B-B14F-4D97-AF65-F5344CB8AC3E}">
        <p14:creationId xmlns:p14="http://schemas.microsoft.com/office/powerpoint/2010/main" val="305153038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repeatCount="10000" fill="hold" grpId="0" nodeType="clickEffect">
                                  <p:stCondLst>
                                    <p:cond delay="0"/>
                                  </p:stCondLst>
                                  <p:childTnLst>
                                    <p:animEffect transition="out" filter="fade">
                                      <p:cBhvr>
                                        <p:cTn id="6" dur="500" tmFilter="0, 0; .2, .5; .8, .5; 1, 0"/>
                                        <p:tgtEl>
                                          <p:spTgt spid="834564"/>
                                        </p:tgtEl>
                                      </p:cBhvr>
                                    </p:animEffect>
                                    <p:animScale>
                                      <p:cBhvr>
                                        <p:cTn id="7" dur="250" autoRev="1" fill="hold"/>
                                        <p:tgtEl>
                                          <p:spTgt spid="8345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56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4"/>
          <p:cNvSpPr>
            <a:spLocks noGrp="1" noChangeArrowheads="1"/>
          </p:cNvSpPr>
          <p:nvPr>
            <p:ph type="title"/>
          </p:nvPr>
        </p:nvSpPr>
        <p:spPr/>
        <p:txBody>
          <a:bodyPr/>
          <a:lstStyle/>
          <a:p>
            <a:r>
              <a:rPr lang="en-US" b="1" dirty="0" smtClean="0">
                <a:solidFill>
                  <a:srgbClr val="0070C0"/>
                </a:solidFill>
              </a:rPr>
              <a:t>Net Members</a:t>
            </a:r>
          </a:p>
        </p:txBody>
      </p:sp>
      <p:sp>
        <p:nvSpPr>
          <p:cNvPr id="83971" name="Rectangle 5"/>
          <p:cNvSpPr>
            <a:spLocks noGrp="1" noChangeArrowheads="1"/>
          </p:cNvSpPr>
          <p:nvPr>
            <p:ph type="body" idx="1"/>
          </p:nvPr>
        </p:nvSpPr>
        <p:spPr/>
        <p:txBody>
          <a:bodyPr/>
          <a:lstStyle/>
          <a:p>
            <a:r>
              <a:rPr lang="en-US" sz="2200" smtClean="0"/>
              <a:t>Operators at various sites are responsible for messages going to and from their location</a:t>
            </a:r>
          </a:p>
          <a:p>
            <a:pPr lvl="1"/>
            <a:r>
              <a:rPr lang="en-US" sz="2200" smtClean="0"/>
              <a:t>Listen to everything that happens on the net </a:t>
            </a:r>
          </a:p>
          <a:p>
            <a:pPr lvl="1"/>
            <a:r>
              <a:rPr lang="en-US" sz="2200" smtClean="0"/>
              <a:t>Maintain contact with the served agency</a:t>
            </a:r>
          </a:p>
          <a:p>
            <a:pPr lvl="1"/>
            <a:endParaRPr lang="en-US" sz="2200" smtClean="0"/>
          </a:p>
          <a:p>
            <a:r>
              <a:rPr lang="en-US" sz="2200" smtClean="0"/>
              <a:t>Assist the served agency with the creation of messages, put them into the appropriate format, and contact the NCS when they are ready to be sent </a:t>
            </a:r>
          </a:p>
          <a:p>
            <a:endParaRPr lang="en-US" sz="2200" smtClean="0"/>
          </a:p>
          <a:p>
            <a:r>
              <a:rPr lang="en-US" sz="2200" smtClean="0"/>
              <a:t>Ideally, two operators should be at each site </a:t>
            </a:r>
          </a:p>
        </p:txBody>
      </p:sp>
    </p:spTree>
    <p:extLst>
      <p:ext uri="{BB962C8B-B14F-4D97-AF65-F5344CB8AC3E}">
        <p14:creationId xmlns:p14="http://schemas.microsoft.com/office/powerpoint/2010/main" val="368839712"/>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6"/>
          <p:cNvSpPr>
            <a:spLocks noGrp="1" noChangeArrowheads="1"/>
          </p:cNvSpPr>
          <p:nvPr>
            <p:ph type="title"/>
          </p:nvPr>
        </p:nvSpPr>
        <p:spPr/>
        <p:txBody>
          <a:bodyPr/>
          <a:lstStyle/>
          <a:p>
            <a:r>
              <a:rPr lang="en-US" b="1" dirty="0" smtClean="0">
                <a:solidFill>
                  <a:srgbClr val="0070C0"/>
                </a:solidFill>
              </a:rPr>
              <a:t>Bulletin Stations</a:t>
            </a:r>
          </a:p>
        </p:txBody>
      </p:sp>
      <p:sp>
        <p:nvSpPr>
          <p:cNvPr id="84995" name="Rectangle 17"/>
          <p:cNvSpPr>
            <a:spLocks noGrp="1" noChangeArrowheads="1"/>
          </p:cNvSpPr>
          <p:nvPr>
            <p:ph type="body" idx="1"/>
          </p:nvPr>
        </p:nvSpPr>
        <p:spPr/>
        <p:txBody>
          <a:bodyPr/>
          <a:lstStyle/>
          <a:p>
            <a:r>
              <a:rPr lang="en-US" smtClean="0"/>
              <a:t>Relays ARRL bulletins or those authorized by the served agency to all stations in the net </a:t>
            </a:r>
          </a:p>
          <a:p>
            <a:pPr lvl="1"/>
            <a:r>
              <a:rPr lang="en-US" smtClean="0"/>
              <a:t>May be transmitted on a preset schedule, such as at the top and bottom of each hour. </a:t>
            </a:r>
          </a:p>
          <a:p>
            <a:pPr lvl="1"/>
            <a:endParaRPr lang="en-US" smtClean="0"/>
          </a:p>
          <a:p>
            <a:r>
              <a:rPr lang="en-US" smtClean="0"/>
              <a:t>Must be located at the served agency </a:t>
            </a:r>
          </a:p>
          <a:p>
            <a:pPr lvl="1"/>
            <a:r>
              <a:rPr lang="en-US" smtClean="0"/>
              <a:t>Or have a reliable communication link to them</a:t>
            </a:r>
          </a:p>
          <a:p>
            <a:endParaRPr lang="en-US" smtClean="0"/>
          </a:p>
          <a:p>
            <a:endParaRPr lang="en-US" smtClean="0"/>
          </a:p>
        </p:txBody>
      </p:sp>
      <p:sp>
        <p:nvSpPr>
          <p:cNvPr id="84996" name="Rectangle 4"/>
          <p:cNvSpPr>
            <a:spLocks noChangeArrowheads="1"/>
          </p:cNvSpPr>
          <p:nvPr/>
        </p:nvSpPr>
        <p:spPr bwMode="auto">
          <a:xfrm>
            <a:off x="-341313" y="16906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grpSp>
        <p:nvGrpSpPr>
          <p:cNvPr id="84997" name="Group 15"/>
          <p:cNvGrpSpPr>
            <a:grpSpLocks/>
          </p:cNvGrpSpPr>
          <p:nvPr/>
        </p:nvGrpSpPr>
        <p:grpSpPr bwMode="auto">
          <a:xfrm>
            <a:off x="979488" y="1690688"/>
            <a:ext cx="6500812" cy="0"/>
            <a:chOff x="0" y="0"/>
            <a:chExt cx="4095" cy="0"/>
          </a:xfrm>
        </p:grpSpPr>
        <p:sp>
          <p:nvSpPr>
            <p:cNvPr id="84998" name="Rectangle 5"/>
            <p:cNvSpPr>
              <a:spLocks noChangeArrowheads="1"/>
            </p:cNvSpPr>
            <p:nvPr/>
          </p:nvSpPr>
          <p:spPr bwMode="auto">
            <a:xfrm>
              <a:off x="0" y="0"/>
              <a:ext cx="409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grpSp>
          <p:nvGrpSpPr>
            <p:cNvPr id="84999" name="Group 14"/>
            <p:cNvGrpSpPr>
              <a:grpSpLocks/>
            </p:cNvGrpSpPr>
            <p:nvPr/>
          </p:nvGrpSpPr>
          <p:grpSpPr bwMode="auto">
            <a:xfrm>
              <a:off x="0" y="0"/>
              <a:ext cx="4095" cy="0"/>
              <a:chOff x="0" y="0"/>
              <a:chExt cx="4095" cy="0"/>
            </a:xfrm>
          </p:grpSpPr>
          <p:sp>
            <p:nvSpPr>
              <p:cNvPr id="85000" name="Rectangle 13"/>
              <p:cNvSpPr>
                <a:spLocks noChangeArrowheads="1"/>
              </p:cNvSpPr>
              <p:nvPr/>
            </p:nvSpPr>
            <p:spPr bwMode="auto">
              <a:xfrm>
                <a:off x="0" y="0"/>
                <a:ext cx="4095" cy="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001" name="Rectangle 6"/>
              <p:cNvSpPr>
                <a:spLocks noChangeArrowheads="1"/>
              </p:cNvSpPr>
              <p:nvPr/>
            </p:nvSpPr>
            <p:spPr bwMode="auto">
              <a:xfrm>
                <a:off x="0" y="0"/>
                <a:ext cx="4095" cy="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grpSp>
      </p:grpSp>
    </p:spTree>
    <p:extLst>
      <p:ext uri="{BB962C8B-B14F-4D97-AF65-F5344CB8AC3E}">
        <p14:creationId xmlns:p14="http://schemas.microsoft.com/office/powerpoint/2010/main" val="1409614478"/>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4"/>
          <p:cNvSpPr>
            <a:spLocks noGrp="1" noChangeArrowheads="1"/>
          </p:cNvSpPr>
          <p:nvPr>
            <p:ph type="title"/>
          </p:nvPr>
        </p:nvSpPr>
        <p:spPr/>
        <p:txBody>
          <a:bodyPr/>
          <a:lstStyle/>
          <a:p>
            <a:r>
              <a:rPr lang="en-US" b="1" dirty="0" smtClean="0">
                <a:solidFill>
                  <a:srgbClr val="0070C0"/>
                </a:solidFill>
              </a:rPr>
              <a:t>Liaison Stations</a:t>
            </a:r>
          </a:p>
        </p:txBody>
      </p:sp>
      <p:sp>
        <p:nvSpPr>
          <p:cNvPr id="86019" name="Rectangle 5"/>
          <p:cNvSpPr>
            <a:spLocks noGrp="1" noChangeArrowheads="1"/>
          </p:cNvSpPr>
          <p:nvPr>
            <p:ph type="body" idx="1"/>
          </p:nvPr>
        </p:nvSpPr>
        <p:spPr/>
        <p:txBody>
          <a:bodyPr>
            <a:normAutofit lnSpcReduction="10000"/>
          </a:bodyPr>
          <a:lstStyle/>
          <a:p>
            <a:r>
              <a:rPr lang="en-US" smtClean="0"/>
              <a:t>Pass messages between two different nets </a:t>
            </a:r>
          </a:p>
          <a:p>
            <a:pPr lvl="1"/>
            <a:r>
              <a:rPr lang="en-US" smtClean="0"/>
              <a:t>As needed, or on a pre-set schedule </a:t>
            </a:r>
          </a:p>
          <a:p>
            <a:pPr lvl="1"/>
            <a:endParaRPr lang="en-US" smtClean="0"/>
          </a:p>
          <a:p>
            <a:r>
              <a:rPr lang="en-US" smtClean="0"/>
              <a:t>Liaison station may monitor one net full time </a:t>
            </a:r>
          </a:p>
          <a:p>
            <a:pPr lvl="1"/>
            <a:r>
              <a:rPr lang="en-US" smtClean="0"/>
              <a:t>When a message must be passed to another net, they leave the net temporarily to pass it, and then return </a:t>
            </a:r>
          </a:p>
          <a:p>
            <a:pPr lvl="1"/>
            <a:r>
              <a:rPr lang="en-US" smtClean="0"/>
              <a:t>The other net has a liaison station who does exactly the same thing, but in reverse</a:t>
            </a:r>
          </a:p>
        </p:txBody>
      </p:sp>
    </p:spTree>
    <p:extLst>
      <p:ext uri="{BB962C8B-B14F-4D97-AF65-F5344CB8AC3E}">
        <p14:creationId xmlns:p14="http://schemas.microsoft.com/office/powerpoint/2010/main" val="46271335"/>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8"/>
          <p:cNvSpPr>
            <a:spLocks noGrp="1" noChangeArrowheads="1"/>
          </p:cNvSpPr>
          <p:nvPr>
            <p:ph type="title"/>
          </p:nvPr>
        </p:nvSpPr>
        <p:spPr/>
        <p:txBody>
          <a:bodyPr/>
          <a:lstStyle/>
          <a:p>
            <a:r>
              <a:rPr lang="en-US" b="1" dirty="0" smtClean="0">
                <a:solidFill>
                  <a:srgbClr val="0070C0"/>
                </a:solidFill>
              </a:rPr>
              <a:t>Liaison Stations</a:t>
            </a:r>
          </a:p>
        </p:txBody>
      </p:sp>
      <p:sp>
        <p:nvSpPr>
          <p:cNvPr id="87043" name="Rectangle 9"/>
          <p:cNvSpPr>
            <a:spLocks noGrp="1" noChangeArrowheads="1"/>
          </p:cNvSpPr>
          <p:nvPr>
            <p:ph type="body" idx="1"/>
          </p:nvPr>
        </p:nvSpPr>
        <p:spPr/>
        <p:txBody>
          <a:bodyPr/>
          <a:lstStyle/>
          <a:p>
            <a:r>
              <a:rPr lang="en-US" dirty="0" smtClean="0"/>
              <a:t>Single liaison station may need to handle messages going both ways between two nets </a:t>
            </a:r>
          </a:p>
          <a:p>
            <a:pPr lvl="1"/>
            <a:r>
              <a:rPr lang="en-US" dirty="0" smtClean="0"/>
              <a:t>Use two radios to monitor both nets at the same time</a:t>
            </a:r>
          </a:p>
          <a:p>
            <a:pPr lvl="2"/>
            <a:r>
              <a:rPr lang="en-US" dirty="0" smtClean="0"/>
              <a:t>Difficult if either or both nets are busy </a:t>
            </a:r>
          </a:p>
          <a:p>
            <a:pPr lvl="1"/>
            <a:r>
              <a:rPr lang="en-US" dirty="0" smtClean="0"/>
              <a:t>One radio is used</a:t>
            </a:r>
          </a:p>
          <a:p>
            <a:pPr lvl="2"/>
            <a:r>
              <a:rPr lang="en-US" dirty="0" smtClean="0"/>
              <a:t>Switch between the two nets on a regular schedule</a:t>
            </a:r>
          </a:p>
          <a:p>
            <a:endParaRPr lang="en-US" dirty="0" smtClean="0"/>
          </a:p>
        </p:txBody>
      </p:sp>
    </p:spTree>
    <p:extLst>
      <p:ext uri="{BB962C8B-B14F-4D97-AF65-F5344CB8AC3E}">
        <p14:creationId xmlns:p14="http://schemas.microsoft.com/office/powerpoint/2010/main" val="1139108283"/>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4"/>
          <p:cNvSpPr>
            <a:spLocks noGrp="1" noChangeArrowheads="1"/>
          </p:cNvSpPr>
          <p:nvPr>
            <p:ph type="title"/>
          </p:nvPr>
        </p:nvSpPr>
        <p:spPr/>
        <p:txBody>
          <a:bodyPr/>
          <a:lstStyle/>
          <a:p>
            <a:r>
              <a:rPr lang="en-US" b="1" dirty="0" smtClean="0">
                <a:solidFill>
                  <a:srgbClr val="0070C0"/>
                </a:solidFill>
              </a:rPr>
              <a:t>Relay Stations</a:t>
            </a:r>
          </a:p>
        </p:txBody>
      </p:sp>
      <p:sp>
        <p:nvSpPr>
          <p:cNvPr id="88067" name="Rectangle 5"/>
          <p:cNvSpPr>
            <a:spLocks noGrp="1" noChangeArrowheads="1"/>
          </p:cNvSpPr>
          <p:nvPr>
            <p:ph type="body" idx="1"/>
          </p:nvPr>
        </p:nvSpPr>
        <p:spPr/>
        <p:txBody>
          <a:bodyPr/>
          <a:lstStyle/>
          <a:p>
            <a:r>
              <a:rPr lang="en-US" smtClean="0"/>
              <a:t>Passes messages between two stations in the net that cannot hear each other </a:t>
            </a:r>
          </a:p>
          <a:p>
            <a:pPr lvl="1"/>
            <a:r>
              <a:rPr lang="en-US" smtClean="0"/>
              <a:t>Not a regular net position </a:t>
            </a:r>
          </a:p>
          <a:p>
            <a:pPr lvl="1"/>
            <a:r>
              <a:rPr lang="en-US" smtClean="0"/>
              <a:t>On an "as needed" basis </a:t>
            </a:r>
          </a:p>
          <a:p>
            <a:pPr lvl="1"/>
            <a:endParaRPr lang="en-US" smtClean="0"/>
          </a:p>
          <a:p>
            <a:r>
              <a:rPr lang="en-US" smtClean="0"/>
              <a:t>If you can hear a station or stations that the NCS cannot, it is OK to volunteer to act as a relay station</a:t>
            </a:r>
          </a:p>
        </p:txBody>
      </p:sp>
    </p:spTree>
    <p:extLst>
      <p:ext uri="{BB962C8B-B14F-4D97-AF65-F5344CB8AC3E}">
        <p14:creationId xmlns:p14="http://schemas.microsoft.com/office/powerpoint/2010/main" val="546570412"/>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4"/>
          <p:cNvSpPr>
            <a:spLocks noGrp="1" noChangeArrowheads="1"/>
          </p:cNvSpPr>
          <p:nvPr>
            <p:ph type="title"/>
          </p:nvPr>
        </p:nvSpPr>
        <p:spPr/>
        <p:txBody>
          <a:bodyPr/>
          <a:lstStyle/>
          <a:p>
            <a:r>
              <a:rPr lang="en-US" b="1" dirty="0" smtClean="0">
                <a:solidFill>
                  <a:srgbClr val="0070C0"/>
                </a:solidFill>
              </a:rPr>
              <a:t>Workload and Shifts</a:t>
            </a:r>
          </a:p>
        </p:txBody>
      </p:sp>
      <p:sp>
        <p:nvSpPr>
          <p:cNvPr id="89091" name="Rectangle 15"/>
          <p:cNvSpPr>
            <a:spLocks noGrp="1" noChangeArrowheads="1"/>
          </p:cNvSpPr>
          <p:nvPr>
            <p:ph type="body" idx="1"/>
          </p:nvPr>
        </p:nvSpPr>
        <p:spPr/>
        <p:txBody>
          <a:bodyPr/>
          <a:lstStyle/>
          <a:p>
            <a:r>
              <a:rPr lang="en-US" smtClean="0"/>
              <a:t>No operator should try to work excessively long hours </a:t>
            </a:r>
          </a:p>
          <a:p>
            <a:endParaRPr lang="en-US" smtClean="0"/>
          </a:p>
        </p:txBody>
      </p:sp>
      <p:sp>
        <p:nvSpPr>
          <p:cNvPr id="841734" name="Text Box 6"/>
          <p:cNvSpPr txBox="1">
            <a:spLocks noChangeArrowheads="1"/>
          </p:cNvSpPr>
          <p:nvPr/>
        </p:nvSpPr>
        <p:spPr bwMode="auto">
          <a:xfrm>
            <a:off x="327025" y="3275013"/>
            <a:ext cx="29495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r>
              <a:rPr lang="en-US"/>
              <a:t>efficiency and effectiveness decline </a:t>
            </a:r>
          </a:p>
        </p:txBody>
      </p:sp>
      <p:sp>
        <p:nvSpPr>
          <p:cNvPr id="841735" name="Text Box 7"/>
          <p:cNvSpPr txBox="1">
            <a:spLocks noChangeArrowheads="1"/>
          </p:cNvSpPr>
          <p:nvPr/>
        </p:nvSpPr>
        <p:spPr bwMode="auto">
          <a:xfrm>
            <a:off x="5715000" y="3048000"/>
            <a:ext cx="27209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r>
              <a:rPr lang="en-US"/>
              <a:t>served agency is not getting the best possible service </a:t>
            </a:r>
          </a:p>
        </p:txBody>
      </p:sp>
      <p:sp>
        <p:nvSpPr>
          <p:cNvPr id="841736" name="Text Box 8"/>
          <p:cNvSpPr txBox="1">
            <a:spLocks noChangeArrowheads="1"/>
          </p:cNvSpPr>
          <p:nvPr/>
        </p:nvSpPr>
        <p:spPr bwMode="auto">
          <a:xfrm>
            <a:off x="1066800" y="5029200"/>
            <a:ext cx="7605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en-US" sz="2000">
                <a:solidFill>
                  <a:srgbClr val="FF3300"/>
                </a:solidFill>
              </a:rPr>
              <a:t>Ensure that all net members get some rest on a regular basis</a:t>
            </a:r>
            <a:r>
              <a:rPr lang="en-US"/>
              <a:t> </a:t>
            </a:r>
          </a:p>
        </p:txBody>
      </p:sp>
      <p:pic>
        <p:nvPicPr>
          <p:cNvPr id="841741" name="Picture 13" descr="pcs_popular_207"/>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429000" y="2514600"/>
            <a:ext cx="2089150" cy="22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19114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841741"/>
                                        </p:tgtEl>
                                        <p:attrNameLst>
                                          <p:attrName>style.visibility</p:attrName>
                                        </p:attrNameLst>
                                      </p:cBhvr>
                                      <p:to>
                                        <p:strVal val="visible"/>
                                      </p:to>
                                    </p:set>
                                    <p:anim calcmode="lin" valueType="num">
                                      <p:cBhvr additive="base">
                                        <p:cTn id="7" dur="1000" fill="hold"/>
                                        <p:tgtEl>
                                          <p:spTgt spid="841741"/>
                                        </p:tgtEl>
                                        <p:attrNameLst>
                                          <p:attrName>ppt_x</p:attrName>
                                        </p:attrNameLst>
                                      </p:cBhvr>
                                      <p:tavLst>
                                        <p:tav tm="0">
                                          <p:val>
                                            <p:strVal val="#ppt_x"/>
                                          </p:val>
                                        </p:tav>
                                        <p:tav tm="100000">
                                          <p:val>
                                            <p:strVal val="#ppt_x"/>
                                          </p:val>
                                        </p:tav>
                                      </p:tavLst>
                                    </p:anim>
                                    <p:anim calcmode="lin" valueType="num">
                                      <p:cBhvr additive="base">
                                        <p:cTn id="8" dur="1000" fill="hold"/>
                                        <p:tgtEl>
                                          <p:spTgt spid="84174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1000"/>
                            </p:stCondLst>
                            <p:childTnLst>
                              <p:par>
                                <p:cTn id="10" presetID="2" presetClass="entr" presetSubtype="8" fill="hold" grpId="0" nodeType="afterEffect">
                                  <p:stCondLst>
                                    <p:cond delay="0"/>
                                  </p:stCondLst>
                                  <p:childTnLst>
                                    <p:set>
                                      <p:cBhvr>
                                        <p:cTn id="11" dur="1" fill="hold">
                                          <p:stCondLst>
                                            <p:cond delay="0"/>
                                          </p:stCondLst>
                                        </p:cTn>
                                        <p:tgtEl>
                                          <p:spTgt spid="841734"/>
                                        </p:tgtEl>
                                        <p:attrNameLst>
                                          <p:attrName>style.visibility</p:attrName>
                                        </p:attrNameLst>
                                      </p:cBhvr>
                                      <p:to>
                                        <p:strVal val="visible"/>
                                      </p:to>
                                    </p:set>
                                    <p:anim calcmode="lin" valueType="num">
                                      <p:cBhvr additive="base">
                                        <p:cTn id="12" dur="500" fill="hold"/>
                                        <p:tgtEl>
                                          <p:spTgt spid="841734"/>
                                        </p:tgtEl>
                                        <p:attrNameLst>
                                          <p:attrName>ppt_x</p:attrName>
                                        </p:attrNameLst>
                                      </p:cBhvr>
                                      <p:tavLst>
                                        <p:tav tm="0">
                                          <p:val>
                                            <p:strVal val="0-#ppt_w/2"/>
                                          </p:val>
                                        </p:tav>
                                        <p:tav tm="100000">
                                          <p:val>
                                            <p:strVal val="#ppt_x"/>
                                          </p:val>
                                        </p:tav>
                                      </p:tavLst>
                                    </p:anim>
                                    <p:anim calcmode="lin" valueType="num">
                                      <p:cBhvr additive="base">
                                        <p:cTn id="13" dur="500" fill="hold"/>
                                        <p:tgtEl>
                                          <p:spTgt spid="841734"/>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500"/>
                            </p:stCondLst>
                            <p:childTnLst>
                              <p:par>
                                <p:cTn id="15" presetID="2" presetClass="entr" presetSubtype="2" fill="hold" grpId="0" nodeType="afterEffect">
                                  <p:stCondLst>
                                    <p:cond delay="0"/>
                                  </p:stCondLst>
                                  <p:childTnLst>
                                    <p:set>
                                      <p:cBhvr>
                                        <p:cTn id="16" dur="1" fill="hold">
                                          <p:stCondLst>
                                            <p:cond delay="0"/>
                                          </p:stCondLst>
                                        </p:cTn>
                                        <p:tgtEl>
                                          <p:spTgt spid="841735"/>
                                        </p:tgtEl>
                                        <p:attrNameLst>
                                          <p:attrName>style.visibility</p:attrName>
                                        </p:attrNameLst>
                                      </p:cBhvr>
                                      <p:to>
                                        <p:strVal val="visible"/>
                                      </p:to>
                                    </p:set>
                                    <p:anim calcmode="lin" valueType="num">
                                      <p:cBhvr additive="base">
                                        <p:cTn id="17" dur="500" fill="hold"/>
                                        <p:tgtEl>
                                          <p:spTgt spid="841735"/>
                                        </p:tgtEl>
                                        <p:attrNameLst>
                                          <p:attrName>ppt_x</p:attrName>
                                        </p:attrNameLst>
                                      </p:cBhvr>
                                      <p:tavLst>
                                        <p:tav tm="0">
                                          <p:val>
                                            <p:strVal val="1+#ppt_w/2"/>
                                          </p:val>
                                        </p:tav>
                                        <p:tav tm="100000">
                                          <p:val>
                                            <p:strVal val="#ppt_x"/>
                                          </p:val>
                                        </p:tav>
                                      </p:tavLst>
                                    </p:anim>
                                    <p:anim calcmode="lin" valueType="num">
                                      <p:cBhvr additive="base">
                                        <p:cTn id="18" dur="500" fill="hold"/>
                                        <p:tgtEl>
                                          <p:spTgt spid="841735"/>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2000"/>
                            </p:stCondLst>
                            <p:childTnLst>
                              <p:par>
                                <p:cTn id="20" presetID="2" presetClass="entr" presetSubtype="4" fill="hold" grpId="0" nodeType="afterEffect">
                                  <p:stCondLst>
                                    <p:cond delay="0"/>
                                  </p:stCondLst>
                                  <p:childTnLst>
                                    <p:set>
                                      <p:cBhvr>
                                        <p:cTn id="21" dur="1" fill="hold">
                                          <p:stCondLst>
                                            <p:cond delay="0"/>
                                          </p:stCondLst>
                                        </p:cTn>
                                        <p:tgtEl>
                                          <p:spTgt spid="841736"/>
                                        </p:tgtEl>
                                        <p:attrNameLst>
                                          <p:attrName>style.visibility</p:attrName>
                                        </p:attrNameLst>
                                      </p:cBhvr>
                                      <p:to>
                                        <p:strVal val="visible"/>
                                      </p:to>
                                    </p:set>
                                    <p:anim calcmode="lin" valueType="num">
                                      <p:cBhvr additive="base">
                                        <p:cTn id="22" dur="500" fill="hold"/>
                                        <p:tgtEl>
                                          <p:spTgt spid="841736"/>
                                        </p:tgtEl>
                                        <p:attrNameLst>
                                          <p:attrName>ppt_x</p:attrName>
                                        </p:attrNameLst>
                                      </p:cBhvr>
                                      <p:tavLst>
                                        <p:tav tm="0">
                                          <p:val>
                                            <p:strVal val="#ppt_x"/>
                                          </p:val>
                                        </p:tav>
                                        <p:tav tm="100000">
                                          <p:val>
                                            <p:strVal val="#ppt_x"/>
                                          </p:val>
                                        </p:tav>
                                      </p:tavLst>
                                    </p:anim>
                                    <p:anim calcmode="lin" valueType="num">
                                      <p:cBhvr additive="base">
                                        <p:cTn id="23" dur="500" fill="hold"/>
                                        <p:tgtEl>
                                          <p:spTgt spid="8417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1734" grpId="0"/>
      <p:bldP spid="841735" grpId="0"/>
      <p:bldP spid="84173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6"/>
          <p:cNvSpPr>
            <a:spLocks noGrp="1" noChangeArrowheads="1"/>
          </p:cNvSpPr>
          <p:nvPr>
            <p:ph type="title"/>
          </p:nvPr>
        </p:nvSpPr>
        <p:spPr/>
        <p:txBody>
          <a:bodyPr/>
          <a:lstStyle/>
          <a:p>
            <a:r>
              <a:rPr lang="en-US" b="1" dirty="0" smtClean="0">
                <a:solidFill>
                  <a:srgbClr val="0070C0"/>
                </a:solidFill>
              </a:rPr>
              <a:t>Shift Changes </a:t>
            </a:r>
          </a:p>
        </p:txBody>
      </p:sp>
      <p:sp>
        <p:nvSpPr>
          <p:cNvPr id="90115" name="Rectangle 7"/>
          <p:cNvSpPr>
            <a:spLocks noGrp="1" noChangeArrowheads="1"/>
          </p:cNvSpPr>
          <p:nvPr>
            <p:ph type="body" idx="1"/>
          </p:nvPr>
        </p:nvSpPr>
        <p:spPr>
          <a:xfrm>
            <a:off x="609600" y="1600200"/>
            <a:ext cx="7848600" cy="2514600"/>
          </a:xfrm>
        </p:spPr>
        <p:txBody>
          <a:bodyPr>
            <a:normAutofit lnSpcReduction="10000"/>
          </a:bodyPr>
          <a:lstStyle/>
          <a:p>
            <a:r>
              <a:rPr lang="en-US" smtClean="0"/>
              <a:t>Monitor the net for at least fifteen minutes</a:t>
            </a:r>
          </a:p>
          <a:p>
            <a:endParaRPr lang="en-US" smtClean="0"/>
          </a:p>
          <a:p>
            <a:r>
              <a:rPr lang="en-US" smtClean="0"/>
              <a:t>Review the logs with the present operator before taking over</a:t>
            </a:r>
          </a:p>
          <a:p>
            <a:pPr lvl="1"/>
            <a:r>
              <a:rPr lang="en-US" smtClean="0"/>
              <a:t>Continuity in the net's operation</a:t>
            </a:r>
          </a:p>
          <a:p>
            <a:endParaRPr lang="en-US" smtClean="0"/>
          </a:p>
        </p:txBody>
      </p:sp>
      <p:pic>
        <p:nvPicPr>
          <p:cNvPr id="842757" name="Picture 5" descr="Shift%2520Change%2520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419600"/>
            <a:ext cx="1981200"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806222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nodeType="withEffect">
                                  <p:stCondLst>
                                    <p:cond delay="0"/>
                                  </p:stCondLst>
                                  <p:childTnLst>
                                    <p:set>
                                      <p:cBhvr>
                                        <p:cTn id="6" dur="1" fill="hold">
                                          <p:stCondLst>
                                            <p:cond delay="0"/>
                                          </p:stCondLst>
                                        </p:cTn>
                                        <p:tgtEl>
                                          <p:spTgt spid="842757"/>
                                        </p:tgtEl>
                                        <p:attrNameLst>
                                          <p:attrName>style.visibility</p:attrName>
                                        </p:attrNameLst>
                                      </p:cBhvr>
                                      <p:to>
                                        <p:strVal val="visible"/>
                                      </p:to>
                                    </p:set>
                                    <p:animEffect transition="in" filter="strips(downLeft)">
                                      <p:cBhvr>
                                        <p:cTn id="7" dur="500"/>
                                        <p:tgtEl>
                                          <p:spTgt spid="842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rgbClr val="0070C0"/>
                </a:solidFill>
              </a:rPr>
              <a:t>Reminder</a:t>
            </a:r>
            <a:endParaRPr lang="en-US" b="1" dirty="0">
              <a:solidFill>
                <a:srgbClr val="0070C0"/>
              </a:solidFill>
            </a:endParaRPr>
          </a:p>
        </p:txBody>
      </p:sp>
      <p:sp>
        <p:nvSpPr>
          <p:cNvPr id="5" name="Content Placeholder 4"/>
          <p:cNvSpPr>
            <a:spLocks noGrp="1"/>
          </p:cNvSpPr>
          <p:nvPr>
            <p:ph idx="1"/>
            <p:custDataLst>
              <p:tags r:id="rId3"/>
            </p:custDataLst>
          </p:nvPr>
        </p:nvSpPr>
        <p:spPr/>
        <p:txBody>
          <a:bodyPr>
            <a:normAutofit/>
          </a:bodyPr>
          <a:lstStyle/>
          <a:p>
            <a:r>
              <a:rPr lang="en-US" dirty="0" smtClean="0"/>
              <a:t>Complete two DHS/FEMA Courses</a:t>
            </a:r>
          </a:p>
          <a:p>
            <a:pPr lvl="2"/>
            <a:r>
              <a:rPr lang="en-US" b="1" dirty="0" smtClean="0"/>
              <a:t>IS-100.b Introduction to ICS</a:t>
            </a:r>
          </a:p>
          <a:p>
            <a:pPr lvl="2"/>
            <a:r>
              <a:rPr lang="en-US" b="1" dirty="0" smtClean="0"/>
              <a:t>IS-700 National Incident Management System</a:t>
            </a:r>
          </a:p>
          <a:p>
            <a:pPr marL="1371600" lvl="3" indent="0">
              <a:buNone/>
            </a:pPr>
            <a:r>
              <a:rPr lang="en-US" dirty="0" smtClean="0">
                <a:hlinkClick r:id="rId6"/>
              </a:rPr>
              <a:t>Http</a:t>
            </a:r>
            <a:r>
              <a:rPr lang="en-US" dirty="0">
                <a:hlinkClick r:id="rId6"/>
              </a:rPr>
              <a:t>://training.fema.gov/IS/NIMS.asp</a:t>
            </a:r>
            <a:endParaRPr lang="en-US" dirty="0"/>
          </a:p>
          <a:p>
            <a:pPr lvl="2"/>
            <a:endParaRPr lang="en-US"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6"/>
          <p:cNvSpPr>
            <a:spLocks noGrp="1" noChangeArrowheads="1"/>
          </p:cNvSpPr>
          <p:nvPr>
            <p:ph type="title"/>
          </p:nvPr>
        </p:nvSpPr>
        <p:spPr/>
        <p:txBody>
          <a:bodyPr/>
          <a:lstStyle/>
          <a:p>
            <a:r>
              <a:rPr lang="en-US" b="1" dirty="0" smtClean="0">
                <a:solidFill>
                  <a:srgbClr val="0070C0"/>
                </a:solidFill>
              </a:rPr>
              <a:t>Non-Voice Modes</a:t>
            </a:r>
          </a:p>
        </p:txBody>
      </p:sp>
      <p:sp>
        <p:nvSpPr>
          <p:cNvPr id="91139" name="Rectangle 7"/>
          <p:cNvSpPr>
            <a:spLocks noGrp="1" noChangeArrowheads="1"/>
          </p:cNvSpPr>
          <p:nvPr>
            <p:ph type="body" idx="1"/>
          </p:nvPr>
        </p:nvSpPr>
        <p:spPr>
          <a:xfrm>
            <a:off x="609600" y="1295400"/>
            <a:ext cx="7848600" cy="4419600"/>
          </a:xfrm>
        </p:spPr>
        <p:txBody>
          <a:bodyPr/>
          <a:lstStyle/>
          <a:p>
            <a:r>
              <a:rPr lang="en-US" sz="2200" dirty="0" smtClean="0"/>
              <a:t>Packet</a:t>
            </a:r>
          </a:p>
          <a:p>
            <a:pPr lvl="1"/>
            <a:r>
              <a:rPr lang="en-US" sz="2200" dirty="0" smtClean="0"/>
              <a:t>FM packet, HF packet, and PACTOR </a:t>
            </a:r>
          </a:p>
          <a:p>
            <a:pPr lvl="1"/>
            <a:endParaRPr lang="en-US" sz="2200" dirty="0" smtClean="0"/>
          </a:p>
          <a:p>
            <a:pPr lvl="1"/>
            <a:r>
              <a:rPr lang="en-US" sz="2200" dirty="0" smtClean="0"/>
              <a:t>No real “packet net”</a:t>
            </a:r>
          </a:p>
          <a:p>
            <a:pPr lvl="2"/>
            <a:r>
              <a:rPr lang="en-US" sz="2200" dirty="0" smtClean="0"/>
              <a:t>Provide an automatic connection between two stations </a:t>
            </a:r>
          </a:p>
          <a:p>
            <a:pPr lvl="2"/>
            <a:r>
              <a:rPr lang="en-US" sz="2200" dirty="0" smtClean="0"/>
              <a:t>Transmit "traffic" using the bulletin board or mailbox facility of the TNC</a:t>
            </a:r>
          </a:p>
          <a:p>
            <a:pPr lvl="2"/>
            <a:endParaRPr lang="en-US" sz="2200" dirty="0" smtClean="0"/>
          </a:p>
          <a:p>
            <a:pPr lvl="1"/>
            <a:r>
              <a:rPr lang="en-US" sz="2200" dirty="0" smtClean="0"/>
              <a:t>Automatically routed and stored without any action by the receiving station's operator or a NCS </a:t>
            </a:r>
          </a:p>
        </p:txBody>
      </p:sp>
    </p:spTree>
    <p:extLst>
      <p:ext uri="{BB962C8B-B14F-4D97-AF65-F5344CB8AC3E}">
        <p14:creationId xmlns:p14="http://schemas.microsoft.com/office/powerpoint/2010/main" val="1242994554"/>
      </p:ext>
    </p:extLst>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4"/>
          <p:cNvSpPr>
            <a:spLocks noGrp="1" noChangeArrowheads="1"/>
          </p:cNvSpPr>
          <p:nvPr>
            <p:ph type="title"/>
          </p:nvPr>
        </p:nvSpPr>
        <p:spPr/>
        <p:txBody>
          <a:bodyPr/>
          <a:lstStyle/>
          <a:p>
            <a:r>
              <a:rPr lang="en-US" b="1" dirty="0" smtClean="0">
                <a:solidFill>
                  <a:srgbClr val="0070C0"/>
                </a:solidFill>
              </a:rPr>
              <a:t>Non-Voice Modes</a:t>
            </a:r>
          </a:p>
        </p:txBody>
      </p:sp>
      <p:sp>
        <p:nvSpPr>
          <p:cNvPr id="92163" name="Rectangle 5"/>
          <p:cNvSpPr>
            <a:spLocks noGrp="1" noChangeArrowheads="1"/>
          </p:cNvSpPr>
          <p:nvPr>
            <p:ph type="body" idx="1"/>
          </p:nvPr>
        </p:nvSpPr>
        <p:spPr/>
        <p:txBody>
          <a:bodyPr/>
          <a:lstStyle/>
          <a:p>
            <a:r>
              <a:rPr lang="en-US" b="1" smtClean="0"/>
              <a:t>Non-packet </a:t>
            </a:r>
            <a:r>
              <a:rPr lang="en-US" smtClean="0"/>
              <a:t>digital modes </a:t>
            </a:r>
          </a:p>
          <a:p>
            <a:pPr lvl="1"/>
            <a:r>
              <a:rPr lang="en-US" smtClean="0"/>
              <a:t>RTTY, PSK31, AMTOR, and GTOR </a:t>
            </a:r>
          </a:p>
          <a:p>
            <a:pPr lvl="1"/>
            <a:r>
              <a:rPr lang="en-US" smtClean="0"/>
              <a:t>Not automatic </a:t>
            </a:r>
          </a:p>
          <a:p>
            <a:pPr lvl="1"/>
            <a:r>
              <a:rPr lang="en-US" smtClean="0"/>
              <a:t>May require a NCS operator to manage the net</a:t>
            </a:r>
          </a:p>
          <a:p>
            <a:endParaRPr lang="en-US" smtClean="0"/>
          </a:p>
        </p:txBody>
      </p:sp>
    </p:spTree>
    <p:extLst>
      <p:ext uri="{BB962C8B-B14F-4D97-AF65-F5344CB8AC3E}">
        <p14:creationId xmlns:p14="http://schemas.microsoft.com/office/powerpoint/2010/main" val="52127928"/>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4"/>
          <p:cNvSpPr>
            <a:spLocks noGrp="1" noChangeArrowheads="1"/>
          </p:cNvSpPr>
          <p:nvPr>
            <p:ph type="title"/>
          </p:nvPr>
        </p:nvSpPr>
        <p:spPr/>
        <p:txBody>
          <a:bodyPr/>
          <a:lstStyle/>
          <a:p>
            <a:r>
              <a:rPr lang="en-US" b="1" dirty="0" smtClean="0">
                <a:solidFill>
                  <a:srgbClr val="0070C0"/>
                </a:solidFill>
              </a:rPr>
              <a:t>Non-Voice Modes</a:t>
            </a:r>
          </a:p>
        </p:txBody>
      </p:sp>
      <p:sp>
        <p:nvSpPr>
          <p:cNvPr id="93187" name="Rectangle 5"/>
          <p:cNvSpPr>
            <a:spLocks noGrp="1" noChangeArrowheads="1"/>
          </p:cNvSpPr>
          <p:nvPr>
            <p:ph type="body" idx="1"/>
          </p:nvPr>
        </p:nvSpPr>
        <p:spPr/>
        <p:txBody>
          <a:bodyPr/>
          <a:lstStyle/>
          <a:p>
            <a:r>
              <a:rPr lang="en-US" sz="2200" dirty="0" smtClean="0"/>
              <a:t>CW Procedures</a:t>
            </a:r>
          </a:p>
          <a:p>
            <a:pPr lvl="1"/>
            <a:r>
              <a:rPr lang="en-US" sz="2200" dirty="0" smtClean="0"/>
              <a:t>Clean and accurate code sent at 10 words per minute is better than sloppy code sent at 30 words per minute</a:t>
            </a:r>
          </a:p>
          <a:p>
            <a:pPr lvl="1"/>
            <a:r>
              <a:rPr lang="en-US" sz="2200" dirty="0" smtClean="0"/>
              <a:t>Send at the receiving speed</a:t>
            </a:r>
          </a:p>
          <a:p>
            <a:pPr lvl="1"/>
            <a:r>
              <a:rPr lang="en-US" sz="2200" dirty="0" smtClean="0"/>
              <a:t>ARRL FSD-218 “Pink Card”</a:t>
            </a:r>
          </a:p>
          <a:p>
            <a:pPr lvl="1"/>
            <a:r>
              <a:rPr lang="en-US" sz="2200" dirty="0" smtClean="0"/>
              <a:t>Be consistent with abbreviations and </a:t>
            </a:r>
            <a:r>
              <a:rPr lang="en-US" sz="2200" dirty="0" err="1" smtClean="0"/>
              <a:t>prosigns</a:t>
            </a:r>
            <a:r>
              <a:rPr lang="en-US" sz="2200" dirty="0" smtClean="0"/>
              <a:t> </a:t>
            </a:r>
          </a:p>
          <a:p>
            <a:pPr lvl="1"/>
            <a:endParaRPr lang="en-US" sz="2200" dirty="0" smtClean="0"/>
          </a:p>
        </p:txBody>
      </p:sp>
    </p:spTree>
    <p:extLst>
      <p:ext uri="{BB962C8B-B14F-4D97-AF65-F5344CB8AC3E}">
        <p14:creationId xmlns:p14="http://schemas.microsoft.com/office/powerpoint/2010/main" val="3397988716"/>
      </p:ext>
    </p:extLst>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5"/>
          <p:cNvSpPr>
            <a:spLocks noGrp="1" noChangeArrowheads="1"/>
          </p:cNvSpPr>
          <p:nvPr>
            <p:ph type="title"/>
          </p:nvPr>
        </p:nvSpPr>
        <p:spPr/>
        <p:txBody>
          <a:bodyPr/>
          <a:lstStyle/>
          <a:p>
            <a:r>
              <a:rPr lang="en-US" b="1" dirty="0" smtClean="0">
                <a:solidFill>
                  <a:srgbClr val="0070C0"/>
                </a:solidFill>
              </a:rPr>
              <a:t>Interference Problems</a:t>
            </a:r>
          </a:p>
        </p:txBody>
      </p:sp>
      <p:sp>
        <p:nvSpPr>
          <p:cNvPr id="94211" name="Rectangle 6"/>
          <p:cNvSpPr>
            <a:spLocks noGrp="1" noChangeArrowheads="1"/>
          </p:cNvSpPr>
          <p:nvPr>
            <p:ph type="body" idx="1"/>
          </p:nvPr>
        </p:nvSpPr>
        <p:spPr>
          <a:xfrm>
            <a:off x="609600" y="1600200"/>
            <a:ext cx="7848600" cy="3657600"/>
          </a:xfrm>
        </p:spPr>
        <p:txBody>
          <a:bodyPr/>
          <a:lstStyle/>
          <a:p>
            <a:pPr>
              <a:lnSpc>
                <a:spcPct val="90000"/>
              </a:lnSpc>
            </a:pPr>
            <a:r>
              <a:rPr lang="en-US" smtClean="0"/>
              <a:t>Adjacent or co-channel stations who may be unaware of the emergency net</a:t>
            </a:r>
          </a:p>
          <a:p>
            <a:pPr lvl="1">
              <a:lnSpc>
                <a:spcPct val="90000"/>
              </a:lnSpc>
            </a:pPr>
            <a:r>
              <a:rPr lang="en-US" smtClean="0"/>
              <a:t>Politely inform them of the net and ask for their cooperation </a:t>
            </a:r>
          </a:p>
          <a:p>
            <a:pPr lvl="2">
              <a:lnSpc>
                <a:spcPct val="90000"/>
              </a:lnSpc>
            </a:pPr>
            <a:r>
              <a:rPr lang="en-US" smtClean="0"/>
              <a:t>Ask an HF net to move over a few kHz </a:t>
            </a:r>
          </a:p>
          <a:p>
            <a:pPr lvl="2">
              <a:lnSpc>
                <a:spcPct val="90000"/>
              </a:lnSpc>
            </a:pPr>
            <a:endParaRPr lang="en-US" smtClean="0"/>
          </a:p>
          <a:p>
            <a:pPr>
              <a:lnSpc>
                <a:spcPct val="90000"/>
              </a:lnSpc>
            </a:pPr>
            <a:r>
              <a:rPr lang="en-US" smtClean="0"/>
              <a:t>If the problem cannot be resolved</a:t>
            </a:r>
          </a:p>
          <a:p>
            <a:pPr lvl="1">
              <a:lnSpc>
                <a:spcPct val="90000"/>
              </a:lnSpc>
            </a:pPr>
            <a:r>
              <a:rPr lang="en-US" smtClean="0"/>
              <a:t>Have one or more alternative frequencies</a:t>
            </a:r>
          </a:p>
        </p:txBody>
      </p:sp>
      <p:sp>
        <p:nvSpPr>
          <p:cNvPr id="846852" name="Text Box 4"/>
          <p:cNvSpPr txBox="1">
            <a:spLocks noChangeArrowheads="1"/>
          </p:cNvSpPr>
          <p:nvPr/>
        </p:nvSpPr>
        <p:spPr bwMode="auto">
          <a:xfrm>
            <a:off x="1676400" y="5257800"/>
            <a:ext cx="61753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r>
              <a:rPr lang="en-US" sz="2000">
                <a:solidFill>
                  <a:srgbClr val="FF3300"/>
                </a:solidFill>
              </a:rPr>
              <a:t>Never discuss, acknowledge, or try to speak with </a:t>
            </a:r>
          </a:p>
          <a:p>
            <a:pPr algn="ctr"/>
            <a:r>
              <a:rPr lang="en-US" sz="2000">
                <a:solidFill>
                  <a:srgbClr val="FF3300"/>
                </a:solidFill>
              </a:rPr>
              <a:t>an intentionally interfering station</a:t>
            </a:r>
          </a:p>
        </p:txBody>
      </p:sp>
    </p:spTree>
    <p:extLst>
      <p:ext uri="{BB962C8B-B14F-4D97-AF65-F5344CB8AC3E}">
        <p14:creationId xmlns:p14="http://schemas.microsoft.com/office/powerpoint/2010/main" val="378636128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846852"/>
                                        </p:tgtEl>
                                        <p:attrNameLst>
                                          <p:attrName>style.visibility</p:attrName>
                                        </p:attrNameLst>
                                      </p:cBhvr>
                                      <p:to>
                                        <p:strVal val="visible"/>
                                      </p:to>
                                    </p:set>
                                    <p:anim calcmode="lin" valueType="num">
                                      <p:cBhvr additive="base">
                                        <p:cTn id="7" dur="500" fill="hold"/>
                                        <p:tgtEl>
                                          <p:spTgt spid="846852"/>
                                        </p:tgtEl>
                                        <p:attrNameLst>
                                          <p:attrName>ppt_x</p:attrName>
                                        </p:attrNameLst>
                                      </p:cBhvr>
                                      <p:tavLst>
                                        <p:tav tm="0">
                                          <p:val>
                                            <p:strVal val="0-#ppt_w/2"/>
                                          </p:val>
                                        </p:tav>
                                        <p:tav tm="100000">
                                          <p:val>
                                            <p:strVal val="#ppt_x"/>
                                          </p:val>
                                        </p:tav>
                                      </p:tavLst>
                                    </p:anim>
                                    <p:anim calcmode="lin" valueType="num">
                                      <p:cBhvr additive="base">
                                        <p:cTn id="8" dur="500" fill="hold"/>
                                        <p:tgtEl>
                                          <p:spTgt spid="8468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685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normAutofit fontScale="90000"/>
          </a:bodyPr>
          <a:lstStyle/>
          <a:p>
            <a:r>
              <a:rPr lang="en-US" b="1" dirty="0" smtClean="0">
                <a:solidFill>
                  <a:srgbClr val="0070C0"/>
                </a:solidFill>
              </a:rPr>
              <a:t>L.A. Area Radio Jammer Convicted</a:t>
            </a:r>
          </a:p>
        </p:txBody>
      </p:sp>
      <p:sp>
        <p:nvSpPr>
          <p:cNvPr id="100355" name="Rectangle 3"/>
          <p:cNvSpPr>
            <a:spLocks noGrp="1" noChangeArrowheads="1"/>
          </p:cNvSpPr>
          <p:nvPr>
            <p:ph type="body" idx="1"/>
          </p:nvPr>
        </p:nvSpPr>
        <p:spPr>
          <a:xfrm>
            <a:off x="609600" y="1219200"/>
            <a:ext cx="7551738" cy="4495800"/>
          </a:xfrm>
        </p:spPr>
        <p:txBody>
          <a:bodyPr/>
          <a:lstStyle/>
          <a:p>
            <a:pPr>
              <a:lnSpc>
                <a:spcPct val="80000"/>
              </a:lnSpc>
            </a:pPr>
            <a:r>
              <a:rPr lang="en-US" sz="1500" smtClean="0"/>
              <a:t>September 2006, L.A. resident Jack Gerritsen (ex-KG6IRO), now 70, convicted of willful and malicious interference and transmitting without a license</a:t>
            </a:r>
          </a:p>
          <a:p>
            <a:pPr lvl="1">
              <a:lnSpc>
                <a:spcPct val="80000"/>
              </a:lnSpc>
            </a:pPr>
            <a:r>
              <a:rPr lang="en-US" sz="1500" smtClean="0"/>
              <a:t>Repeat offender </a:t>
            </a:r>
            <a:r>
              <a:rPr lang="en-US" sz="1500" smtClean="0">
                <a:sym typeface="Wingdings" pitchFamily="2" charset="2"/>
              </a:rPr>
              <a:t> 15 prior misdemeanor convictions </a:t>
            </a:r>
            <a:r>
              <a:rPr lang="en-US" sz="1500" smtClean="0"/>
              <a:t> </a:t>
            </a:r>
            <a:endParaRPr lang="en-US" sz="1500" smtClean="0">
              <a:sym typeface="Wingdings" pitchFamily="2" charset="2"/>
            </a:endParaRPr>
          </a:p>
          <a:p>
            <a:pPr lvl="1">
              <a:lnSpc>
                <a:spcPct val="80000"/>
              </a:lnSpc>
            </a:pPr>
            <a:r>
              <a:rPr lang="en-US" sz="1500" smtClean="0"/>
              <a:t>Conducted on-air tirades and outright jamming</a:t>
            </a:r>
          </a:p>
          <a:p>
            <a:pPr lvl="1">
              <a:lnSpc>
                <a:spcPct val="80000"/>
              </a:lnSpc>
            </a:pPr>
            <a:r>
              <a:rPr lang="en-US" sz="1500" smtClean="0"/>
              <a:t>Performed willful and malicious interference to communications system operated by the US Coast Guard Auxiliary during a 2004 search-and-rescue operation</a:t>
            </a:r>
          </a:p>
          <a:p>
            <a:pPr lvl="1">
              <a:lnSpc>
                <a:spcPct val="80000"/>
              </a:lnSpc>
            </a:pPr>
            <a:r>
              <a:rPr lang="en-US" sz="1500" smtClean="0"/>
              <a:t>Interfered with American Red Cross radio transmissions in early 2005 while the agency was preparing for disaster relief operations</a:t>
            </a:r>
          </a:p>
          <a:p>
            <a:pPr lvl="1">
              <a:lnSpc>
                <a:spcPct val="80000"/>
              </a:lnSpc>
            </a:pPr>
            <a:r>
              <a:rPr lang="en-US" sz="1500" smtClean="0"/>
              <a:t>Caused cancellation of a US Army Reserve homeland security training exercise in 2005 by interfering with US Army Military Affiliate Radio System (MARS) communications</a:t>
            </a:r>
          </a:p>
          <a:p>
            <a:pPr>
              <a:lnSpc>
                <a:spcPct val="80000"/>
              </a:lnSpc>
            </a:pPr>
            <a:endParaRPr lang="en-US" sz="1500" smtClean="0"/>
          </a:p>
          <a:p>
            <a:pPr>
              <a:lnSpc>
                <a:spcPct val="80000"/>
              </a:lnSpc>
            </a:pPr>
            <a:r>
              <a:rPr lang="en-US" sz="1500" smtClean="0"/>
              <a:t>Punishment</a:t>
            </a:r>
          </a:p>
          <a:p>
            <a:pPr lvl="1">
              <a:lnSpc>
                <a:spcPct val="80000"/>
              </a:lnSpc>
            </a:pPr>
            <a:r>
              <a:rPr lang="en-US" sz="1500" smtClean="0"/>
              <a:t>Amateur Radio license &amp; call sign revoked</a:t>
            </a:r>
          </a:p>
          <a:p>
            <a:pPr lvl="1">
              <a:lnSpc>
                <a:spcPct val="80000"/>
              </a:lnSpc>
            </a:pPr>
            <a:r>
              <a:rPr lang="en-US" sz="1500" smtClean="0"/>
              <a:t>Radio equipment confiscated</a:t>
            </a:r>
          </a:p>
          <a:p>
            <a:pPr lvl="1">
              <a:lnSpc>
                <a:spcPct val="80000"/>
              </a:lnSpc>
            </a:pPr>
            <a:r>
              <a:rPr lang="en-US" sz="1500" smtClean="0"/>
              <a:t>Can not use any moniker for identification (e.g. call sign)</a:t>
            </a:r>
          </a:p>
          <a:p>
            <a:pPr lvl="1">
              <a:lnSpc>
                <a:spcPct val="80000"/>
              </a:lnSpc>
            </a:pPr>
            <a:r>
              <a:rPr lang="en-US" sz="1500" smtClean="0"/>
              <a:t>Prohibited from owning, possessing or using any radio equipment</a:t>
            </a:r>
          </a:p>
          <a:p>
            <a:pPr lvl="1">
              <a:lnSpc>
                <a:spcPct val="80000"/>
              </a:lnSpc>
            </a:pPr>
            <a:r>
              <a:rPr lang="en-US" sz="1500" smtClean="0"/>
              <a:t>Fined $15,225</a:t>
            </a:r>
          </a:p>
          <a:p>
            <a:pPr lvl="1">
              <a:lnSpc>
                <a:spcPct val="80000"/>
              </a:lnSpc>
            </a:pPr>
            <a:r>
              <a:rPr lang="en-US" sz="1500" smtClean="0"/>
              <a:t>Sentenced to seven years in federal prison</a:t>
            </a:r>
          </a:p>
        </p:txBody>
      </p:sp>
      <p:sp>
        <p:nvSpPr>
          <p:cNvPr id="970756" name="Text Box 4"/>
          <p:cNvSpPr txBox="1">
            <a:spLocks noChangeArrowheads="1"/>
          </p:cNvSpPr>
          <p:nvPr/>
        </p:nvSpPr>
        <p:spPr bwMode="auto">
          <a:xfrm>
            <a:off x="1981200" y="5715000"/>
            <a:ext cx="495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lnSpc>
                <a:spcPct val="80000"/>
              </a:lnSpc>
              <a:spcBef>
                <a:spcPct val="20000"/>
              </a:spcBef>
              <a:buSzPct val="120000"/>
              <a:buFont typeface="Wingdings" pitchFamily="2" charset="2"/>
              <a:buNone/>
            </a:pPr>
            <a:r>
              <a:rPr lang="en-US" sz="2000">
                <a:solidFill>
                  <a:srgbClr val="FF3300"/>
                </a:solidFill>
              </a:rPr>
              <a:t>Extreme case and fortunately a rarity</a:t>
            </a:r>
            <a:endParaRPr lang="en-US" sz="2000"/>
          </a:p>
        </p:txBody>
      </p:sp>
    </p:spTree>
    <p:extLst>
      <p:ext uri="{BB962C8B-B14F-4D97-AF65-F5344CB8AC3E}">
        <p14:creationId xmlns:p14="http://schemas.microsoft.com/office/powerpoint/2010/main" val="288820964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1500"/>
                                  </p:stCondLst>
                                  <p:childTnLst>
                                    <p:set>
                                      <p:cBhvr>
                                        <p:cTn id="6" dur="1" fill="hold">
                                          <p:stCondLst>
                                            <p:cond delay="0"/>
                                          </p:stCondLst>
                                        </p:cTn>
                                        <p:tgtEl>
                                          <p:spTgt spid="970756"/>
                                        </p:tgtEl>
                                        <p:attrNameLst>
                                          <p:attrName>style.visibility</p:attrName>
                                        </p:attrNameLst>
                                      </p:cBhvr>
                                      <p:to>
                                        <p:strVal val="visible"/>
                                      </p:to>
                                    </p:set>
                                    <p:anim calcmode="lin" valueType="num">
                                      <p:cBhvr additive="base">
                                        <p:cTn id="7" dur="500" fill="hold"/>
                                        <p:tgtEl>
                                          <p:spTgt spid="970756"/>
                                        </p:tgtEl>
                                        <p:attrNameLst>
                                          <p:attrName>ppt_x</p:attrName>
                                        </p:attrNameLst>
                                      </p:cBhvr>
                                      <p:tavLst>
                                        <p:tav tm="0">
                                          <p:val>
                                            <p:strVal val="#ppt_x"/>
                                          </p:val>
                                        </p:tav>
                                        <p:tav tm="100000">
                                          <p:val>
                                            <p:strVal val="#ppt_x"/>
                                          </p:val>
                                        </p:tav>
                                      </p:tavLst>
                                    </p:anim>
                                    <p:anim calcmode="lin" valueType="num">
                                      <p:cBhvr additive="base">
                                        <p:cTn id="8" dur="500" fill="hold"/>
                                        <p:tgtEl>
                                          <p:spTgt spid="9707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075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Summary</a:t>
            </a:r>
            <a:endParaRPr lang="en-US" b="1" dirty="0">
              <a:solidFill>
                <a:srgbClr val="0070C0"/>
              </a:solidFill>
            </a:endParaRPr>
          </a:p>
        </p:txBody>
      </p:sp>
      <p:sp>
        <p:nvSpPr>
          <p:cNvPr id="3" name="Content Placeholder 2"/>
          <p:cNvSpPr>
            <a:spLocks noGrp="1"/>
          </p:cNvSpPr>
          <p:nvPr>
            <p:ph idx="1"/>
          </p:nvPr>
        </p:nvSpPr>
        <p:spPr/>
        <p:txBody>
          <a:bodyPr/>
          <a:lstStyle/>
          <a:p>
            <a:r>
              <a:rPr lang="en-US" dirty="0" smtClean="0"/>
              <a:t>Any questions before the quiz?</a:t>
            </a:r>
            <a:endParaRPr lang="en-US" dirty="0"/>
          </a:p>
        </p:txBody>
      </p:sp>
    </p:spTree>
    <p:extLst>
      <p:ext uri="{BB962C8B-B14F-4D97-AF65-F5344CB8AC3E}">
        <p14:creationId xmlns:p14="http://schemas.microsoft.com/office/powerpoint/2010/main" val="1711433702"/>
      </p:ext>
    </p:extLst>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WordArt 2"/>
          <p:cNvSpPr>
            <a:spLocks noChangeArrowheads="1" noChangeShapeType="1" noTextEdit="1"/>
          </p:cNvSpPr>
          <p:nvPr/>
        </p:nvSpPr>
        <p:spPr bwMode="auto">
          <a:xfrm>
            <a:off x="762000" y="1600200"/>
            <a:ext cx="8001000" cy="1905000"/>
          </a:xfrm>
          <a:prstGeom prst="rect">
            <a:avLst/>
          </a:prstGeom>
        </p:spPr>
        <p:txBody>
          <a:bodyPr wrap="none" fromWordArt="1">
            <a:prstTxWarp prst="textDoubleWave1">
              <a:avLst>
                <a:gd name="adj1" fmla="val 6500"/>
                <a:gd name="adj2" fmla="val 0"/>
              </a:avLst>
            </a:prstTxWarp>
          </a:bodyPr>
          <a:lstStyle/>
          <a:p>
            <a:pPr algn="ctr"/>
            <a:r>
              <a:rPr lang="pt-BR" sz="85700" kern="10" spc="-360" dirty="0" smtClean="0">
                <a:ln w="12700">
                  <a:solidFill>
                    <a:srgbClr val="000099"/>
                  </a:solidFill>
                  <a:round/>
                  <a:headEnd/>
                  <a:tailEnd/>
                </a:ln>
                <a:solidFill>
                  <a:srgbClr val="33CCFF"/>
                </a:solidFill>
                <a:effectLst>
                  <a:outerShdw dist="125724" dir="18900000" algn="ctr" rotWithShape="0">
                    <a:srgbClr val="000099"/>
                  </a:outerShdw>
                </a:effectLst>
                <a:latin typeface="Impact"/>
              </a:rPr>
              <a:t>Time  for  a Quiz</a:t>
            </a:r>
            <a:endParaRPr lang="en-US" sz="85700" kern="10" spc="-360" dirty="0">
              <a:ln w="12700">
                <a:solidFill>
                  <a:srgbClr val="000099"/>
                </a:solidFill>
                <a:round/>
                <a:headEnd/>
                <a:tailEnd/>
              </a:ln>
              <a:solidFill>
                <a:srgbClr val="33CCFF"/>
              </a:solidFill>
              <a:effectLst>
                <a:outerShdw dist="125724" dir="18900000" algn="ctr" rotWithShape="0">
                  <a:srgbClr val="000099"/>
                </a:outerShdw>
              </a:effectLst>
              <a:latin typeface="Impact"/>
            </a:endParaRPr>
          </a:p>
        </p:txBody>
      </p:sp>
      <p:sp>
        <p:nvSpPr>
          <p:cNvPr id="3" name="TextBox 2"/>
          <p:cNvSpPr txBox="1"/>
          <p:nvPr/>
        </p:nvSpPr>
        <p:spPr>
          <a:xfrm>
            <a:off x="1447800" y="4419600"/>
            <a:ext cx="6248400" cy="1323439"/>
          </a:xfrm>
          <a:prstGeom prst="rect">
            <a:avLst/>
          </a:prstGeom>
          <a:noFill/>
        </p:spPr>
        <p:txBody>
          <a:bodyPr wrap="square" rtlCol="0">
            <a:spAutoFit/>
          </a:bodyPr>
          <a:lstStyle/>
          <a:p>
            <a:pPr algn="ctr"/>
            <a:r>
              <a:rPr lang="en-US" sz="4000" dirty="0" smtClean="0"/>
              <a:t>Take 30 Seconds adjust your workspace</a:t>
            </a:r>
            <a:endParaRPr lang="en-US" sz="4000" dirty="0"/>
          </a:p>
        </p:txBody>
      </p:sp>
    </p:spTree>
    <p:extLst>
      <p:ext uri="{BB962C8B-B14F-4D97-AF65-F5344CB8AC3E}">
        <p14:creationId xmlns:p14="http://schemas.microsoft.com/office/powerpoint/2010/main" val="3755074705"/>
      </p:ext>
    </p:extLst>
  </p:cSld>
  <p:clrMapOvr>
    <a:masterClrMapping/>
  </p:clrMapOvr>
  <p:transition spd="slow">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30</a:t>
            </a:r>
          </a:p>
        </p:txBody>
      </p:sp>
      <p:sp>
        <p:nvSpPr>
          <p:cNvPr id="9219"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817253884"/>
      </p:ext>
    </p:extLst>
  </p:cSld>
  <p:clrMapOvr>
    <a:masterClrMapping/>
  </p:clrMapOvr>
  <p:transition advClick="0" advTm="1000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20</a:t>
            </a:r>
          </a:p>
        </p:txBody>
      </p:sp>
      <p:sp>
        <p:nvSpPr>
          <p:cNvPr id="10243"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1026195270"/>
      </p:ext>
    </p:extLst>
  </p:cSld>
  <p:clrMapOvr>
    <a:masterClrMapping/>
  </p:clrMapOvr>
  <p:transition advClick="0" advTm="1000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133600" y="609600"/>
            <a:ext cx="50292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20800" b="1" dirty="0">
                <a:solidFill>
                  <a:srgbClr val="FF0000"/>
                </a:solidFill>
              </a:rPr>
              <a:t>10</a:t>
            </a:r>
          </a:p>
        </p:txBody>
      </p:sp>
      <p:sp>
        <p:nvSpPr>
          <p:cNvPr id="1126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003558194"/>
      </p:ext>
    </p:extLst>
  </p:cSld>
  <p:clrMapOvr>
    <a:masterClrMapping/>
  </p:clrMapOvr>
  <p:transition advClick="0" advTm="1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rgbClr val="0070C0"/>
                </a:solidFill>
              </a:rPr>
              <a:t>Session Two Topic</a:t>
            </a:r>
            <a:endParaRPr lang="en-US" sz="2000" dirty="0"/>
          </a:p>
        </p:txBody>
      </p:sp>
      <p:sp>
        <p:nvSpPr>
          <p:cNvPr id="5" name="Content Placeholder 4"/>
          <p:cNvSpPr>
            <a:spLocks noGrp="1"/>
          </p:cNvSpPr>
          <p:nvPr>
            <p:ph idx="1"/>
            <p:custDataLst>
              <p:tags r:id="rId3"/>
            </p:custDataLst>
          </p:nvPr>
        </p:nvSpPr>
        <p:spPr/>
        <p:txBody>
          <a:bodyPr>
            <a:normAutofit/>
          </a:bodyPr>
          <a:lstStyle/>
          <a:p>
            <a:pPr marL="0" indent="0">
              <a:buNone/>
            </a:pPr>
            <a:r>
              <a:rPr lang="en-US" dirty="0" smtClean="0">
                <a:solidFill>
                  <a:schemeClr val="bg1">
                    <a:lumMod val="85000"/>
                  </a:schemeClr>
                </a:solidFill>
              </a:rPr>
              <a:t>Session 1 – Topics 1,</a:t>
            </a:r>
            <a:r>
              <a:rPr lang="en-US" dirty="0" smtClean="0"/>
              <a:t> </a:t>
            </a:r>
            <a:r>
              <a:rPr lang="en-US" dirty="0" smtClean="0">
                <a:solidFill>
                  <a:schemeClr val="bg1">
                    <a:lumMod val="85000"/>
                  </a:schemeClr>
                </a:solidFill>
              </a:rPr>
              <a:t>2,</a:t>
            </a:r>
            <a:r>
              <a:rPr lang="en-US" dirty="0" smtClean="0"/>
              <a:t> </a:t>
            </a:r>
            <a:r>
              <a:rPr lang="en-US" dirty="0" smtClean="0">
                <a:solidFill>
                  <a:schemeClr val="bg1">
                    <a:lumMod val="85000"/>
                  </a:schemeClr>
                </a:solidFill>
              </a:rPr>
              <a:t>3,</a:t>
            </a:r>
            <a:r>
              <a:rPr lang="en-US" dirty="0" smtClean="0"/>
              <a:t> </a:t>
            </a:r>
            <a:r>
              <a:rPr lang="en-US" dirty="0" smtClean="0">
                <a:solidFill>
                  <a:schemeClr val="bg1">
                    <a:lumMod val="85000"/>
                  </a:schemeClr>
                </a:solidFill>
              </a:rPr>
              <a:t>4,</a:t>
            </a:r>
            <a:r>
              <a:rPr lang="en-US" dirty="0" smtClean="0"/>
              <a:t> </a:t>
            </a:r>
            <a:r>
              <a:rPr lang="en-US" dirty="0" smtClean="0">
                <a:solidFill>
                  <a:schemeClr val="bg1">
                    <a:lumMod val="85000"/>
                  </a:schemeClr>
                </a:solidFill>
              </a:rPr>
              <a:t>5a,</a:t>
            </a:r>
            <a:r>
              <a:rPr lang="en-US" dirty="0" smtClean="0">
                <a:solidFill>
                  <a:srgbClr val="FF0000"/>
                </a:solidFill>
              </a:rPr>
              <a:t> </a:t>
            </a:r>
            <a:r>
              <a:rPr lang="en-US" dirty="0" smtClean="0">
                <a:solidFill>
                  <a:schemeClr val="bg1">
                    <a:lumMod val="85000"/>
                  </a:schemeClr>
                </a:solidFill>
              </a:rPr>
              <a:t>5b</a:t>
            </a:r>
          </a:p>
          <a:p>
            <a:pPr marL="0" indent="0">
              <a:buNone/>
            </a:pPr>
            <a:r>
              <a:rPr lang="en-US" dirty="0" smtClean="0"/>
              <a:t>Session 2 – Topics </a:t>
            </a:r>
            <a:r>
              <a:rPr lang="en-US" dirty="0" smtClean="0">
                <a:solidFill>
                  <a:schemeClr val="bg1">
                    <a:lumMod val="85000"/>
                  </a:schemeClr>
                </a:solidFill>
              </a:rPr>
              <a:t>6,</a:t>
            </a:r>
            <a:r>
              <a:rPr lang="en-US" dirty="0" smtClean="0"/>
              <a:t> </a:t>
            </a:r>
            <a:r>
              <a:rPr lang="en-US" dirty="0" smtClean="0">
                <a:solidFill>
                  <a:schemeClr val="bg1">
                    <a:lumMod val="85000"/>
                  </a:schemeClr>
                </a:solidFill>
              </a:rPr>
              <a:t>7a, 7b,</a:t>
            </a:r>
            <a:r>
              <a:rPr lang="en-US" dirty="0" smtClean="0"/>
              <a:t> </a:t>
            </a:r>
            <a:r>
              <a:rPr lang="en-US" dirty="0" smtClean="0">
                <a:solidFill>
                  <a:srgbClr val="FF0000"/>
                </a:solidFill>
              </a:rPr>
              <a:t>7c</a:t>
            </a:r>
            <a:r>
              <a:rPr lang="en-US" dirty="0" smtClean="0"/>
              <a:t>, 7d, 8, 9, 10</a:t>
            </a:r>
          </a:p>
          <a:p>
            <a:pPr marL="0" indent="0">
              <a:buNone/>
            </a:pPr>
            <a:r>
              <a:rPr lang="en-US" dirty="0" smtClean="0">
                <a:solidFill>
                  <a:schemeClr val="bg1">
                    <a:lumMod val="75000"/>
                  </a:schemeClr>
                </a:solidFill>
              </a:rPr>
              <a:t>Session 3 – Topics 11, 12, 13, 14, 15</a:t>
            </a:r>
          </a:p>
          <a:p>
            <a:pPr marL="0" indent="0">
              <a:buNone/>
            </a:pPr>
            <a:r>
              <a:rPr lang="en-US" dirty="0" smtClean="0">
                <a:solidFill>
                  <a:schemeClr val="bg1">
                    <a:lumMod val="75000"/>
                  </a:schemeClr>
                </a:solidFill>
              </a:rPr>
              <a:t>Session 4 – Topics 16, 17, 18, 19, 20</a:t>
            </a:r>
          </a:p>
          <a:p>
            <a:pPr marL="0" indent="0">
              <a:buNone/>
            </a:pPr>
            <a:r>
              <a:rPr lang="en-US" dirty="0" smtClean="0">
                <a:solidFill>
                  <a:schemeClr val="bg1">
                    <a:lumMod val="75000"/>
                  </a:schemeClr>
                </a:solidFill>
              </a:rPr>
              <a:t>Session 5 – Topics 21, 22, 23, 24, 25, 26, 27</a:t>
            </a:r>
          </a:p>
          <a:p>
            <a:pPr marL="0" indent="0">
              <a:buNone/>
            </a:pPr>
            <a:r>
              <a:rPr lang="en-US" dirty="0" smtClean="0">
                <a:solidFill>
                  <a:schemeClr val="bg1">
                    <a:lumMod val="75000"/>
                  </a:schemeClr>
                </a:solidFill>
              </a:rPr>
              <a:t>Session 6 – Topics 28, 29, Summary, Final Exam</a:t>
            </a:r>
          </a:p>
        </p:txBody>
      </p:sp>
    </p:spTree>
    <p:custDataLst>
      <p:tags r:id="rId1"/>
    </p:custDataLst>
    <p:extLst>
      <p:ext uri="{BB962C8B-B14F-4D97-AF65-F5344CB8AC3E}">
        <p14:creationId xmlns:p14="http://schemas.microsoft.com/office/powerpoint/2010/main" val="2572558755"/>
      </p:ext>
    </p:ext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9</a:t>
            </a:r>
          </a:p>
        </p:txBody>
      </p:sp>
      <p:sp>
        <p:nvSpPr>
          <p:cNvPr id="1229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158382832"/>
      </p:ext>
    </p:extLst>
  </p:cSld>
  <p:clrMapOvr>
    <a:masterClrMapping/>
  </p:clrMapOvr>
  <p:transition advClick="0" advTm="100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8</a:t>
            </a:r>
          </a:p>
        </p:txBody>
      </p:sp>
      <p:sp>
        <p:nvSpPr>
          <p:cNvPr id="1331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749417482"/>
      </p:ext>
    </p:extLst>
  </p:cSld>
  <p:clrMapOvr>
    <a:masterClrMapping/>
  </p:clrMapOvr>
  <p:transition advClick="0" advTm="100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7</a:t>
            </a:r>
          </a:p>
        </p:txBody>
      </p:sp>
      <p:sp>
        <p:nvSpPr>
          <p:cNvPr id="1433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817350611"/>
      </p:ext>
    </p:extLst>
  </p:cSld>
  <p:clrMapOvr>
    <a:masterClrMapping/>
  </p:clrMapOvr>
  <p:transition advClick="0" advTm="100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6</a:t>
            </a:r>
          </a:p>
        </p:txBody>
      </p:sp>
      <p:sp>
        <p:nvSpPr>
          <p:cNvPr id="1536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210426617"/>
      </p:ext>
    </p:extLst>
  </p:cSld>
  <p:clrMapOvr>
    <a:masterClrMapping/>
  </p:clrMapOvr>
  <p:transition advClick="0" advTm="100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5</a:t>
            </a:r>
          </a:p>
        </p:txBody>
      </p:sp>
      <p:sp>
        <p:nvSpPr>
          <p:cNvPr id="1638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354489215"/>
      </p:ext>
    </p:extLst>
  </p:cSld>
  <p:clrMapOvr>
    <a:masterClrMapping/>
  </p:clrMapOvr>
  <p:transition advClick="0" advTm="100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4</a:t>
            </a:r>
          </a:p>
        </p:txBody>
      </p:sp>
      <p:sp>
        <p:nvSpPr>
          <p:cNvPr id="1741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986247412"/>
      </p:ext>
    </p:extLst>
  </p:cSld>
  <p:clrMapOvr>
    <a:masterClrMapping/>
  </p:clrMapOvr>
  <p:transition advClick="0" advTm="100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3</a:t>
            </a:r>
          </a:p>
        </p:txBody>
      </p:sp>
      <p:sp>
        <p:nvSpPr>
          <p:cNvPr id="1843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346875405"/>
      </p:ext>
    </p:extLst>
  </p:cSld>
  <p:clrMapOvr>
    <a:masterClrMapping/>
  </p:clrMapOvr>
  <p:transition advClick="0" advTm="100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2</a:t>
            </a:r>
          </a:p>
        </p:txBody>
      </p:sp>
      <p:sp>
        <p:nvSpPr>
          <p:cNvPr id="1945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164243788"/>
      </p:ext>
    </p:extLst>
  </p:cSld>
  <p:clrMapOvr>
    <a:masterClrMapping/>
  </p:clrMapOvr>
  <p:transition advClick="0" advTm="100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1</a:t>
            </a:r>
          </a:p>
        </p:txBody>
      </p:sp>
      <p:sp>
        <p:nvSpPr>
          <p:cNvPr id="2048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254699443"/>
      </p:ext>
    </p:extLst>
  </p:cSld>
  <p:clrMapOvr>
    <a:masterClrMapping/>
  </p:clrMapOvr>
  <p:transition advClick="0" advTm="100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WordArt 2"/>
          <p:cNvSpPr>
            <a:spLocks noChangeArrowheads="1" noChangeShapeType="1" noTextEdit="1"/>
          </p:cNvSpPr>
          <p:nvPr/>
        </p:nvSpPr>
        <p:spPr bwMode="auto">
          <a:xfrm>
            <a:off x="762000" y="914400"/>
            <a:ext cx="8001000" cy="3556000"/>
          </a:xfrm>
          <a:prstGeom prst="rect">
            <a:avLst/>
          </a:prstGeom>
        </p:spPr>
        <p:txBody>
          <a:bodyPr wrap="none" fromWordArt="1">
            <a:prstTxWarp prst="textSlantUp">
              <a:avLst>
                <a:gd name="adj" fmla="val 32056"/>
              </a:avLst>
            </a:prstTxWarp>
          </a:bodyPr>
          <a:lstStyle/>
          <a:p>
            <a:pPr algn="ctr"/>
            <a:r>
              <a:rPr lang="en-US" sz="3600" kern="1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Impact"/>
              </a:rPr>
              <a:t>Let's get started!</a:t>
            </a:r>
          </a:p>
        </p:txBody>
      </p:sp>
    </p:spTree>
    <p:extLst>
      <p:ext uri="{BB962C8B-B14F-4D97-AF65-F5344CB8AC3E}">
        <p14:creationId xmlns:p14="http://schemas.microsoft.com/office/powerpoint/2010/main" val="384739051"/>
      </p:ext>
    </p:extLst>
  </p:cSld>
  <p:clrMapOvr>
    <a:masterClrMapping/>
  </p:clrMapOvr>
  <p:transition>
    <p:sndAc>
      <p:stSnd>
        <p:snd r:embed="rId2" name="time.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685800" y="2286000"/>
            <a:ext cx="7772400" cy="1143000"/>
          </a:xfrm>
        </p:spPr>
        <p:txBody>
          <a:bodyPr>
            <a:normAutofit fontScale="90000"/>
          </a:bodyPr>
          <a:lstStyle/>
          <a:p>
            <a:r>
              <a:rPr lang="en-US" b="1" dirty="0" smtClean="0">
                <a:solidFill>
                  <a:srgbClr val="0070C0"/>
                </a:solidFill>
              </a:rPr>
              <a:t>Topic 7c - Net Operating Guidelines</a:t>
            </a:r>
            <a:r>
              <a:rPr lang="en-US" dirty="0" smtClean="0"/>
              <a:t/>
            </a:r>
            <a:br>
              <a:rPr lang="en-US" dirty="0" smtClean="0"/>
            </a:br>
            <a:endParaRPr lang="en-US" dirty="0" smtClean="0"/>
          </a:p>
        </p:txBody>
      </p:sp>
    </p:spTree>
    <p:extLst>
      <p:ext uri="{BB962C8B-B14F-4D97-AF65-F5344CB8AC3E}">
        <p14:creationId xmlns:p14="http://schemas.microsoft.com/office/powerpoint/2010/main" val="16391391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dirty="0" smtClean="0"/>
              <a:t>Topic 7c Question</a:t>
            </a:r>
          </a:p>
        </p:txBody>
      </p:sp>
      <p:sp>
        <p:nvSpPr>
          <p:cNvPr id="850947" name="Rectangle 3"/>
          <p:cNvSpPr>
            <a:spLocks noGrp="1" noChangeArrowheads="1"/>
          </p:cNvSpPr>
          <p:nvPr>
            <p:ph type="body" idx="1"/>
          </p:nvPr>
        </p:nvSpPr>
        <p:spPr/>
        <p:txBody>
          <a:bodyPr/>
          <a:lstStyle/>
          <a:p>
            <a:pPr marL="495300" indent="-495300">
              <a:lnSpc>
                <a:spcPct val="90000"/>
              </a:lnSpc>
              <a:buFont typeface="Wingdings" pitchFamily="2" charset="2"/>
              <a:buAutoNum type="arabicPeriod"/>
            </a:pPr>
            <a:r>
              <a:rPr lang="en-US" b="1" dirty="0" smtClean="0"/>
              <a:t>Which of the following best describes the responsibilities of the NCS in an emcomm operation?</a:t>
            </a:r>
          </a:p>
          <a:p>
            <a:pPr marL="952500" lvl="1" indent="-495300">
              <a:lnSpc>
                <a:spcPct val="90000"/>
              </a:lnSpc>
              <a:buFont typeface="Wingdings" pitchFamily="2" charset="2"/>
              <a:buAutoNum type="alphaUcPeriod"/>
            </a:pPr>
            <a:r>
              <a:rPr lang="en-US" dirty="0" smtClean="0"/>
              <a:t>The NCS is responsible for all aspects of the emcomm operation</a:t>
            </a:r>
          </a:p>
          <a:p>
            <a:pPr marL="952500" lvl="1" indent="-495300">
              <a:lnSpc>
                <a:spcPct val="90000"/>
              </a:lnSpc>
              <a:buFont typeface="Wingdings" pitchFamily="2" charset="2"/>
              <a:buAutoNum type="alphaUcPeriod"/>
            </a:pPr>
            <a:r>
              <a:rPr lang="en-US" dirty="0" smtClean="0"/>
              <a:t>The NCS is responsible for station check in</a:t>
            </a:r>
          </a:p>
          <a:p>
            <a:pPr marL="952500" lvl="1" indent="-495300">
              <a:lnSpc>
                <a:spcPct val="90000"/>
              </a:lnSpc>
              <a:buFont typeface="Wingdings" pitchFamily="2" charset="2"/>
              <a:buAutoNum type="alphaUcPeriod"/>
            </a:pPr>
            <a:r>
              <a:rPr lang="en-US" dirty="0" smtClean="0"/>
              <a:t>The NCS is responsible for all aspects of the net's operation</a:t>
            </a:r>
          </a:p>
          <a:p>
            <a:pPr marL="952500" lvl="1" indent="-495300">
              <a:lnSpc>
                <a:spcPct val="90000"/>
              </a:lnSpc>
              <a:buFont typeface="Wingdings" pitchFamily="2" charset="2"/>
              <a:buAutoNum type="alphaUcPeriod"/>
            </a:pPr>
            <a:r>
              <a:rPr lang="en-US" dirty="0" smtClean="0"/>
              <a:t>The NCS is responsible for writing the net script</a:t>
            </a:r>
          </a:p>
        </p:txBody>
      </p:sp>
    </p:spTree>
    <p:extLst>
      <p:ext uri="{BB962C8B-B14F-4D97-AF65-F5344CB8AC3E}">
        <p14:creationId xmlns:p14="http://schemas.microsoft.com/office/powerpoint/2010/main" val="135404933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850947">
                                            <p:txEl>
                                              <p:pRg st="3" end="3"/>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850947">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dirty="0"/>
              <a:t>Topic 7c Question</a:t>
            </a:r>
            <a:endParaRPr lang="en-US" dirty="0" smtClean="0"/>
          </a:p>
        </p:txBody>
      </p:sp>
      <p:sp>
        <p:nvSpPr>
          <p:cNvPr id="851971" name="Rectangle 3"/>
          <p:cNvSpPr>
            <a:spLocks noGrp="1" noChangeArrowheads="1"/>
          </p:cNvSpPr>
          <p:nvPr>
            <p:ph type="body" idx="1"/>
          </p:nvPr>
        </p:nvSpPr>
        <p:spPr/>
        <p:txBody>
          <a:bodyPr>
            <a:normAutofit lnSpcReduction="10000"/>
          </a:bodyPr>
          <a:lstStyle/>
          <a:p>
            <a:pPr marL="495300" indent="-495300">
              <a:lnSpc>
                <a:spcPct val="90000"/>
              </a:lnSpc>
              <a:buFont typeface="Wingdings" pitchFamily="2" charset="2"/>
              <a:buAutoNum type="arabicPeriod" startAt="2"/>
            </a:pPr>
            <a:r>
              <a:rPr lang="en-US" b="1" dirty="0" smtClean="0"/>
              <a:t>As acting "fill in" NCS, which of the following practices would you avoid?</a:t>
            </a:r>
          </a:p>
          <a:p>
            <a:pPr marL="952500" lvl="1" indent="-495300">
              <a:lnSpc>
                <a:spcPct val="90000"/>
              </a:lnSpc>
              <a:buFont typeface="Wingdings" pitchFamily="2" charset="2"/>
              <a:buAutoNum type="alphaUcPeriod"/>
            </a:pPr>
            <a:r>
              <a:rPr lang="en-US" dirty="0" smtClean="0"/>
              <a:t>Try to run an existing net much as the previous NCS did</a:t>
            </a:r>
          </a:p>
          <a:p>
            <a:pPr marL="952500" lvl="1" indent="-495300">
              <a:lnSpc>
                <a:spcPct val="90000"/>
              </a:lnSpc>
              <a:buFont typeface="Wingdings" pitchFamily="2" charset="2"/>
              <a:buAutoNum type="alphaUcPeriod"/>
            </a:pPr>
            <a:r>
              <a:rPr lang="en-US" dirty="0" smtClean="0"/>
              <a:t>Handle messages in order of precedence: Emergency-Priority-Welfare</a:t>
            </a:r>
          </a:p>
          <a:p>
            <a:pPr marL="952500" lvl="1" indent="-495300">
              <a:lnSpc>
                <a:spcPct val="90000"/>
              </a:lnSpc>
              <a:buFont typeface="Wingdings" pitchFamily="2" charset="2"/>
              <a:buAutoNum type="alphaUcPeriod"/>
            </a:pPr>
            <a:r>
              <a:rPr lang="en-US" dirty="0" smtClean="0"/>
              <a:t>Keep notes as you go along: do not let your log fall behind</a:t>
            </a:r>
          </a:p>
          <a:p>
            <a:pPr marL="952500" lvl="1" indent="-495300">
              <a:lnSpc>
                <a:spcPct val="90000"/>
              </a:lnSpc>
              <a:buFont typeface="Wingdings" pitchFamily="2" charset="2"/>
              <a:buAutoNum type="alphaUcPeriod"/>
            </a:pPr>
            <a:r>
              <a:rPr lang="en-US" dirty="0" smtClean="0"/>
              <a:t>Ask stations to pass messages on the main net frequency whenever possible</a:t>
            </a:r>
          </a:p>
        </p:txBody>
      </p:sp>
    </p:spTree>
    <p:extLst>
      <p:ext uri="{BB962C8B-B14F-4D97-AF65-F5344CB8AC3E}">
        <p14:creationId xmlns:p14="http://schemas.microsoft.com/office/powerpoint/2010/main" val="408581265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851971">
                                            <p:txEl>
                                              <p:pRg st="4" end="4"/>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851971">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dirty="0"/>
              <a:t>Topic 7c Question</a:t>
            </a:r>
            <a:endParaRPr lang="en-US" dirty="0" smtClean="0"/>
          </a:p>
        </p:txBody>
      </p:sp>
      <p:sp>
        <p:nvSpPr>
          <p:cNvPr id="852995" name="Rectangle 3"/>
          <p:cNvSpPr>
            <a:spLocks noGrp="1" noChangeArrowheads="1"/>
          </p:cNvSpPr>
          <p:nvPr>
            <p:ph type="body" idx="1"/>
          </p:nvPr>
        </p:nvSpPr>
        <p:spPr/>
        <p:txBody>
          <a:bodyPr>
            <a:normAutofit fontScale="92500" lnSpcReduction="10000"/>
          </a:bodyPr>
          <a:lstStyle/>
          <a:p>
            <a:pPr marL="495300" indent="-495300">
              <a:buFont typeface="Wingdings" pitchFamily="2" charset="2"/>
              <a:buAutoNum type="arabicPeriod" startAt="3"/>
            </a:pPr>
            <a:r>
              <a:rPr lang="en-US" sz="3500" b="1" dirty="0" smtClean="0"/>
              <a:t>Which of the following is true of a liaison station?</a:t>
            </a:r>
          </a:p>
          <a:p>
            <a:pPr marL="952500" lvl="1" indent="-495300">
              <a:buFont typeface="Wingdings" pitchFamily="2" charset="2"/>
              <a:buAutoNum type="alphaUcPeriod"/>
            </a:pPr>
            <a:r>
              <a:rPr lang="en-US" dirty="0" smtClean="0"/>
              <a:t>The liaison station mainly relays bulletins authorized by the served agency to all stations on the net</a:t>
            </a:r>
          </a:p>
          <a:p>
            <a:pPr marL="952500" lvl="1" indent="-495300">
              <a:buFont typeface="Wingdings" pitchFamily="2" charset="2"/>
              <a:buAutoNum type="alphaUcPeriod"/>
            </a:pPr>
            <a:r>
              <a:rPr lang="en-US" dirty="0" smtClean="0"/>
              <a:t>A liaison station passes messages only on a pre-set schedule</a:t>
            </a:r>
          </a:p>
          <a:p>
            <a:pPr marL="952500" lvl="1" indent="-495300">
              <a:buFont typeface="Wingdings" pitchFamily="2" charset="2"/>
              <a:buAutoNum type="alphaUcPeriod"/>
            </a:pPr>
            <a:r>
              <a:rPr lang="en-US" dirty="0" smtClean="0"/>
              <a:t>A liaison station handles only one-way traffic</a:t>
            </a:r>
          </a:p>
          <a:p>
            <a:pPr marL="952500" lvl="1" indent="-495300">
              <a:buFont typeface="Wingdings" pitchFamily="2" charset="2"/>
              <a:buAutoNum type="alphaUcPeriod"/>
            </a:pPr>
            <a:r>
              <a:rPr lang="en-US" dirty="0" smtClean="0"/>
              <a:t>A liaison station passes messages between two nets</a:t>
            </a:r>
          </a:p>
        </p:txBody>
      </p:sp>
    </p:spTree>
    <p:extLst>
      <p:ext uri="{BB962C8B-B14F-4D97-AF65-F5344CB8AC3E}">
        <p14:creationId xmlns:p14="http://schemas.microsoft.com/office/powerpoint/2010/main" val="355534346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852995">
                                            <p:txEl>
                                              <p:pRg st="4" end="4"/>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852995">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dirty="0"/>
              <a:t>Topic 7c Question</a:t>
            </a:r>
            <a:endParaRPr lang="en-US" dirty="0" smtClean="0"/>
          </a:p>
        </p:txBody>
      </p:sp>
      <p:sp>
        <p:nvSpPr>
          <p:cNvPr id="854019" name="Rectangle 3"/>
          <p:cNvSpPr>
            <a:spLocks noGrp="1" noChangeArrowheads="1"/>
          </p:cNvSpPr>
          <p:nvPr>
            <p:ph type="body" idx="1"/>
          </p:nvPr>
        </p:nvSpPr>
        <p:spPr/>
        <p:txBody>
          <a:bodyPr/>
          <a:lstStyle/>
          <a:p>
            <a:pPr marL="495300" indent="-495300">
              <a:buFont typeface="Wingdings" pitchFamily="2" charset="2"/>
              <a:buAutoNum type="arabicPeriod" startAt="4"/>
            </a:pPr>
            <a:r>
              <a:rPr lang="en-US" b="1" dirty="0" smtClean="0"/>
              <a:t>Packet modes include which of the following groups? </a:t>
            </a:r>
          </a:p>
          <a:p>
            <a:pPr marL="952500" lvl="1" indent="-495300">
              <a:buFont typeface="Wingdings" pitchFamily="2" charset="2"/>
              <a:buAutoNum type="alphaUcPeriod"/>
            </a:pPr>
            <a:r>
              <a:rPr lang="en-US" dirty="0" smtClean="0"/>
              <a:t>FM packet, HF packet and PACTOR</a:t>
            </a:r>
          </a:p>
          <a:p>
            <a:pPr marL="952500" lvl="1" indent="-495300">
              <a:buFont typeface="Wingdings" pitchFamily="2" charset="2"/>
              <a:buAutoNum type="alphaUcPeriod"/>
            </a:pPr>
            <a:r>
              <a:rPr lang="en-US" dirty="0" smtClean="0"/>
              <a:t>HF packet, PACTOR and PSK31</a:t>
            </a:r>
          </a:p>
          <a:p>
            <a:pPr marL="952500" lvl="1" indent="-495300">
              <a:buFont typeface="Wingdings" pitchFamily="2" charset="2"/>
              <a:buAutoNum type="alphaUcPeriod"/>
            </a:pPr>
            <a:r>
              <a:rPr lang="en-US" dirty="0" smtClean="0"/>
              <a:t>PACTOR, PSK31 and RTTY</a:t>
            </a:r>
          </a:p>
          <a:p>
            <a:pPr marL="952500" lvl="1" indent="-495300">
              <a:buFont typeface="Wingdings" pitchFamily="2" charset="2"/>
              <a:buAutoNum type="alphaUcPeriod"/>
            </a:pPr>
            <a:r>
              <a:rPr lang="en-US" dirty="0" smtClean="0"/>
              <a:t>PSK31, RTTY and PACTOR</a:t>
            </a:r>
          </a:p>
        </p:txBody>
      </p:sp>
    </p:spTree>
    <p:extLst>
      <p:ext uri="{BB962C8B-B14F-4D97-AF65-F5344CB8AC3E}">
        <p14:creationId xmlns:p14="http://schemas.microsoft.com/office/powerpoint/2010/main" val="235308718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854019">
                                            <p:txEl>
                                              <p:pRg st="1" end="1"/>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854019">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dirty="0"/>
              <a:t>Topic 7c Question</a:t>
            </a:r>
            <a:endParaRPr lang="en-US" dirty="0" smtClean="0"/>
          </a:p>
        </p:txBody>
      </p:sp>
      <p:sp>
        <p:nvSpPr>
          <p:cNvPr id="855043" name="Rectangle 3"/>
          <p:cNvSpPr>
            <a:spLocks noGrp="1" noChangeArrowheads="1"/>
          </p:cNvSpPr>
          <p:nvPr>
            <p:ph type="body" idx="1"/>
          </p:nvPr>
        </p:nvSpPr>
        <p:spPr>
          <a:xfrm>
            <a:off x="762000" y="1596413"/>
            <a:ext cx="8077200" cy="4804387"/>
          </a:xfrm>
        </p:spPr>
        <p:txBody>
          <a:bodyPr>
            <a:normAutofit fontScale="92500" lnSpcReduction="10000"/>
          </a:bodyPr>
          <a:lstStyle/>
          <a:p>
            <a:pPr marL="495300" indent="-495300">
              <a:lnSpc>
                <a:spcPct val="90000"/>
              </a:lnSpc>
              <a:buFont typeface="Wingdings" pitchFamily="2" charset="2"/>
              <a:buAutoNum type="arabicPeriod" startAt="5"/>
            </a:pPr>
            <a:r>
              <a:rPr lang="en-US" sz="3500" b="1" dirty="0" smtClean="0"/>
              <a:t>You are the NCS of a net involved in an emcomm operation and you notice that some other station is intentionally interfering with your net. Which of the following represents your best course of action?</a:t>
            </a:r>
          </a:p>
          <a:p>
            <a:pPr marL="952500" lvl="1" indent="-495300">
              <a:lnSpc>
                <a:spcPct val="90000"/>
              </a:lnSpc>
              <a:buFont typeface="Wingdings" pitchFamily="2" charset="2"/>
              <a:buAutoNum type="alphaUcPeriod"/>
            </a:pPr>
            <a:r>
              <a:rPr lang="en-US" dirty="0" smtClean="0"/>
              <a:t>Shut down the net and go home</a:t>
            </a:r>
          </a:p>
          <a:p>
            <a:pPr marL="952500" lvl="1" indent="-495300">
              <a:lnSpc>
                <a:spcPct val="90000"/>
              </a:lnSpc>
              <a:buFont typeface="Wingdings" pitchFamily="2" charset="2"/>
              <a:buAutoNum type="alphaUcPeriod"/>
            </a:pPr>
            <a:r>
              <a:rPr lang="en-US" dirty="0" smtClean="0"/>
              <a:t>Address the interfering station directly and inform them of the error of their ways</a:t>
            </a:r>
          </a:p>
          <a:p>
            <a:pPr marL="952500" lvl="1" indent="-495300">
              <a:lnSpc>
                <a:spcPct val="90000"/>
              </a:lnSpc>
              <a:buFont typeface="Wingdings" pitchFamily="2" charset="2"/>
              <a:buAutoNum type="alphaUcPeriod"/>
            </a:pPr>
            <a:r>
              <a:rPr lang="en-US" dirty="0" smtClean="0"/>
              <a:t>Move the net to an alternate frequency</a:t>
            </a:r>
          </a:p>
          <a:p>
            <a:pPr marL="952500" lvl="1" indent="-495300">
              <a:lnSpc>
                <a:spcPct val="90000"/>
              </a:lnSpc>
              <a:buFont typeface="Wingdings" pitchFamily="2" charset="2"/>
              <a:buAutoNum type="alphaUcPeriod"/>
            </a:pPr>
            <a:r>
              <a:rPr lang="en-US" dirty="0" smtClean="0"/>
              <a:t>Contact the EOC and continue to operate</a:t>
            </a:r>
          </a:p>
        </p:txBody>
      </p:sp>
    </p:spTree>
    <p:extLst>
      <p:ext uri="{BB962C8B-B14F-4D97-AF65-F5344CB8AC3E}">
        <p14:creationId xmlns:p14="http://schemas.microsoft.com/office/powerpoint/2010/main" val="195090308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855043">
                                            <p:txEl>
                                              <p:pRg st="3" end="3"/>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855043">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a:xfrm>
            <a:off x="1905000" y="2743200"/>
            <a:ext cx="5334000" cy="1362075"/>
          </a:xfrm>
        </p:spPr>
        <p:txBody>
          <a:bodyPr>
            <a:noAutofit/>
          </a:bodyPr>
          <a:lstStyle/>
          <a:p>
            <a:pPr>
              <a:defRPr/>
            </a:pPr>
            <a:r>
              <a:rPr lang="en-US" sz="4400" dirty="0" smtClean="0"/>
              <a:t>Any Questions Before Starting </a:t>
            </a:r>
            <a:r>
              <a:rPr lang="en-US" sz="4400" smtClean="0"/>
              <a:t>Topic 7d?</a:t>
            </a:r>
            <a:endParaRPr lang="en-US" sz="4400" dirty="0" smtClean="0"/>
          </a:p>
        </p:txBody>
      </p:sp>
    </p:spTree>
    <p:custDataLst>
      <p:tags r:id="rId1"/>
    </p:custData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5"/>
          <p:cNvSpPr>
            <a:spLocks noGrp="1" noChangeArrowheads="1"/>
          </p:cNvSpPr>
          <p:nvPr>
            <p:ph type="title"/>
          </p:nvPr>
        </p:nvSpPr>
        <p:spPr/>
        <p:txBody>
          <a:bodyPr/>
          <a:lstStyle/>
          <a:p>
            <a:r>
              <a:rPr lang="en-US" b="1" dirty="0" smtClean="0">
                <a:solidFill>
                  <a:srgbClr val="0070C0"/>
                </a:solidFill>
              </a:rPr>
              <a:t>The Net Manager</a:t>
            </a:r>
          </a:p>
        </p:txBody>
      </p:sp>
      <p:sp>
        <p:nvSpPr>
          <p:cNvPr id="76803" name="Rectangle 6"/>
          <p:cNvSpPr>
            <a:spLocks noGrp="1" noChangeArrowheads="1"/>
          </p:cNvSpPr>
          <p:nvPr>
            <p:ph type="body" idx="1"/>
          </p:nvPr>
        </p:nvSpPr>
        <p:spPr>
          <a:xfrm>
            <a:off x="609600" y="1295400"/>
            <a:ext cx="7848600" cy="4419600"/>
          </a:xfrm>
        </p:spPr>
        <p:txBody>
          <a:bodyPr>
            <a:normAutofit lnSpcReduction="10000"/>
          </a:bodyPr>
          <a:lstStyle/>
          <a:p>
            <a:pPr>
              <a:lnSpc>
                <a:spcPct val="90000"/>
              </a:lnSpc>
            </a:pPr>
            <a:r>
              <a:rPr lang="en-US" smtClean="0"/>
              <a:t>Responsible for:</a:t>
            </a:r>
          </a:p>
          <a:p>
            <a:pPr lvl="1">
              <a:lnSpc>
                <a:spcPct val="90000"/>
              </a:lnSpc>
            </a:pPr>
            <a:r>
              <a:rPr lang="en-US" smtClean="0"/>
              <a:t>Recruiting and training NCS operators, liaison stations, and other net members </a:t>
            </a:r>
          </a:p>
          <a:p>
            <a:pPr lvl="1">
              <a:lnSpc>
                <a:spcPct val="90000"/>
              </a:lnSpc>
            </a:pPr>
            <a:r>
              <a:rPr lang="en-US" smtClean="0"/>
              <a:t>Sets up the net's schedule </a:t>
            </a:r>
          </a:p>
          <a:p>
            <a:pPr lvl="1">
              <a:lnSpc>
                <a:spcPct val="90000"/>
              </a:lnSpc>
            </a:pPr>
            <a:r>
              <a:rPr lang="en-US" smtClean="0"/>
              <a:t>Makes sure qualified NCS operators are available</a:t>
            </a:r>
          </a:p>
          <a:p>
            <a:pPr lvl="1">
              <a:lnSpc>
                <a:spcPct val="90000"/>
              </a:lnSpc>
            </a:pPr>
            <a:r>
              <a:rPr lang="en-US" smtClean="0"/>
              <a:t>Arrange for relief operators and support services </a:t>
            </a:r>
          </a:p>
          <a:p>
            <a:pPr lvl="1">
              <a:lnSpc>
                <a:spcPct val="90000"/>
              </a:lnSpc>
            </a:pPr>
            <a:endParaRPr lang="en-US" smtClean="0"/>
          </a:p>
          <a:p>
            <a:pPr>
              <a:lnSpc>
                <a:spcPct val="90000"/>
              </a:lnSpc>
            </a:pPr>
            <a:r>
              <a:rPr lang="en-US" smtClean="0"/>
              <a:t>May be responsible for more than one net</a:t>
            </a:r>
          </a:p>
        </p:txBody>
      </p:sp>
      <p:pic>
        <p:nvPicPr>
          <p:cNvPr id="822276" name="Picture 4" descr="pcs_popular_216"/>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72400" y="2895600"/>
            <a:ext cx="722313" cy="203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409162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822276"/>
                                        </p:tgtEl>
                                        <p:attrNameLst>
                                          <p:attrName>style.visibility</p:attrName>
                                        </p:attrNameLst>
                                      </p:cBhvr>
                                      <p:to>
                                        <p:strVal val="visible"/>
                                      </p:to>
                                    </p:set>
                                    <p:animEffect transition="in" filter="fade">
                                      <p:cBhvr>
                                        <p:cTn id="7" dur="2000"/>
                                        <p:tgtEl>
                                          <p:spTgt spid="822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3301" name="Picture 5" descr="clip-art-police-traffic-cop">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1219200"/>
            <a:ext cx="116363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7" name="Rectangle 7"/>
          <p:cNvSpPr>
            <a:spLocks noGrp="1" noChangeArrowheads="1"/>
          </p:cNvSpPr>
          <p:nvPr>
            <p:ph type="title"/>
          </p:nvPr>
        </p:nvSpPr>
        <p:spPr/>
        <p:txBody>
          <a:bodyPr/>
          <a:lstStyle/>
          <a:p>
            <a:r>
              <a:rPr lang="en-US" b="1" dirty="0" smtClean="0">
                <a:solidFill>
                  <a:srgbClr val="0070C0"/>
                </a:solidFill>
              </a:rPr>
              <a:t>The NCS</a:t>
            </a:r>
          </a:p>
        </p:txBody>
      </p:sp>
      <p:sp>
        <p:nvSpPr>
          <p:cNvPr id="77828" name="Rectangle 8"/>
          <p:cNvSpPr>
            <a:spLocks noGrp="1" noChangeArrowheads="1"/>
          </p:cNvSpPr>
          <p:nvPr>
            <p:ph type="body" idx="1"/>
          </p:nvPr>
        </p:nvSpPr>
        <p:spPr>
          <a:xfrm>
            <a:off x="609600" y="1295400"/>
            <a:ext cx="7848600" cy="2743200"/>
          </a:xfrm>
        </p:spPr>
        <p:txBody>
          <a:bodyPr/>
          <a:lstStyle/>
          <a:p>
            <a:r>
              <a:rPr lang="en-US" sz="2200" dirty="0" smtClean="0"/>
              <a:t>"ringmaster" or "traffic cop" </a:t>
            </a:r>
          </a:p>
          <a:p>
            <a:endParaRPr lang="en-US" sz="2200" dirty="0" smtClean="0"/>
          </a:p>
          <a:p>
            <a:r>
              <a:rPr lang="en-US" sz="2200" dirty="0" smtClean="0"/>
              <a:t>Decides what happens in the net, and when </a:t>
            </a:r>
          </a:p>
          <a:p>
            <a:endParaRPr lang="en-US" sz="2200" dirty="0" smtClean="0"/>
          </a:p>
          <a:p>
            <a:r>
              <a:rPr lang="en-US" sz="2200" dirty="0" smtClean="0"/>
              <a:t>Decides when stations will check in, with or without traffic, and whether messages will be passed on the net's frequency or a different one</a:t>
            </a:r>
          </a:p>
        </p:txBody>
      </p:sp>
      <p:sp>
        <p:nvSpPr>
          <p:cNvPr id="823302" name="Text Box 6"/>
          <p:cNvSpPr txBox="1">
            <a:spLocks noChangeArrowheads="1"/>
          </p:cNvSpPr>
          <p:nvPr/>
        </p:nvSpPr>
        <p:spPr bwMode="auto">
          <a:xfrm>
            <a:off x="1066800" y="4267200"/>
            <a:ext cx="7620000" cy="1235075"/>
          </a:xfrm>
          <a:prstGeom prst="rect">
            <a:avLst/>
          </a:prstGeom>
          <a:noFill/>
          <a:ln w="476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r>
              <a:rPr lang="en-US" sz="2400" b="0" dirty="0">
                <a:solidFill>
                  <a:srgbClr val="000099"/>
                </a:solidFill>
              </a:rPr>
              <a:t>Needs to be aware of everything going on around him and handle the needs of the net, its members, and served agency as quickly and efficiently as possible</a:t>
            </a:r>
          </a:p>
        </p:txBody>
      </p:sp>
    </p:spTree>
    <p:extLst>
      <p:ext uri="{BB962C8B-B14F-4D97-AF65-F5344CB8AC3E}">
        <p14:creationId xmlns:p14="http://schemas.microsoft.com/office/powerpoint/2010/main" val="428619865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nodeType="withEffect">
                                  <p:stCondLst>
                                    <p:cond delay="0"/>
                                  </p:stCondLst>
                                  <p:childTnLst>
                                    <p:set>
                                      <p:cBhvr>
                                        <p:cTn id="6" dur="1" fill="hold">
                                          <p:stCondLst>
                                            <p:cond delay="0"/>
                                          </p:stCondLst>
                                        </p:cTn>
                                        <p:tgtEl>
                                          <p:spTgt spid="823301"/>
                                        </p:tgtEl>
                                        <p:attrNameLst>
                                          <p:attrName>style.visibility</p:attrName>
                                        </p:attrNameLst>
                                      </p:cBhvr>
                                      <p:to>
                                        <p:strVal val="visible"/>
                                      </p:to>
                                    </p:set>
                                    <p:anim calcmode="lin" valueType="num">
                                      <p:cBhvr additive="base">
                                        <p:cTn id="7" dur="500" fill="hold"/>
                                        <p:tgtEl>
                                          <p:spTgt spid="823301"/>
                                        </p:tgtEl>
                                        <p:attrNameLst>
                                          <p:attrName>ppt_x</p:attrName>
                                        </p:attrNameLst>
                                      </p:cBhvr>
                                      <p:tavLst>
                                        <p:tav tm="0">
                                          <p:val>
                                            <p:strVal val="1+#ppt_w/2"/>
                                          </p:val>
                                        </p:tav>
                                        <p:tav tm="100000">
                                          <p:val>
                                            <p:strVal val="#ppt_x"/>
                                          </p:val>
                                        </p:tav>
                                      </p:tavLst>
                                    </p:anim>
                                    <p:anim calcmode="lin" valueType="num">
                                      <p:cBhvr additive="base">
                                        <p:cTn id="8" dur="500" fill="hold"/>
                                        <p:tgtEl>
                                          <p:spTgt spid="82330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23302"/>
                                        </p:tgtEl>
                                        <p:attrNameLst>
                                          <p:attrName>style.visibility</p:attrName>
                                        </p:attrNameLst>
                                      </p:cBhvr>
                                      <p:to>
                                        <p:strVal val="visible"/>
                                      </p:to>
                                    </p:set>
                                    <p:anim calcmode="lin" valueType="num">
                                      <p:cBhvr additive="base">
                                        <p:cTn id="12" dur="1000" fill="hold"/>
                                        <p:tgtEl>
                                          <p:spTgt spid="823302"/>
                                        </p:tgtEl>
                                        <p:attrNameLst>
                                          <p:attrName>ppt_x</p:attrName>
                                        </p:attrNameLst>
                                      </p:cBhvr>
                                      <p:tavLst>
                                        <p:tav tm="0">
                                          <p:val>
                                            <p:strVal val="#ppt_x"/>
                                          </p:val>
                                        </p:tav>
                                        <p:tav tm="100000">
                                          <p:val>
                                            <p:strVal val="#ppt_x"/>
                                          </p:val>
                                        </p:tav>
                                      </p:tavLst>
                                    </p:anim>
                                    <p:anim calcmode="lin" valueType="num">
                                      <p:cBhvr additive="base">
                                        <p:cTn id="13" dur="1000" fill="hold"/>
                                        <p:tgtEl>
                                          <p:spTgt spid="8233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30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a:spLocks noGrp="1" noChangeArrowheads="1"/>
          </p:cNvSpPr>
          <p:nvPr>
            <p:ph type="title"/>
          </p:nvPr>
        </p:nvSpPr>
        <p:spPr/>
        <p:txBody>
          <a:bodyPr/>
          <a:lstStyle/>
          <a:p>
            <a:r>
              <a:rPr lang="en-US" b="1" dirty="0" smtClean="0">
                <a:solidFill>
                  <a:srgbClr val="0070C0"/>
                </a:solidFill>
              </a:rPr>
              <a:t>The NCS</a:t>
            </a:r>
          </a:p>
        </p:txBody>
      </p:sp>
      <p:sp>
        <p:nvSpPr>
          <p:cNvPr id="78851" name="Rectangle 5"/>
          <p:cNvSpPr>
            <a:spLocks noGrp="1" noChangeArrowheads="1"/>
          </p:cNvSpPr>
          <p:nvPr>
            <p:ph type="body" idx="1"/>
          </p:nvPr>
        </p:nvSpPr>
        <p:spPr/>
        <p:txBody>
          <a:bodyPr/>
          <a:lstStyle/>
          <a:p>
            <a:r>
              <a:rPr lang="en-US" dirty="0" smtClean="0"/>
              <a:t>NCS can be located anywhere, but should be in a position to hear most, if not all, stations in the net </a:t>
            </a:r>
          </a:p>
          <a:p>
            <a:pPr lvl="1"/>
            <a:r>
              <a:rPr lang="en-US" dirty="0" smtClean="0"/>
              <a:t>At EOC or command post, </a:t>
            </a:r>
          </a:p>
          <a:p>
            <a:pPr lvl="1"/>
            <a:endParaRPr lang="en-US" dirty="0" smtClean="0"/>
          </a:p>
          <a:p>
            <a:r>
              <a:rPr lang="en-US" dirty="0" smtClean="0"/>
              <a:t>The NCS should </a:t>
            </a:r>
            <a:r>
              <a:rPr lang="en-US" dirty="0" smtClean="0">
                <a:solidFill>
                  <a:srgbClr val="FF0000"/>
                </a:solidFill>
              </a:rPr>
              <a:t>not</a:t>
            </a:r>
            <a:r>
              <a:rPr lang="en-US" dirty="0" smtClean="0"/>
              <a:t> be responsible for the </a:t>
            </a:r>
            <a:r>
              <a:rPr lang="en-US" dirty="0" smtClean="0">
                <a:solidFill>
                  <a:srgbClr val="FF0000"/>
                </a:solidFill>
              </a:rPr>
              <a:t>entire</a:t>
            </a:r>
            <a:r>
              <a:rPr lang="en-US" dirty="0" smtClean="0"/>
              <a:t> emcomm operation</a:t>
            </a:r>
          </a:p>
        </p:txBody>
      </p:sp>
    </p:spTree>
    <p:extLst>
      <p:ext uri="{BB962C8B-B14F-4D97-AF65-F5344CB8AC3E}">
        <p14:creationId xmlns:p14="http://schemas.microsoft.com/office/powerpoint/2010/main" val="368369914"/>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6"/>
          <p:cNvSpPr>
            <a:spLocks noGrp="1" noChangeArrowheads="1"/>
          </p:cNvSpPr>
          <p:nvPr>
            <p:ph type="title"/>
          </p:nvPr>
        </p:nvSpPr>
        <p:spPr/>
        <p:txBody>
          <a:bodyPr/>
          <a:lstStyle/>
          <a:p>
            <a:r>
              <a:rPr lang="en-US" b="1" dirty="0" smtClean="0">
                <a:solidFill>
                  <a:srgbClr val="0070C0"/>
                </a:solidFill>
              </a:rPr>
              <a:t>Net Scripts</a:t>
            </a:r>
          </a:p>
        </p:txBody>
      </p:sp>
      <p:sp>
        <p:nvSpPr>
          <p:cNvPr id="79875" name="Rectangle 7"/>
          <p:cNvSpPr>
            <a:spLocks noGrp="1" noChangeArrowheads="1"/>
          </p:cNvSpPr>
          <p:nvPr>
            <p:ph type="body" idx="1"/>
          </p:nvPr>
        </p:nvSpPr>
        <p:spPr/>
        <p:txBody>
          <a:bodyPr/>
          <a:lstStyle/>
          <a:p>
            <a:r>
              <a:rPr lang="en-US" smtClean="0"/>
              <a:t>Many groups open and close their nets with a standard script</a:t>
            </a:r>
          </a:p>
          <a:p>
            <a:pPr lvl="1"/>
            <a:r>
              <a:rPr lang="en-US" smtClean="0"/>
              <a:t>Lets listeners know the purpose and format of the net </a:t>
            </a:r>
          </a:p>
          <a:p>
            <a:pPr lvl="1"/>
            <a:r>
              <a:rPr lang="en-US" smtClean="0"/>
              <a:t>Ensures that the net will be run in a similar format regardless of who is NCS </a:t>
            </a:r>
          </a:p>
          <a:p>
            <a:endParaRPr lang="en-US" smtClean="0"/>
          </a:p>
        </p:txBody>
      </p:sp>
    </p:spTree>
    <p:extLst>
      <p:ext uri="{BB962C8B-B14F-4D97-AF65-F5344CB8AC3E}">
        <p14:creationId xmlns:p14="http://schemas.microsoft.com/office/powerpoint/2010/main" val="2613772677"/>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6"/>
          <p:cNvSpPr>
            <a:spLocks noGrp="1" noChangeArrowheads="1"/>
          </p:cNvSpPr>
          <p:nvPr>
            <p:ph type="title"/>
          </p:nvPr>
        </p:nvSpPr>
        <p:spPr/>
        <p:txBody>
          <a:bodyPr/>
          <a:lstStyle/>
          <a:p>
            <a:r>
              <a:rPr lang="en-US" b="1" dirty="0" smtClean="0">
                <a:solidFill>
                  <a:srgbClr val="0070C0"/>
                </a:solidFill>
              </a:rPr>
              <a:t>Net Scripts – Basic </a:t>
            </a:r>
            <a:r>
              <a:rPr lang="en-US" b="1" dirty="0">
                <a:solidFill>
                  <a:srgbClr val="0070C0"/>
                </a:solidFill>
              </a:rPr>
              <a:t>C</a:t>
            </a:r>
            <a:r>
              <a:rPr lang="en-US" b="1" dirty="0" smtClean="0">
                <a:solidFill>
                  <a:srgbClr val="0070C0"/>
                </a:solidFill>
              </a:rPr>
              <a:t>omponents</a:t>
            </a:r>
          </a:p>
        </p:txBody>
      </p:sp>
      <p:sp>
        <p:nvSpPr>
          <p:cNvPr id="79875" name="Rectangle 7"/>
          <p:cNvSpPr>
            <a:spLocks noGrp="1" noChangeArrowheads="1"/>
          </p:cNvSpPr>
          <p:nvPr>
            <p:ph type="body" idx="1"/>
          </p:nvPr>
        </p:nvSpPr>
        <p:spPr/>
        <p:txBody>
          <a:bodyPr/>
          <a:lstStyle/>
          <a:p>
            <a:pPr marL="514350" indent="-514350">
              <a:buFont typeface="+mj-lt"/>
              <a:buAutoNum type="arabicPeriod"/>
            </a:pPr>
            <a:r>
              <a:rPr lang="en-US" dirty="0" smtClean="0"/>
              <a:t>Identify the NCS and Net purpose</a:t>
            </a:r>
          </a:p>
          <a:p>
            <a:pPr marL="514350" indent="-514350">
              <a:buFont typeface="+mj-lt"/>
              <a:buAutoNum type="arabicPeriod"/>
            </a:pPr>
            <a:r>
              <a:rPr lang="en-US" dirty="0" smtClean="0"/>
              <a:t>Check in procedures</a:t>
            </a:r>
          </a:p>
          <a:p>
            <a:pPr marL="514350" indent="-514350">
              <a:buFont typeface="+mj-lt"/>
              <a:buAutoNum type="arabicPeriod"/>
            </a:pPr>
            <a:r>
              <a:rPr lang="en-US" dirty="0" smtClean="0"/>
              <a:t>Priority traffic</a:t>
            </a:r>
          </a:p>
          <a:p>
            <a:pPr marL="514350" indent="-514350">
              <a:buFont typeface="+mj-lt"/>
              <a:buAutoNum type="arabicPeriod"/>
            </a:pPr>
            <a:r>
              <a:rPr lang="en-US" dirty="0" smtClean="0"/>
              <a:t>Check-ins</a:t>
            </a:r>
          </a:p>
          <a:p>
            <a:pPr marL="514350" indent="-514350">
              <a:buFont typeface="+mj-lt"/>
              <a:buAutoNum type="arabicPeriod"/>
            </a:pPr>
            <a:r>
              <a:rPr lang="en-US" dirty="0" smtClean="0"/>
              <a:t>{…………}</a:t>
            </a:r>
          </a:p>
          <a:p>
            <a:pPr marL="514350" indent="-514350">
              <a:buFont typeface="+mj-lt"/>
              <a:buAutoNum type="arabicPeriod"/>
            </a:pPr>
            <a:r>
              <a:rPr lang="en-US" dirty="0" smtClean="0"/>
              <a:t>Closing</a:t>
            </a:r>
          </a:p>
          <a:p>
            <a:endParaRPr lang="en-US" dirty="0" smtClean="0"/>
          </a:p>
        </p:txBody>
      </p:sp>
    </p:spTree>
    <p:extLst>
      <p:ext uri="{BB962C8B-B14F-4D97-AF65-F5344CB8AC3E}">
        <p14:creationId xmlns:p14="http://schemas.microsoft.com/office/powerpoint/2010/main" val="451009113"/>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9.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1961</Words>
  <Application>Microsoft Office PowerPoint</Application>
  <PresentationFormat>On-screen Show (4:3)</PresentationFormat>
  <Paragraphs>257</Paragraphs>
  <Slides>45</Slides>
  <Notes>7</Notes>
  <HiddenSlides>14</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Training</vt:lpstr>
      <vt:lpstr>Training Volunteers</vt:lpstr>
      <vt:lpstr>Reminder</vt:lpstr>
      <vt:lpstr>Session Two Topic</vt:lpstr>
      <vt:lpstr>Topic 7c - Net Operating Guidelines </vt:lpstr>
      <vt:lpstr>The Net Manager</vt:lpstr>
      <vt:lpstr>The NCS</vt:lpstr>
      <vt:lpstr>The NCS</vt:lpstr>
      <vt:lpstr>Net Scripts</vt:lpstr>
      <vt:lpstr>Net Scripts – Basic Components</vt:lpstr>
      <vt:lpstr>The Backup NCS</vt:lpstr>
      <vt:lpstr>Acting as a "fill-in" NCS</vt:lpstr>
      <vt:lpstr>Acting as a "fill-in" NCS</vt:lpstr>
      <vt:lpstr>Net Members</vt:lpstr>
      <vt:lpstr>Bulletin Stations</vt:lpstr>
      <vt:lpstr>Liaison Stations</vt:lpstr>
      <vt:lpstr>Liaison Stations</vt:lpstr>
      <vt:lpstr>Relay Stations</vt:lpstr>
      <vt:lpstr>Workload and Shifts</vt:lpstr>
      <vt:lpstr>Shift Changes </vt:lpstr>
      <vt:lpstr>Non-Voice Modes</vt:lpstr>
      <vt:lpstr>Non-Voice Modes</vt:lpstr>
      <vt:lpstr>Non-Voice Modes</vt:lpstr>
      <vt:lpstr>Interference Problems</vt:lpstr>
      <vt:lpstr>L.A. Area Radio Jammer Convicted</vt:lpstr>
      <vt:lpstr>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 7c Question</vt:lpstr>
      <vt:lpstr>Topic 7c Question</vt:lpstr>
      <vt:lpstr>Topic 7c Question</vt:lpstr>
      <vt:lpstr>Topic 7c Question</vt:lpstr>
      <vt:lpstr>Topic 7c Question</vt:lpstr>
      <vt:lpstr>Any Questions Before Starting Topic 7d?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2011-11-05T20:49:40Z</dcterms:created>
  <dcterms:modified xsi:type="dcterms:W3CDTF">2012-03-04T20:19:05Z</dcterms:modified>
</cp:coreProperties>
</file>