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7"/>
  </p:notesMasterIdLst>
  <p:handoutMasterIdLst>
    <p:handoutMasterId r:id="rId48"/>
  </p:handoutMasterIdLst>
  <p:sldIdLst>
    <p:sldId id="384" r:id="rId2"/>
    <p:sldId id="261" r:id="rId3"/>
    <p:sldId id="289" r:id="rId4"/>
    <p:sldId id="693" r:id="rId5"/>
    <p:sldId id="694" r:id="rId6"/>
    <p:sldId id="695" r:id="rId7"/>
    <p:sldId id="524" r:id="rId8"/>
    <p:sldId id="416" r:id="rId9"/>
    <p:sldId id="443" r:id="rId10"/>
    <p:sldId id="444" r:id="rId11"/>
    <p:sldId id="445" r:id="rId12"/>
    <p:sldId id="446" r:id="rId13"/>
    <p:sldId id="447" r:id="rId14"/>
    <p:sldId id="448" r:id="rId15"/>
    <p:sldId id="449" r:id="rId16"/>
    <p:sldId id="450" r:id="rId17"/>
    <p:sldId id="451" r:id="rId18"/>
    <p:sldId id="452" r:id="rId19"/>
    <p:sldId id="453" r:id="rId20"/>
    <p:sldId id="454" r:id="rId21"/>
    <p:sldId id="432" r:id="rId22"/>
    <p:sldId id="727" r:id="rId23"/>
    <p:sldId id="728" r:id="rId24"/>
    <p:sldId id="729" r:id="rId25"/>
    <p:sldId id="730" r:id="rId26"/>
    <p:sldId id="731" r:id="rId27"/>
    <p:sldId id="732" r:id="rId28"/>
    <p:sldId id="733" r:id="rId29"/>
    <p:sldId id="734" r:id="rId30"/>
    <p:sldId id="735" r:id="rId31"/>
    <p:sldId id="736" r:id="rId32"/>
    <p:sldId id="737" r:id="rId33"/>
    <p:sldId id="738" r:id="rId34"/>
    <p:sldId id="739" r:id="rId35"/>
    <p:sldId id="740" r:id="rId36"/>
    <p:sldId id="741" r:id="rId37"/>
    <p:sldId id="742" r:id="rId38"/>
    <p:sldId id="743" r:id="rId39"/>
    <p:sldId id="744" r:id="rId40"/>
    <p:sldId id="745" r:id="rId41"/>
    <p:sldId id="746" r:id="rId42"/>
    <p:sldId id="747" r:id="rId43"/>
    <p:sldId id="748" r:id="rId44"/>
    <p:sldId id="749" r:id="rId45"/>
    <p:sldId id="456"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ssion Start" id="{779CC93D-E52E-4D84-901B-11D7331DD495}">
          <p14:sldIdLst>
            <p14:sldId id="384"/>
            <p14:sldId id="261"/>
            <p14:sldId id="289"/>
          </p14:sldIdLst>
        </p14:section>
        <p14:section name="Content" id="{790CEF5B-569A-4C2F-BED5-750B08C0E5AD}">
          <p14:sldIdLst>
            <p14:sldId id="693"/>
            <p14:sldId id="694"/>
            <p14:sldId id="695"/>
            <p14:sldId id="524"/>
            <p14:sldId id="416"/>
            <p14:sldId id="443"/>
            <p14:sldId id="444"/>
            <p14:sldId id="445"/>
            <p14:sldId id="446"/>
            <p14:sldId id="447"/>
            <p14:sldId id="448"/>
            <p14:sldId id="449"/>
            <p14:sldId id="450"/>
            <p14:sldId id="451"/>
            <p14:sldId id="452"/>
            <p14:sldId id="453"/>
            <p14:sldId id="454"/>
            <p14:sldId id="432"/>
          </p14:sldIdLst>
        </p14:section>
        <p14:section name="Summary" id="{3F78B471-41DA-46F2-A8E4-97E471896AB3}">
          <p14:sldIdLst/>
        </p14:section>
        <p14:section name="Quiz" id="{4ADBE36C-3616-4F90-AF7A-AA71CE7C6B31}">
          <p14:sldIdLst>
            <p14:sldId id="727"/>
            <p14:sldId id="728"/>
            <p14:sldId id="729"/>
            <p14:sldId id="730"/>
            <p14:sldId id="731"/>
            <p14:sldId id="732"/>
            <p14:sldId id="733"/>
            <p14:sldId id="734"/>
            <p14:sldId id="735"/>
            <p14:sldId id="736"/>
            <p14:sldId id="737"/>
            <p14:sldId id="738"/>
            <p14:sldId id="739"/>
            <p14:sldId id="740"/>
            <p14:sldId id="741"/>
            <p14:sldId id="742"/>
            <p14:sldId id="743"/>
            <p14:sldId id="744"/>
            <p14:sldId id="745"/>
            <p14:sldId id="746"/>
            <p14:sldId id="747"/>
            <p14:sldId id="748"/>
            <p14:sldId id="749"/>
            <p14:sldId id="4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99FF"/>
    <a:srgbClr val="003300"/>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106" d="100"/>
          <a:sy n="106" d="100"/>
        </p:scale>
        <p:origin x="-1794" y="-96"/>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11334"/>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3/4/2012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4211941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3/4/2012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868761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Make sure you have modified the Name and 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3200" b="1" dirty="0" smtClean="0"/>
              <a:t>Display this screen as students are arriving for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sz="2000" b="1" dirty="0" smtClean="0"/>
              <a:t>ARRL conditions!</a:t>
            </a:r>
          </a:p>
          <a:p>
            <a:pPr>
              <a:lnSpc>
                <a:spcPct val="80000"/>
              </a:lnSpc>
            </a:pPr>
            <a:endParaRPr lang="en-US" sz="2000" b="1" dirty="0" smtClean="0"/>
          </a:p>
          <a:p>
            <a:pPr>
              <a:lnSpc>
                <a:spcPct val="80000"/>
              </a:lnSpc>
            </a:pPr>
            <a:r>
              <a:rPr lang="en-US" sz="2000" b="1" dirty="0" smtClean="0"/>
              <a:t>The two ICS courses must be complete before taking the final exam.</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b="1" dirty="0" smtClean="0"/>
              <a:t>The course requires a total of 18 hours. </a:t>
            </a:r>
          </a:p>
          <a:p>
            <a:pPr>
              <a:lnSpc>
                <a:spcPct val="80000"/>
              </a:lnSpc>
            </a:pPr>
            <a:endParaRPr lang="en-US" b="1" dirty="0" smtClean="0"/>
          </a:p>
          <a:p>
            <a:pPr>
              <a:lnSpc>
                <a:spcPct val="80000"/>
              </a:lnSpc>
            </a:pPr>
            <a:r>
              <a:rPr lang="en-US" b="1" dirty="0" smtClean="0"/>
              <a:t>If a student misses one class they can take</a:t>
            </a:r>
            <a:r>
              <a:rPr lang="en-US" b="1" baseline="0" dirty="0" smtClean="0"/>
              <a:t> a practice quiz for each lesson missed.</a:t>
            </a:r>
          </a:p>
          <a:p>
            <a:pPr>
              <a:lnSpc>
                <a:spcPct val="80000"/>
              </a:lnSpc>
            </a:pPr>
            <a:endParaRPr lang="en-US" b="1" baseline="0" dirty="0" smtClean="0"/>
          </a:p>
          <a:p>
            <a:pPr>
              <a:lnSpc>
                <a:spcPct val="80000"/>
              </a:lnSpc>
            </a:pPr>
            <a:r>
              <a:rPr lang="en-US" b="1" baseline="0" dirty="0" smtClean="0"/>
              <a:t>A student missing two sessions will be asked to take the course again.</a:t>
            </a:r>
          </a:p>
          <a:p>
            <a:pPr>
              <a:lnSpc>
                <a:spcPct val="80000"/>
              </a:lnSpc>
            </a:pPr>
            <a:endParaRPr lang="en-US" b="1" baseline="0" dirty="0" smtClean="0"/>
          </a:p>
          <a:p>
            <a:pPr>
              <a:lnSpc>
                <a:spcPct val="80000"/>
              </a:lnSpc>
            </a:pPr>
            <a:r>
              <a:rPr lang="en-US" b="1" baseline="0" dirty="0" smtClean="0"/>
              <a:t>A student missing the last session must wait for the next class and attend the final session for taking the exam again.</a:t>
            </a:r>
          </a:p>
          <a:p>
            <a:pPr>
              <a:lnSpc>
                <a:spcPct val="80000"/>
              </a:lnSpc>
            </a:pPr>
            <a:endParaRPr lang="en-US" b="1" baseline="0" dirty="0" smtClean="0"/>
          </a:p>
          <a:p>
            <a:pPr>
              <a:lnSpc>
                <a:spcPct val="80000"/>
              </a:lnSpc>
            </a:pPr>
            <a:r>
              <a:rPr lang="en-US" b="1" baseline="0" dirty="0" smtClean="0"/>
              <a:t>An exception would be two Field Examiners agreeing to give the exam at a mutually scheduled time.</a:t>
            </a:r>
          </a:p>
          <a:p>
            <a:pPr>
              <a:lnSpc>
                <a:spcPct val="80000"/>
              </a:lnSpc>
            </a:pPr>
            <a:endParaRPr lang="en-US" b="1" baseline="0" dirty="0" smtClean="0"/>
          </a:p>
          <a:p>
            <a:pPr>
              <a:lnSpc>
                <a:spcPct val="80000"/>
              </a:lnSpc>
            </a:pPr>
            <a:endParaRPr lang="en-US" baseline="0" dirty="0" smtClean="0"/>
          </a:p>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45</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3/4/2012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85535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3/4/2012</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 id="2147483664"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hyperlink" Target="http://training.fema.gov/IS/NIMS.asp" TargetMode="Externa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images.google.com/imgres?imgurl=http://www.tactical-graphic-design.com/download-clipart-files/police-law-enforcement/clip-art-police-traffic-cop.gif&amp;imgrefurl=http://www.tactical-graphic-design.com/clip-art-police-law-enforcement-downloads.htm&amp;h=291&amp;w=194&amp;sz=11&amp;tbnid=DdBsnVRhlumgxM:&amp;tbnh=110&amp;tbnw=73&amp;hl=en&amp;start=2&amp;prev=/images?q=traffic+cop&amp;svnum=10&amp;hl=en&amp;lr="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895600" y="1066800"/>
            <a:ext cx="4876800" cy="990600"/>
          </a:xfrm>
        </p:spPr>
        <p:txBody>
          <a:bodyPr/>
          <a:lstStyle/>
          <a:p>
            <a:r>
              <a:rPr lang="en-US" dirty="0" smtClean="0">
                <a:solidFill>
                  <a:srgbClr val="0070C0"/>
                </a:solidFill>
              </a:rPr>
              <a:t>Training Volunteers</a:t>
            </a:r>
            <a:endParaRPr lang="en-US" dirty="0">
              <a:solidFill>
                <a:srgbClr val="0070C0"/>
              </a:solidFill>
            </a:endParaRPr>
          </a:p>
        </p:txBody>
      </p:sp>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034939" y="457199"/>
            <a:ext cx="784461"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21730" y="2213726"/>
            <a:ext cx="6746334" cy="1200329"/>
          </a:xfrm>
          <a:prstGeom prst="rect">
            <a:avLst/>
          </a:prstGeom>
          <a:noFill/>
        </p:spPr>
        <p:txBody>
          <a:bodyPr wrap="none" rtlCol="0">
            <a:spAutoFit/>
          </a:bodyPr>
          <a:lstStyle/>
          <a:p>
            <a:pPr algn="ctr"/>
            <a:r>
              <a:rPr lang="en-US" sz="2400" b="1" dirty="0" smtClean="0"/>
              <a:t>The ARRL</a:t>
            </a:r>
          </a:p>
          <a:p>
            <a:pPr algn="ctr"/>
            <a:r>
              <a:rPr lang="en-US" sz="2400" b="1" dirty="0" smtClean="0">
                <a:solidFill>
                  <a:srgbClr val="FF0000"/>
                </a:solidFill>
              </a:rPr>
              <a:t>Introduction to </a:t>
            </a:r>
            <a:r>
              <a:rPr lang="en-US" sz="2400" b="1" smtClean="0">
                <a:solidFill>
                  <a:srgbClr val="FF0000"/>
                </a:solidFill>
              </a:rPr>
              <a:t>Emergency </a:t>
            </a:r>
            <a:r>
              <a:rPr lang="en-US" sz="2400" b="1" smtClean="0">
                <a:solidFill>
                  <a:srgbClr val="FF0000"/>
                </a:solidFill>
              </a:rPr>
              <a:t>Communication </a:t>
            </a:r>
            <a:r>
              <a:rPr lang="en-US" sz="2400" b="1" dirty="0" smtClean="0">
                <a:solidFill>
                  <a:srgbClr val="FF0000"/>
                </a:solidFill>
              </a:rPr>
              <a:t>Course</a:t>
            </a:r>
          </a:p>
          <a:p>
            <a:pPr algn="ctr"/>
            <a:r>
              <a:rPr lang="en-US" sz="2400" b="1" dirty="0" smtClean="0"/>
              <a:t>EC-001 (2011)</a:t>
            </a:r>
            <a:endParaRPr lang="en-US" sz="2400" b="1" dirty="0"/>
          </a:p>
        </p:txBody>
      </p:sp>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572000" y="4648200"/>
            <a:ext cx="1225989" cy="117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
          <p:cNvSpPr txBox="1"/>
          <p:nvPr/>
        </p:nvSpPr>
        <p:spPr>
          <a:xfrm>
            <a:off x="3877096" y="3657600"/>
            <a:ext cx="2523704"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smtClean="0">
                <a:solidFill>
                  <a:srgbClr val="FF0000"/>
                </a:solidFill>
              </a:rPr>
              <a:t>Session </a:t>
            </a:r>
            <a:r>
              <a:rPr lang="en-US" sz="3600" b="1" dirty="0">
                <a:solidFill>
                  <a:srgbClr val="FF0000"/>
                </a:solidFill>
              </a:rPr>
              <a:t>T</a:t>
            </a:r>
            <a:r>
              <a:rPr lang="en-US" sz="3600" b="1" dirty="0" smtClean="0">
                <a:solidFill>
                  <a:srgbClr val="FF0000"/>
                </a:solidFill>
              </a:rPr>
              <a:t>wo</a:t>
            </a:r>
            <a:endParaRPr lang="en-US" sz="3600" b="1" dirty="0">
              <a:solidFill>
                <a:srgbClr val="FF0000"/>
              </a:solidFill>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20</a:t>
            </a:r>
          </a:p>
        </p:txBody>
      </p:sp>
      <p:sp>
        <p:nvSpPr>
          <p:cNvPr id="10243"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1026195270"/>
      </p:ext>
    </p:extLst>
  </p:cSld>
  <p:clrMapOvr>
    <a:masterClrMapping/>
  </p:clrMapOvr>
  <p:transition advClick="0" advTm="10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133600" y="609600"/>
            <a:ext cx="50292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0800" b="1" dirty="0">
                <a:solidFill>
                  <a:srgbClr val="FF0000"/>
                </a:solidFill>
              </a:rPr>
              <a:t>10</a:t>
            </a:r>
          </a:p>
        </p:txBody>
      </p:sp>
      <p:sp>
        <p:nvSpPr>
          <p:cNvPr id="1126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003558194"/>
      </p:ext>
    </p:extLst>
  </p:cSld>
  <p:clrMapOvr>
    <a:masterClrMapping/>
  </p:clrMapOvr>
  <p:transition advClick="0" advTm="1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9</a:t>
            </a:r>
          </a:p>
        </p:txBody>
      </p:sp>
      <p:sp>
        <p:nvSpPr>
          <p:cNvPr id="1229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58382832"/>
      </p:ext>
    </p:extLst>
  </p:cSld>
  <p:clrMapOvr>
    <a:masterClrMapping/>
  </p:clrMapOvr>
  <p:transition advClick="0" advTm="1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8</a:t>
            </a:r>
          </a:p>
        </p:txBody>
      </p:sp>
      <p:sp>
        <p:nvSpPr>
          <p:cNvPr id="1331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749417482"/>
      </p:ext>
    </p:extLst>
  </p:cSld>
  <p:clrMapOvr>
    <a:masterClrMapping/>
  </p:clrMapOvr>
  <p:transition advClick="0" advTm="1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7</a:t>
            </a:r>
          </a:p>
        </p:txBody>
      </p:sp>
      <p:sp>
        <p:nvSpPr>
          <p:cNvPr id="1433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817350611"/>
      </p:ext>
    </p:extLst>
  </p:cSld>
  <p:clrMapOvr>
    <a:masterClrMapping/>
  </p:clrMapOvr>
  <p:transition advClick="0" advTm="1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6</a:t>
            </a:r>
          </a:p>
        </p:txBody>
      </p:sp>
      <p:sp>
        <p:nvSpPr>
          <p:cNvPr id="1536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10426617"/>
      </p:ext>
    </p:extLst>
  </p:cSld>
  <p:clrMapOvr>
    <a:masterClrMapping/>
  </p:clrMapOvr>
  <p:transition advClick="0" advTm="1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5</a:t>
            </a:r>
          </a:p>
        </p:txBody>
      </p:sp>
      <p:sp>
        <p:nvSpPr>
          <p:cNvPr id="1638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354489215"/>
      </p:ext>
    </p:extLst>
  </p:cSld>
  <p:clrMapOvr>
    <a:masterClrMapping/>
  </p:clrMapOvr>
  <p:transition advClick="0" advTm="100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4</a:t>
            </a:r>
          </a:p>
        </p:txBody>
      </p:sp>
      <p:sp>
        <p:nvSpPr>
          <p:cNvPr id="1741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986247412"/>
      </p:ext>
    </p:extLst>
  </p:cSld>
  <p:clrMapOvr>
    <a:masterClrMapping/>
  </p:clrMapOvr>
  <p:transition advClick="0" advTm="100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3</a:t>
            </a:r>
          </a:p>
        </p:txBody>
      </p:sp>
      <p:sp>
        <p:nvSpPr>
          <p:cNvPr id="1843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346875405"/>
      </p:ext>
    </p:extLst>
  </p:cSld>
  <p:clrMapOvr>
    <a:masterClrMapping/>
  </p:clrMapOvr>
  <p:transition advClick="0" advTm="100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2</a:t>
            </a:r>
          </a:p>
        </p:txBody>
      </p:sp>
      <p:sp>
        <p:nvSpPr>
          <p:cNvPr id="1945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64243788"/>
      </p:ext>
    </p:extLst>
  </p:cSld>
  <p:clrMapOvr>
    <a:masterClrMapping/>
  </p:clrMapOvr>
  <p:transition advClick="0" advTm="1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Reminder</a:t>
            </a:r>
            <a:endParaRPr lang="en-US" b="1" dirty="0">
              <a:solidFill>
                <a:srgbClr val="0070C0"/>
              </a:solidFill>
            </a:endParaRPr>
          </a:p>
        </p:txBody>
      </p:sp>
      <p:sp>
        <p:nvSpPr>
          <p:cNvPr id="5" name="Content Placeholder 4"/>
          <p:cNvSpPr>
            <a:spLocks noGrp="1"/>
          </p:cNvSpPr>
          <p:nvPr>
            <p:ph idx="1"/>
            <p:custDataLst>
              <p:tags r:id="rId3"/>
            </p:custDataLst>
          </p:nvPr>
        </p:nvSpPr>
        <p:spPr/>
        <p:txBody>
          <a:bodyPr>
            <a:normAutofit/>
          </a:bodyPr>
          <a:lstStyle/>
          <a:p>
            <a:r>
              <a:rPr lang="en-US" dirty="0" smtClean="0"/>
              <a:t>Complete two DHS/FEMA Courses</a:t>
            </a:r>
          </a:p>
          <a:p>
            <a:pPr lvl="2"/>
            <a:r>
              <a:rPr lang="en-US" b="1" dirty="0" smtClean="0"/>
              <a:t>IS-100.b Introduction to ICS</a:t>
            </a:r>
          </a:p>
          <a:p>
            <a:pPr lvl="2"/>
            <a:r>
              <a:rPr lang="en-US" b="1" dirty="0" smtClean="0"/>
              <a:t>IS-700 National Incident Management System</a:t>
            </a:r>
          </a:p>
          <a:p>
            <a:pPr marL="1371600" lvl="3" indent="0">
              <a:buNone/>
            </a:pPr>
            <a:r>
              <a:rPr lang="en-US" dirty="0" smtClean="0">
                <a:hlinkClick r:id="rId6"/>
              </a:rPr>
              <a:t>Http</a:t>
            </a:r>
            <a:r>
              <a:rPr lang="en-US" dirty="0">
                <a:hlinkClick r:id="rId6"/>
              </a:rPr>
              <a:t>://training.fema.gov/IS/NIMS.asp</a:t>
            </a:r>
            <a:endParaRPr lang="en-US" dirty="0"/>
          </a:p>
          <a:p>
            <a:pPr lvl="2"/>
            <a:endParaRPr lang="en-US"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1</a:t>
            </a:r>
          </a:p>
        </p:txBody>
      </p:sp>
      <p:sp>
        <p:nvSpPr>
          <p:cNvPr id="2048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54699443"/>
      </p:ext>
    </p:extLst>
  </p:cSld>
  <p:clrMapOvr>
    <a:masterClrMapping/>
  </p:clrMapOvr>
  <p:transition advClick="0" advTm="100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WordArt 2"/>
          <p:cNvSpPr>
            <a:spLocks noChangeArrowheads="1" noChangeShapeType="1" noTextEdit="1"/>
          </p:cNvSpPr>
          <p:nvPr/>
        </p:nvSpPr>
        <p:spPr bwMode="auto">
          <a:xfrm>
            <a:off x="762000" y="914400"/>
            <a:ext cx="8001000" cy="3556000"/>
          </a:xfrm>
          <a:prstGeom prst="rect">
            <a:avLst/>
          </a:prstGeom>
        </p:spPr>
        <p:txBody>
          <a:bodyPr wrap="none" fromWordArt="1">
            <a:prstTxWarp prst="textSlantUp">
              <a:avLst>
                <a:gd name="adj" fmla="val 32056"/>
              </a:avLst>
            </a:prstTxWarp>
          </a:bodyPr>
          <a:lstStyle/>
          <a:p>
            <a:pPr algn="ctr"/>
            <a:r>
              <a:rPr lang="en-US" sz="36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Let's get started!</a:t>
            </a:r>
          </a:p>
        </p:txBody>
      </p:sp>
    </p:spTree>
    <p:extLst>
      <p:ext uri="{BB962C8B-B14F-4D97-AF65-F5344CB8AC3E}">
        <p14:creationId xmlns:p14="http://schemas.microsoft.com/office/powerpoint/2010/main" val="384739051"/>
      </p:ext>
    </p:extLst>
  </p:cSld>
  <p:clrMapOvr>
    <a:masterClrMapping/>
  </p:clrMapOvr>
  <p:transition>
    <p:sndAc>
      <p:stSnd>
        <p:snd r:embed="rId2" name="time.wav"/>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smtClean="0"/>
              <a:t>Topic 7d Question</a:t>
            </a:r>
          </a:p>
        </p:txBody>
      </p:sp>
      <p:sp>
        <p:nvSpPr>
          <p:cNvPr id="472067" name="Rectangle 3"/>
          <p:cNvSpPr>
            <a:spLocks noGrp="1" noChangeArrowheads="1"/>
          </p:cNvSpPr>
          <p:nvPr>
            <p:ph type="body" idx="1"/>
          </p:nvPr>
        </p:nvSpPr>
        <p:spPr/>
        <p:txBody>
          <a:bodyPr>
            <a:normAutofit/>
          </a:bodyPr>
          <a:lstStyle/>
          <a:p>
            <a:pPr marL="514350" indent="-514350">
              <a:buFont typeface="+mj-lt"/>
              <a:buAutoNum type="arabicPeriod"/>
            </a:pPr>
            <a:r>
              <a:rPr lang="en-US" b="1" dirty="0" smtClean="0"/>
              <a:t>What is a maximum amount of time a radio amateur can participate in a government sponsored drill on behalf of their employer? </a:t>
            </a:r>
          </a:p>
          <a:p>
            <a:pPr marL="952500" lvl="1" indent="-495300">
              <a:buFont typeface="Wingdings" pitchFamily="2" charset="2"/>
              <a:buAutoNum type="alphaUcPeriod"/>
            </a:pPr>
            <a:r>
              <a:rPr lang="en-US" dirty="0" smtClean="0"/>
              <a:t>One hour</a:t>
            </a:r>
          </a:p>
          <a:p>
            <a:pPr marL="952500" lvl="1" indent="-495300">
              <a:buFont typeface="Wingdings" pitchFamily="2" charset="2"/>
              <a:buAutoNum type="alphaUcPeriod"/>
            </a:pPr>
            <a:r>
              <a:rPr lang="en-US" dirty="0" smtClean="0"/>
              <a:t>72 hours twice a year</a:t>
            </a:r>
          </a:p>
          <a:p>
            <a:pPr marL="952500" lvl="1" indent="-495300">
              <a:buFont typeface="Wingdings" pitchFamily="2" charset="2"/>
              <a:buAutoNum type="alphaUcPeriod"/>
            </a:pPr>
            <a:r>
              <a:rPr lang="en-US" dirty="0" smtClean="0"/>
              <a:t>There is no limit</a:t>
            </a:r>
          </a:p>
          <a:p>
            <a:pPr marL="952500" lvl="1" indent="-495300">
              <a:buFont typeface="Wingdings" pitchFamily="2" charset="2"/>
              <a:buAutoNum type="alphaUcPeriod"/>
            </a:pPr>
            <a:r>
              <a:rPr lang="en-US" dirty="0" smtClean="0"/>
              <a:t>Never</a:t>
            </a:r>
          </a:p>
        </p:txBody>
      </p:sp>
    </p:spTree>
    <p:extLst>
      <p:ext uri="{BB962C8B-B14F-4D97-AF65-F5344CB8AC3E}">
        <p14:creationId xmlns:p14="http://schemas.microsoft.com/office/powerpoint/2010/main" val="231823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472067">
                                            <p:txEl>
                                              <p:pRg st="3" end="3"/>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472067">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smtClean="0"/>
              <a:t>Topic 7d Question</a:t>
            </a:r>
          </a:p>
        </p:txBody>
      </p:sp>
      <p:sp>
        <p:nvSpPr>
          <p:cNvPr id="468995" name="Rectangle 3"/>
          <p:cNvSpPr>
            <a:spLocks noGrp="1" noChangeArrowheads="1"/>
          </p:cNvSpPr>
          <p:nvPr>
            <p:ph type="body" idx="1"/>
          </p:nvPr>
        </p:nvSpPr>
        <p:spPr/>
        <p:txBody>
          <a:bodyPr>
            <a:normAutofit/>
          </a:bodyPr>
          <a:lstStyle/>
          <a:p>
            <a:pPr marL="495300" indent="-495300">
              <a:buFont typeface="Wingdings" pitchFamily="2" charset="2"/>
              <a:buAutoNum type="arabicPeriod" startAt="2"/>
            </a:pPr>
            <a:r>
              <a:rPr lang="en-US" b="1" dirty="0" smtClean="0"/>
              <a:t>What is the maximum amount of time a radio amateur can participate in a non-government sponsored drill on behalf of their employer? </a:t>
            </a:r>
          </a:p>
          <a:p>
            <a:pPr marL="952500" lvl="1" indent="-495300">
              <a:buFont typeface="Wingdings" pitchFamily="2" charset="2"/>
              <a:buAutoNum type="alphaUcPeriod"/>
            </a:pPr>
            <a:r>
              <a:rPr lang="en-US" dirty="0" smtClean="0"/>
              <a:t>One hour a week</a:t>
            </a:r>
          </a:p>
          <a:p>
            <a:pPr marL="952500" lvl="1" indent="-495300">
              <a:buFont typeface="Wingdings" pitchFamily="2" charset="2"/>
              <a:buAutoNum type="alphaUcPeriod"/>
            </a:pPr>
            <a:r>
              <a:rPr lang="en-US" dirty="0" smtClean="0"/>
              <a:t>Never</a:t>
            </a:r>
          </a:p>
          <a:p>
            <a:pPr marL="952500" lvl="1" indent="-495300">
              <a:buFont typeface="Wingdings" pitchFamily="2" charset="2"/>
              <a:buAutoNum type="alphaUcPeriod"/>
            </a:pPr>
            <a:r>
              <a:rPr lang="en-US" dirty="0" smtClean="0"/>
              <a:t>There is no limit</a:t>
            </a:r>
          </a:p>
          <a:p>
            <a:pPr marL="952500" lvl="1" indent="-495300">
              <a:buFont typeface="Wingdings" pitchFamily="2" charset="2"/>
              <a:buAutoNum type="alphaUcPeriod"/>
            </a:pPr>
            <a:r>
              <a:rPr lang="en-US" dirty="0" smtClean="0"/>
              <a:t>No limit if it is for a hospital</a:t>
            </a:r>
          </a:p>
        </p:txBody>
      </p:sp>
    </p:spTree>
    <p:extLst>
      <p:ext uri="{BB962C8B-B14F-4D97-AF65-F5344CB8AC3E}">
        <p14:creationId xmlns:p14="http://schemas.microsoft.com/office/powerpoint/2010/main" val="1847572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468995">
                                            <p:txEl>
                                              <p:pRg st="1" end="1"/>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468995">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Topic 7d Question</a:t>
            </a:r>
          </a:p>
        </p:txBody>
      </p:sp>
      <p:sp>
        <p:nvSpPr>
          <p:cNvPr id="471043" name="Rectangle 3"/>
          <p:cNvSpPr>
            <a:spLocks noGrp="1" noChangeArrowheads="1"/>
          </p:cNvSpPr>
          <p:nvPr>
            <p:ph type="body" idx="1"/>
          </p:nvPr>
        </p:nvSpPr>
        <p:spPr/>
        <p:txBody>
          <a:bodyPr/>
          <a:lstStyle/>
          <a:p>
            <a:pPr marL="495300" indent="-495300">
              <a:buFont typeface="+mj-lt"/>
              <a:buAutoNum type="arabicPeriod" startAt="3"/>
            </a:pPr>
            <a:r>
              <a:rPr lang="en-US" b="1" dirty="0" smtClean="0"/>
              <a:t>Your employer wants you to design and operate an Amateur Radio system between office buildings so his business can still function if the phones and Intranet are down. He says that for him, “No phones is an emergency.” Should you do it?</a:t>
            </a:r>
          </a:p>
          <a:p>
            <a:pPr marL="952500" lvl="1" indent="-495300">
              <a:buFont typeface="Wingdings" pitchFamily="2" charset="2"/>
              <a:buAutoNum type="alphaUcPeriod"/>
            </a:pPr>
            <a:r>
              <a:rPr lang="en-US" sz="2400" dirty="0" smtClean="0"/>
              <a:t>Yes</a:t>
            </a:r>
          </a:p>
          <a:p>
            <a:pPr marL="952500" lvl="1" indent="-495300">
              <a:buFont typeface="Wingdings" pitchFamily="2" charset="2"/>
              <a:buAutoNum type="alphaUcPeriod"/>
            </a:pPr>
            <a:r>
              <a:rPr lang="en-US" sz="2400" dirty="0" smtClean="0"/>
              <a:t>No</a:t>
            </a:r>
            <a:endParaRPr lang="en-US" sz="2200" dirty="0" smtClean="0"/>
          </a:p>
        </p:txBody>
      </p:sp>
    </p:spTree>
    <p:extLst>
      <p:ext uri="{BB962C8B-B14F-4D97-AF65-F5344CB8AC3E}">
        <p14:creationId xmlns:p14="http://schemas.microsoft.com/office/powerpoint/2010/main" val="3128302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471043">
                                            <p:txEl>
                                              <p:pRg st="2" end="2"/>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47104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WordArt 2"/>
          <p:cNvSpPr>
            <a:spLocks noChangeArrowheads="1" noChangeShapeType="1" noTextEdit="1"/>
          </p:cNvSpPr>
          <p:nvPr/>
        </p:nvSpPr>
        <p:spPr bwMode="auto">
          <a:xfrm>
            <a:off x="1981200" y="2057400"/>
            <a:ext cx="5334000" cy="2286000"/>
          </a:xfrm>
          <a:prstGeom prst="rect">
            <a:avLst/>
          </a:prstGeom>
        </p:spPr>
        <p:txBody>
          <a:bodyPr wrap="none" fromWordArt="1">
            <a:prstTxWarp prst="textDoubleWave1">
              <a:avLst>
                <a:gd name="adj1" fmla="val 6500"/>
                <a:gd name="adj2" fmla="val 0"/>
              </a:avLst>
            </a:prstTxWarp>
          </a:bodyPr>
          <a:lstStyle/>
          <a:p>
            <a:pPr algn="ctr"/>
            <a:r>
              <a:rPr lang="pt-BR" sz="3600" kern="10" spc="-360" dirty="0">
                <a:ln w="12700">
                  <a:solidFill>
                    <a:srgbClr val="000099"/>
                  </a:solidFill>
                  <a:round/>
                  <a:headEnd/>
                  <a:tailEnd/>
                </a:ln>
                <a:solidFill>
                  <a:srgbClr val="33CCFF"/>
                </a:solidFill>
                <a:effectLst>
                  <a:outerShdw dist="125724" dir="18900000" algn="ctr" rotWithShape="0">
                    <a:srgbClr val="000099"/>
                  </a:outerShdw>
                </a:effectLst>
                <a:latin typeface="Impact"/>
              </a:rPr>
              <a:t>B r e a k</a:t>
            </a:r>
            <a:endParaRPr lang="en-US" sz="3600" kern="10" spc="-360" dirty="0">
              <a:ln w="12700">
                <a:solidFill>
                  <a:srgbClr val="000099"/>
                </a:solidFill>
                <a:round/>
                <a:headEnd/>
                <a:tailEnd/>
              </a:ln>
              <a:solidFill>
                <a:srgbClr val="33CCFF"/>
              </a:solidFill>
              <a:effectLst>
                <a:outerShdw dist="125724" dir="18900000" algn="ctr" rotWithShape="0">
                  <a:srgbClr val="000099"/>
                </a:outerShdw>
              </a:effectLst>
              <a:latin typeface="Impact"/>
            </a:endParaRPr>
          </a:p>
        </p:txBody>
      </p:sp>
      <p:sp>
        <p:nvSpPr>
          <p:cNvPr id="2" name="TextBox 1"/>
          <p:cNvSpPr txBox="1"/>
          <p:nvPr/>
        </p:nvSpPr>
        <p:spPr>
          <a:xfrm>
            <a:off x="2427130" y="5053280"/>
            <a:ext cx="4888069" cy="1323439"/>
          </a:xfrm>
          <a:prstGeom prst="rect">
            <a:avLst/>
          </a:prstGeom>
          <a:noFill/>
        </p:spPr>
        <p:txBody>
          <a:bodyPr wrap="none" rtlCol="0">
            <a:spAutoFit/>
          </a:bodyPr>
          <a:lstStyle/>
          <a:p>
            <a:r>
              <a:rPr lang="en-US" sz="8000" dirty="0" smtClean="0">
                <a:solidFill>
                  <a:srgbClr val="FF0000"/>
                </a:solidFill>
              </a:rPr>
              <a:t>10 Minutes</a:t>
            </a:r>
            <a:endParaRPr lang="en-US" sz="8000" dirty="0">
              <a:solidFill>
                <a:srgbClr val="FF0000"/>
              </a:solidFill>
            </a:endParaRPr>
          </a:p>
        </p:txBody>
      </p:sp>
    </p:spTree>
    <p:extLst>
      <p:ext uri="{BB962C8B-B14F-4D97-AF65-F5344CB8AC3E}">
        <p14:creationId xmlns:p14="http://schemas.microsoft.com/office/powerpoint/2010/main" val="3435027674"/>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505200" y="1752600"/>
            <a:ext cx="2133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10</a:t>
            </a:r>
            <a:endParaRPr lang="en-US" sz="9600" dirty="0"/>
          </a:p>
        </p:txBody>
      </p:sp>
      <p:sp>
        <p:nvSpPr>
          <p:cNvPr id="6147"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Minutes</a:t>
            </a:r>
            <a:endParaRPr lang="en-US" sz="7200" dirty="0"/>
          </a:p>
        </p:txBody>
      </p:sp>
    </p:spTree>
    <p:extLst>
      <p:ext uri="{BB962C8B-B14F-4D97-AF65-F5344CB8AC3E}">
        <p14:creationId xmlns:p14="http://schemas.microsoft.com/office/powerpoint/2010/main" val="224360371"/>
      </p:ext>
    </p:extLst>
  </p:cSld>
  <p:clrMapOvr>
    <a:masterClrMapping/>
  </p:clrMapOvr>
  <p:transition advClick="0" advTm="300000">
    <p:sndAc>
      <p:stSnd>
        <p:snd r:embed="rId2" name="timeisit.wav"/>
      </p:stSnd>
    </p:sndAc>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505200" y="1752600"/>
            <a:ext cx="2133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5</a:t>
            </a:r>
            <a:endParaRPr lang="en-US" sz="9600" dirty="0"/>
          </a:p>
        </p:txBody>
      </p:sp>
      <p:sp>
        <p:nvSpPr>
          <p:cNvPr id="6147"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Minutes</a:t>
            </a:r>
            <a:endParaRPr lang="en-US" sz="7200" dirty="0"/>
          </a:p>
        </p:txBody>
      </p:sp>
    </p:spTree>
    <p:extLst>
      <p:ext uri="{BB962C8B-B14F-4D97-AF65-F5344CB8AC3E}">
        <p14:creationId xmlns:p14="http://schemas.microsoft.com/office/powerpoint/2010/main" val="1926544966"/>
      </p:ext>
    </p:extLst>
  </p:cSld>
  <p:clrMapOvr>
    <a:masterClrMapping/>
  </p:clrMapOvr>
  <p:transition advClick="0" advTm="180000">
    <p:sndAc>
      <p:stSnd>
        <p:snd r:embed="rId2" name="timeisit.wav"/>
      </p:stSnd>
    </p:sndAc>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505200" y="1752600"/>
            <a:ext cx="2133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2</a:t>
            </a:r>
            <a:endParaRPr lang="en-US" sz="9600" dirty="0"/>
          </a:p>
        </p:txBody>
      </p:sp>
      <p:sp>
        <p:nvSpPr>
          <p:cNvPr id="6147"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Minutes</a:t>
            </a:r>
            <a:endParaRPr lang="en-US" sz="7200" dirty="0"/>
          </a:p>
        </p:txBody>
      </p:sp>
    </p:spTree>
    <p:extLst>
      <p:ext uri="{BB962C8B-B14F-4D97-AF65-F5344CB8AC3E}">
        <p14:creationId xmlns:p14="http://schemas.microsoft.com/office/powerpoint/2010/main" val="3310686579"/>
      </p:ext>
    </p:extLst>
  </p:cSld>
  <p:clrMapOvr>
    <a:masterClrMapping/>
  </p:clrMapOvr>
  <p:transition advClick="0" advTm="60000">
    <p:sndAc>
      <p:stSnd>
        <p:snd r:embed="rId2" name="timeisit.wav"/>
      </p:stSnd>
    </p:sndAc>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505200" y="1752600"/>
            <a:ext cx="2133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1</a:t>
            </a:r>
          </a:p>
        </p:txBody>
      </p:sp>
      <p:sp>
        <p:nvSpPr>
          <p:cNvPr id="6147"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Minute</a:t>
            </a:r>
            <a:endParaRPr lang="en-US" sz="7200" dirty="0"/>
          </a:p>
        </p:txBody>
      </p:sp>
    </p:spTree>
    <p:extLst>
      <p:ext uri="{BB962C8B-B14F-4D97-AF65-F5344CB8AC3E}">
        <p14:creationId xmlns:p14="http://schemas.microsoft.com/office/powerpoint/2010/main" val="3102751251"/>
      </p:ext>
    </p:extLst>
  </p:cSld>
  <p:clrMapOvr>
    <a:masterClrMapping/>
  </p:clrMapOvr>
  <p:transition advClick="0" advTm="10000">
    <p:sndAc>
      <p:stSnd>
        <p:snd r:embed="rId2" name="timeisit.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Session Two Topic</a:t>
            </a:r>
            <a:endParaRPr lang="en-US" sz="2000" dirty="0"/>
          </a:p>
        </p:txBody>
      </p:sp>
      <p:sp>
        <p:nvSpPr>
          <p:cNvPr id="5" name="Content Placeholder 4"/>
          <p:cNvSpPr>
            <a:spLocks noGrp="1"/>
          </p:cNvSpPr>
          <p:nvPr>
            <p:ph idx="1"/>
            <p:custDataLst>
              <p:tags r:id="rId3"/>
            </p:custDataLst>
          </p:nvPr>
        </p:nvSpPr>
        <p:spPr/>
        <p:txBody>
          <a:bodyPr>
            <a:normAutofit/>
          </a:bodyPr>
          <a:lstStyle/>
          <a:p>
            <a:pPr marL="0" indent="0">
              <a:buNone/>
            </a:pPr>
            <a:r>
              <a:rPr lang="en-US" dirty="0" smtClean="0">
                <a:solidFill>
                  <a:schemeClr val="bg1">
                    <a:lumMod val="85000"/>
                  </a:schemeClr>
                </a:solidFill>
              </a:rPr>
              <a:t>Session 1 – Topics 1,</a:t>
            </a:r>
            <a:r>
              <a:rPr lang="en-US" dirty="0" smtClean="0"/>
              <a:t> </a:t>
            </a:r>
            <a:r>
              <a:rPr lang="en-US" dirty="0" smtClean="0">
                <a:solidFill>
                  <a:schemeClr val="bg1">
                    <a:lumMod val="85000"/>
                  </a:schemeClr>
                </a:solidFill>
              </a:rPr>
              <a:t>2,</a:t>
            </a:r>
            <a:r>
              <a:rPr lang="en-US" dirty="0" smtClean="0"/>
              <a:t> </a:t>
            </a:r>
            <a:r>
              <a:rPr lang="en-US" dirty="0" smtClean="0">
                <a:solidFill>
                  <a:schemeClr val="bg1">
                    <a:lumMod val="85000"/>
                  </a:schemeClr>
                </a:solidFill>
              </a:rPr>
              <a:t>3,</a:t>
            </a:r>
            <a:r>
              <a:rPr lang="en-US" dirty="0" smtClean="0"/>
              <a:t> </a:t>
            </a:r>
            <a:r>
              <a:rPr lang="en-US" dirty="0" smtClean="0">
                <a:solidFill>
                  <a:schemeClr val="bg1">
                    <a:lumMod val="85000"/>
                  </a:schemeClr>
                </a:solidFill>
              </a:rPr>
              <a:t>4,</a:t>
            </a:r>
            <a:r>
              <a:rPr lang="en-US" dirty="0" smtClean="0"/>
              <a:t> </a:t>
            </a:r>
            <a:r>
              <a:rPr lang="en-US" dirty="0" smtClean="0">
                <a:solidFill>
                  <a:schemeClr val="bg1">
                    <a:lumMod val="85000"/>
                  </a:schemeClr>
                </a:solidFill>
              </a:rPr>
              <a:t>5a,</a:t>
            </a:r>
            <a:r>
              <a:rPr lang="en-US" dirty="0" smtClean="0">
                <a:solidFill>
                  <a:srgbClr val="FF0000"/>
                </a:solidFill>
              </a:rPr>
              <a:t> </a:t>
            </a:r>
            <a:r>
              <a:rPr lang="en-US" dirty="0" smtClean="0">
                <a:solidFill>
                  <a:schemeClr val="bg1">
                    <a:lumMod val="85000"/>
                  </a:schemeClr>
                </a:solidFill>
              </a:rPr>
              <a:t>5b</a:t>
            </a:r>
          </a:p>
          <a:p>
            <a:pPr marL="0" indent="0">
              <a:buNone/>
            </a:pPr>
            <a:r>
              <a:rPr lang="en-US" dirty="0" smtClean="0"/>
              <a:t>Session 2 – Topics </a:t>
            </a:r>
            <a:r>
              <a:rPr lang="en-US" dirty="0" smtClean="0">
                <a:solidFill>
                  <a:schemeClr val="bg1">
                    <a:lumMod val="85000"/>
                  </a:schemeClr>
                </a:solidFill>
              </a:rPr>
              <a:t>6,</a:t>
            </a:r>
            <a:r>
              <a:rPr lang="en-US" dirty="0" smtClean="0"/>
              <a:t> </a:t>
            </a:r>
            <a:r>
              <a:rPr lang="en-US" dirty="0" smtClean="0">
                <a:solidFill>
                  <a:schemeClr val="bg1">
                    <a:lumMod val="85000"/>
                  </a:schemeClr>
                </a:solidFill>
              </a:rPr>
              <a:t>7a, 7b,</a:t>
            </a:r>
            <a:r>
              <a:rPr lang="en-US" dirty="0" smtClean="0"/>
              <a:t> </a:t>
            </a:r>
            <a:r>
              <a:rPr lang="en-US" dirty="0" smtClean="0">
                <a:solidFill>
                  <a:schemeClr val="bg1">
                    <a:lumMod val="85000"/>
                  </a:schemeClr>
                </a:solidFill>
              </a:rPr>
              <a:t>7c,</a:t>
            </a:r>
            <a:r>
              <a:rPr lang="en-US" dirty="0" smtClean="0"/>
              <a:t> </a:t>
            </a:r>
            <a:r>
              <a:rPr lang="en-US" dirty="0" smtClean="0">
                <a:solidFill>
                  <a:srgbClr val="FF0000"/>
                </a:solidFill>
              </a:rPr>
              <a:t>7d</a:t>
            </a:r>
            <a:r>
              <a:rPr lang="en-US" dirty="0" smtClean="0"/>
              <a:t>, 8, 9, 10</a:t>
            </a:r>
          </a:p>
          <a:p>
            <a:pPr marL="0" indent="0">
              <a:buNone/>
            </a:pPr>
            <a:r>
              <a:rPr lang="en-US" dirty="0" smtClean="0">
                <a:solidFill>
                  <a:schemeClr val="bg1">
                    <a:lumMod val="75000"/>
                  </a:schemeClr>
                </a:solidFill>
              </a:rPr>
              <a:t>Session 3 – Topics 11, 12, 13, 14, 15</a:t>
            </a:r>
          </a:p>
          <a:p>
            <a:pPr marL="0" indent="0">
              <a:buNone/>
            </a:pPr>
            <a:r>
              <a:rPr lang="en-US" dirty="0" smtClean="0">
                <a:solidFill>
                  <a:schemeClr val="bg1">
                    <a:lumMod val="75000"/>
                  </a:schemeClr>
                </a:solidFill>
              </a:rPr>
              <a:t>Session 4 – Topics 16, 17, 18, 19, 20</a:t>
            </a:r>
          </a:p>
          <a:p>
            <a:pPr marL="0" indent="0">
              <a:buNone/>
            </a:pPr>
            <a:r>
              <a:rPr lang="en-US" dirty="0" smtClean="0">
                <a:solidFill>
                  <a:schemeClr val="bg1">
                    <a:lumMod val="75000"/>
                  </a:schemeClr>
                </a:solidFill>
              </a:rPr>
              <a:t>Session 5 – Topics 21, 22, 23, 24, 25, 26, 27</a:t>
            </a:r>
          </a:p>
          <a:p>
            <a:pPr marL="0" indent="0">
              <a:buNone/>
            </a:pPr>
            <a:r>
              <a:rPr lang="en-US" dirty="0" smtClean="0">
                <a:solidFill>
                  <a:schemeClr val="bg1">
                    <a:lumMod val="75000"/>
                  </a:schemeClr>
                </a:solidFill>
              </a:rPr>
              <a:t>Session 6 – Topics 28, 29, Summary, Final Exam</a:t>
            </a:r>
          </a:p>
        </p:txBody>
      </p:sp>
    </p:spTree>
    <p:custDataLst>
      <p:tags r:id="rId1"/>
    </p:custDataLst>
    <p:extLst>
      <p:ext uri="{BB962C8B-B14F-4D97-AF65-F5344CB8AC3E}">
        <p14:creationId xmlns:p14="http://schemas.microsoft.com/office/powerpoint/2010/main" val="2572558755"/>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50</a:t>
            </a:r>
          </a:p>
        </p:txBody>
      </p:sp>
      <p:sp>
        <p:nvSpPr>
          <p:cNvPr id="7171" name="Text Box 3"/>
          <p:cNvSpPr txBox="1">
            <a:spLocks noChangeArrowheads="1"/>
          </p:cNvSpPr>
          <p:nvPr/>
        </p:nvSpPr>
        <p:spPr bwMode="auto">
          <a:xfrm>
            <a:off x="2286000" y="4362271"/>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2122229054"/>
      </p:ext>
    </p:extLst>
  </p:cSld>
  <p:clrMapOvr>
    <a:masterClrMapping/>
  </p:clrMapOvr>
  <p:transition advClick="0" advTm="1000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057400" y="175260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40</a:t>
            </a:r>
          </a:p>
        </p:txBody>
      </p:sp>
      <p:sp>
        <p:nvSpPr>
          <p:cNvPr id="8195"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3187636987"/>
      </p:ext>
    </p:extLst>
  </p:cSld>
  <p:clrMapOvr>
    <a:masterClrMapping/>
  </p:clrMapOvr>
  <p:transition advClick="0" advTm="10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30</a:t>
            </a:r>
          </a:p>
        </p:txBody>
      </p:sp>
      <p:sp>
        <p:nvSpPr>
          <p:cNvPr id="9219"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3264196728"/>
      </p:ext>
    </p:extLst>
  </p:cSld>
  <p:clrMapOvr>
    <a:masterClrMapping/>
  </p:clrMapOvr>
  <p:transition advClick="0" advTm="100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20</a:t>
            </a:r>
          </a:p>
        </p:txBody>
      </p:sp>
      <p:sp>
        <p:nvSpPr>
          <p:cNvPr id="10243"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2032266273"/>
      </p:ext>
    </p:extLst>
  </p:cSld>
  <p:clrMapOvr>
    <a:masterClrMapping/>
  </p:clrMapOvr>
  <p:transition advClick="0" advTm="1000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133600" y="609600"/>
            <a:ext cx="50292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0800" b="1" dirty="0">
                <a:solidFill>
                  <a:srgbClr val="FF0000"/>
                </a:solidFill>
              </a:rPr>
              <a:t>10</a:t>
            </a:r>
          </a:p>
        </p:txBody>
      </p:sp>
      <p:sp>
        <p:nvSpPr>
          <p:cNvPr id="1126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935617881"/>
      </p:ext>
    </p:extLst>
  </p:cSld>
  <p:clrMapOvr>
    <a:masterClrMapping/>
  </p:clrMapOvr>
  <p:transition advClick="0" advTm="100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9</a:t>
            </a:r>
          </a:p>
        </p:txBody>
      </p:sp>
      <p:sp>
        <p:nvSpPr>
          <p:cNvPr id="1229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551207412"/>
      </p:ext>
    </p:extLst>
  </p:cSld>
  <p:clrMapOvr>
    <a:masterClrMapping/>
  </p:clrMapOvr>
  <p:transition advClick="0" advTm="100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8</a:t>
            </a:r>
          </a:p>
        </p:txBody>
      </p:sp>
      <p:sp>
        <p:nvSpPr>
          <p:cNvPr id="1331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78285283"/>
      </p:ext>
    </p:extLst>
  </p:cSld>
  <p:clrMapOvr>
    <a:masterClrMapping/>
  </p:clrMapOvr>
  <p:transition advClick="0" advTm="100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7</a:t>
            </a:r>
          </a:p>
        </p:txBody>
      </p:sp>
      <p:sp>
        <p:nvSpPr>
          <p:cNvPr id="1433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450071367"/>
      </p:ext>
    </p:extLst>
  </p:cSld>
  <p:clrMapOvr>
    <a:masterClrMapping/>
  </p:clrMapOvr>
  <p:transition advClick="0" advTm="100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6</a:t>
            </a:r>
          </a:p>
        </p:txBody>
      </p:sp>
      <p:sp>
        <p:nvSpPr>
          <p:cNvPr id="1536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213794477"/>
      </p:ext>
    </p:extLst>
  </p:cSld>
  <p:clrMapOvr>
    <a:masterClrMapping/>
  </p:clrMapOvr>
  <p:transition advClick="0" advTm="100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5</a:t>
            </a:r>
          </a:p>
        </p:txBody>
      </p:sp>
      <p:sp>
        <p:nvSpPr>
          <p:cNvPr id="1638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072913934"/>
      </p:ext>
    </p:extLst>
  </p:cSld>
  <p:clrMapOvr>
    <a:masterClrMapping/>
  </p:clrMapOvr>
  <p:transition advClick="0" advTm="1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685800" y="2286000"/>
            <a:ext cx="7772400" cy="1143000"/>
          </a:xfrm>
        </p:spPr>
        <p:txBody>
          <a:bodyPr>
            <a:normAutofit fontScale="90000"/>
          </a:bodyPr>
          <a:lstStyle/>
          <a:p>
            <a:r>
              <a:rPr lang="en-US" b="1" dirty="0" smtClean="0">
                <a:solidFill>
                  <a:srgbClr val="0070C0"/>
                </a:solidFill>
              </a:rPr>
              <a:t>Topic 7d – FCC Ruling on Drills and Employees</a:t>
            </a:r>
            <a:endParaRPr lang="en-US" dirty="0" smtClean="0"/>
          </a:p>
        </p:txBody>
      </p:sp>
    </p:spTree>
    <p:extLst>
      <p:ext uri="{BB962C8B-B14F-4D97-AF65-F5344CB8AC3E}">
        <p14:creationId xmlns:p14="http://schemas.microsoft.com/office/powerpoint/2010/main" val="16391391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4</a:t>
            </a:r>
          </a:p>
        </p:txBody>
      </p:sp>
      <p:sp>
        <p:nvSpPr>
          <p:cNvPr id="1741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486366969"/>
      </p:ext>
    </p:extLst>
  </p:cSld>
  <p:clrMapOvr>
    <a:masterClrMapping/>
  </p:clrMapOvr>
  <p:transition advClick="0" advTm="100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3</a:t>
            </a:r>
          </a:p>
        </p:txBody>
      </p:sp>
      <p:sp>
        <p:nvSpPr>
          <p:cNvPr id="1843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992257848"/>
      </p:ext>
    </p:extLst>
  </p:cSld>
  <p:clrMapOvr>
    <a:masterClrMapping/>
  </p:clrMapOvr>
  <p:transition advClick="0" advTm="100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2</a:t>
            </a:r>
          </a:p>
        </p:txBody>
      </p:sp>
      <p:sp>
        <p:nvSpPr>
          <p:cNvPr id="1945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592577978"/>
      </p:ext>
    </p:extLst>
  </p:cSld>
  <p:clrMapOvr>
    <a:masterClrMapping/>
  </p:clrMapOvr>
  <p:transition advClick="0" advTm="100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1</a:t>
            </a:r>
          </a:p>
        </p:txBody>
      </p:sp>
      <p:sp>
        <p:nvSpPr>
          <p:cNvPr id="2048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758419416"/>
      </p:ext>
    </p:extLst>
  </p:cSld>
  <p:clrMapOvr>
    <a:masterClrMapping/>
  </p:clrMapOvr>
  <p:transition advClick="0" advTm="100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WordArt 2"/>
          <p:cNvSpPr>
            <a:spLocks noChangeArrowheads="1" noChangeShapeType="1" noTextEdit="1"/>
          </p:cNvSpPr>
          <p:nvPr/>
        </p:nvSpPr>
        <p:spPr bwMode="auto">
          <a:xfrm>
            <a:off x="914400" y="762000"/>
            <a:ext cx="8001000" cy="3556000"/>
          </a:xfrm>
          <a:prstGeom prst="rect">
            <a:avLst/>
          </a:prstGeom>
        </p:spPr>
        <p:txBody>
          <a:bodyPr wrap="none" fromWordArt="1">
            <a:prstTxWarp prst="textSlantUp">
              <a:avLst>
                <a:gd name="adj" fmla="val 32056"/>
              </a:avLst>
            </a:prstTxWarp>
          </a:bodyPr>
          <a:lstStyle/>
          <a:p>
            <a:pPr algn="ctr"/>
            <a:r>
              <a:rPr lang="en-US" sz="36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Let's get started!</a:t>
            </a:r>
          </a:p>
        </p:txBody>
      </p:sp>
    </p:spTree>
    <p:extLst>
      <p:ext uri="{BB962C8B-B14F-4D97-AF65-F5344CB8AC3E}">
        <p14:creationId xmlns:p14="http://schemas.microsoft.com/office/powerpoint/2010/main" val="3180502710"/>
      </p:ext>
    </p:extLst>
  </p:cSld>
  <p:clrMapOvr>
    <a:masterClrMapping/>
  </p:clrMapOvr>
  <p:transition>
    <p:sndAc>
      <p:stSnd>
        <p:snd r:embed="rId2" name="time.wav"/>
      </p:stSnd>
    </p:sndAc>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a:xfrm>
            <a:off x="1905000" y="2743200"/>
            <a:ext cx="5334000" cy="1362075"/>
          </a:xfrm>
        </p:spPr>
        <p:txBody>
          <a:bodyPr>
            <a:noAutofit/>
          </a:bodyPr>
          <a:lstStyle/>
          <a:p>
            <a:pPr>
              <a:defRPr/>
            </a:pPr>
            <a:r>
              <a:rPr lang="en-US" sz="4400" dirty="0" smtClean="0"/>
              <a:t>Any Questions Before Starting Topic 8?</a:t>
            </a:r>
          </a:p>
        </p:txBody>
      </p:sp>
    </p:spTree>
    <p:custDataLst>
      <p:tags r:id="rId1"/>
    </p:custData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5"/>
          <p:cNvSpPr>
            <a:spLocks noGrp="1" noChangeArrowheads="1"/>
          </p:cNvSpPr>
          <p:nvPr>
            <p:ph type="title"/>
          </p:nvPr>
        </p:nvSpPr>
        <p:spPr/>
        <p:txBody>
          <a:bodyPr/>
          <a:lstStyle/>
          <a:p>
            <a:r>
              <a:rPr lang="en-US" b="1" dirty="0" smtClean="0">
                <a:solidFill>
                  <a:srgbClr val="0070C0"/>
                </a:solidFill>
              </a:rPr>
              <a:t>Background</a:t>
            </a:r>
          </a:p>
        </p:txBody>
      </p:sp>
      <p:sp>
        <p:nvSpPr>
          <p:cNvPr id="76803" name="Rectangle 6"/>
          <p:cNvSpPr>
            <a:spLocks noGrp="1" noChangeArrowheads="1"/>
          </p:cNvSpPr>
          <p:nvPr>
            <p:ph type="body" idx="1"/>
          </p:nvPr>
        </p:nvSpPr>
        <p:spPr>
          <a:xfrm>
            <a:off x="658184" y="1828800"/>
            <a:ext cx="7848600" cy="2819400"/>
          </a:xfrm>
        </p:spPr>
        <p:txBody>
          <a:bodyPr>
            <a:normAutofit/>
          </a:bodyPr>
          <a:lstStyle/>
          <a:p>
            <a:pPr marL="0" indent="0">
              <a:lnSpc>
                <a:spcPct val="90000"/>
              </a:lnSpc>
              <a:buNone/>
            </a:pPr>
            <a:r>
              <a:rPr lang="en-US" dirty="0" smtClean="0"/>
              <a:t>FCC prohibits any use of Amateur Radio for the benefit of an employer</a:t>
            </a:r>
          </a:p>
          <a:p>
            <a:pPr marL="0" indent="0">
              <a:lnSpc>
                <a:spcPct val="90000"/>
              </a:lnSpc>
              <a:buNone/>
            </a:pPr>
            <a:endParaRPr lang="en-US" dirty="0"/>
          </a:p>
          <a:p>
            <a:pPr marL="0" indent="0">
              <a:lnSpc>
                <a:spcPct val="90000"/>
              </a:lnSpc>
              <a:buNone/>
            </a:pPr>
            <a:r>
              <a:rPr lang="en-US" dirty="0" smtClean="0"/>
              <a:t>New exceptions – July 14, 2010</a:t>
            </a:r>
          </a:p>
          <a:p>
            <a:pPr marL="0" indent="0">
              <a:lnSpc>
                <a:spcPct val="90000"/>
              </a:lnSpc>
              <a:buNone/>
            </a:pPr>
            <a:r>
              <a:rPr lang="en-US" dirty="0"/>
              <a:t>	</a:t>
            </a:r>
            <a:r>
              <a:rPr lang="en-US" b="1" dirty="0" smtClean="0">
                <a:solidFill>
                  <a:srgbClr val="FF0000"/>
                </a:solidFill>
              </a:rPr>
              <a:t>Under certain limited circumstances</a:t>
            </a:r>
          </a:p>
        </p:txBody>
      </p:sp>
      <p:pic>
        <p:nvPicPr>
          <p:cNvPr id="822276" name="Picture 4" descr="pcs_popular_21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0" y="2895600"/>
            <a:ext cx="722313" cy="203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409162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822276"/>
                                        </p:tgtEl>
                                        <p:attrNameLst>
                                          <p:attrName>style.visibility</p:attrName>
                                        </p:attrNameLst>
                                      </p:cBhvr>
                                      <p:to>
                                        <p:strVal val="visible"/>
                                      </p:to>
                                    </p:set>
                                    <p:animEffect transition="in" filter="fade">
                                      <p:cBhvr>
                                        <p:cTn id="7" dur="2000"/>
                                        <p:tgtEl>
                                          <p:spTgt spid="82227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680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680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68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3301" name="Picture 5" descr="clip-art-police-traffic-cop">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1219200"/>
            <a:ext cx="116363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7" name="Rectangle 7"/>
          <p:cNvSpPr>
            <a:spLocks noGrp="1" noChangeArrowheads="1"/>
          </p:cNvSpPr>
          <p:nvPr>
            <p:ph type="title"/>
          </p:nvPr>
        </p:nvSpPr>
        <p:spPr/>
        <p:txBody>
          <a:bodyPr>
            <a:normAutofit/>
          </a:bodyPr>
          <a:lstStyle/>
          <a:p>
            <a:r>
              <a:rPr lang="en-US" b="1" dirty="0" smtClean="0">
                <a:solidFill>
                  <a:srgbClr val="0070C0"/>
                </a:solidFill>
              </a:rPr>
              <a:t>Certain </a:t>
            </a:r>
            <a:r>
              <a:rPr lang="en-US" b="1" dirty="0">
                <a:solidFill>
                  <a:srgbClr val="0070C0"/>
                </a:solidFill>
              </a:rPr>
              <a:t>limited circumstances</a:t>
            </a:r>
            <a:endParaRPr lang="en-US" b="1" dirty="0" smtClean="0">
              <a:solidFill>
                <a:srgbClr val="0070C0"/>
              </a:solidFill>
            </a:endParaRPr>
          </a:p>
        </p:txBody>
      </p:sp>
      <p:sp>
        <p:nvSpPr>
          <p:cNvPr id="77828" name="Rectangle 8"/>
          <p:cNvSpPr>
            <a:spLocks noGrp="1" noChangeArrowheads="1"/>
          </p:cNvSpPr>
          <p:nvPr>
            <p:ph type="body" idx="1"/>
          </p:nvPr>
        </p:nvSpPr>
        <p:spPr>
          <a:xfrm>
            <a:off x="609600" y="1295400"/>
            <a:ext cx="7848600" cy="2743200"/>
          </a:xfrm>
        </p:spPr>
        <p:txBody>
          <a:bodyPr>
            <a:normAutofit/>
          </a:bodyPr>
          <a:lstStyle/>
          <a:p>
            <a:pPr marL="0" indent="0">
              <a:buNone/>
            </a:pPr>
            <a:r>
              <a:rPr lang="en-US" sz="2200" dirty="0" smtClean="0"/>
              <a:t>During Disaster Preparedness Drills</a:t>
            </a:r>
          </a:p>
          <a:p>
            <a:pPr marL="0" indent="0">
              <a:buNone/>
            </a:pPr>
            <a:r>
              <a:rPr lang="en-US" sz="2200" dirty="0" smtClean="0"/>
              <a:t>	Can be government or non-government sponsored</a:t>
            </a:r>
          </a:p>
          <a:p>
            <a:pPr marL="0" indent="0">
              <a:buNone/>
            </a:pPr>
            <a:r>
              <a:rPr lang="en-US" sz="2200" dirty="0" smtClean="0"/>
              <a:t>	Can be employees of entities participating</a:t>
            </a:r>
          </a:p>
          <a:p>
            <a:pPr marL="0" indent="0">
              <a:buNone/>
            </a:pPr>
            <a:r>
              <a:rPr lang="en-US" sz="2200" b="1" dirty="0" smtClean="0">
                <a:solidFill>
                  <a:srgbClr val="FF0000"/>
                </a:solidFill>
              </a:rPr>
              <a:t>Non-Government Sponsored Drills</a:t>
            </a:r>
          </a:p>
          <a:p>
            <a:pPr marL="0" indent="0">
              <a:buNone/>
            </a:pPr>
            <a:r>
              <a:rPr lang="en-US" sz="2200" dirty="0"/>
              <a:t>	</a:t>
            </a:r>
            <a:r>
              <a:rPr lang="en-US" sz="2200" dirty="0" smtClean="0"/>
              <a:t>Limited to one hour per week</a:t>
            </a:r>
          </a:p>
          <a:p>
            <a:pPr marL="0" indent="0">
              <a:buNone/>
            </a:pPr>
            <a:r>
              <a:rPr lang="en-US" sz="2200" dirty="0"/>
              <a:t>	</a:t>
            </a:r>
            <a:r>
              <a:rPr lang="en-US" sz="2200" dirty="0" smtClean="0"/>
              <a:t>Twice in a calendar year can be up to 72 hours</a:t>
            </a:r>
          </a:p>
        </p:txBody>
      </p:sp>
      <p:sp>
        <p:nvSpPr>
          <p:cNvPr id="823302" name="Text Box 6"/>
          <p:cNvSpPr txBox="1">
            <a:spLocks noChangeArrowheads="1"/>
          </p:cNvSpPr>
          <p:nvPr/>
        </p:nvSpPr>
        <p:spPr bwMode="auto">
          <a:xfrm>
            <a:off x="1066800" y="4267200"/>
            <a:ext cx="7620000" cy="1569660"/>
          </a:xfrm>
          <a:prstGeom prst="rect">
            <a:avLst/>
          </a:prstGeom>
          <a:noFill/>
          <a:ln w="476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r>
              <a:rPr lang="en-US" sz="2400" b="0" dirty="0" smtClean="0">
                <a:solidFill>
                  <a:srgbClr val="000099"/>
                </a:solidFill>
              </a:rPr>
              <a:t>New Ruling:</a:t>
            </a:r>
          </a:p>
          <a:p>
            <a:pPr algn="ctr"/>
            <a:r>
              <a:rPr lang="en-US" sz="2400" b="0" dirty="0" smtClean="0">
                <a:solidFill>
                  <a:srgbClr val="000099"/>
                </a:solidFill>
              </a:rPr>
              <a:t>An ARES member using an employer-provided station to check into a local ARES net as an individual is not necessarily transmitting on behalf of the employer.</a:t>
            </a:r>
            <a:endParaRPr lang="en-US" sz="2400" b="0" dirty="0">
              <a:solidFill>
                <a:srgbClr val="000099"/>
              </a:solidFill>
            </a:endParaRPr>
          </a:p>
        </p:txBody>
      </p:sp>
    </p:spTree>
    <p:extLst>
      <p:ext uri="{BB962C8B-B14F-4D97-AF65-F5344CB8AC3E}">
        <p14:creationId xmlns:p14="http://schemas.microsoft.com/office/powerpoint/2010/main" val="428619865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nodeType="withEffect">
                                  <p:stCondLst>
                                    <p:cond delay="0"/>
                                  </p:stCondLst>
                                  <p:childTnLst>
                                    <p:set>
                                      <p:cBhvr>
                                        <p:cTn id="6" dur="1" fill="hold">
                                          <p:stCondLst>
                                            <p:cond delay="0"/>
                                          </p:stCondLst>
                                        </p:cTn>
                                        <p:tgtEl>
                                          <p:spTgt spid="823301"/>
                                        </p:tgtEl>
                                        <p:attrNameLst>
                                          <p:attrName>style.visibility</p:attrName>
                                        </p:attrNameLst>
                                      </p:cBhvr>
                                      <p:to>
                                        <p:strVal val="visible"/>
                                      </p:to>
                                    </p:set>
                                    <p:anim calcmode="lin" valueType="num">
                                      <p:cBhvr additive="base">
                                        <p:cTn id="7" dur="500" fill="hold"/>
                                        <p:tgtEl>
                                          <p:spTgt spid="823301"/>
                                        </p:tgtEl>
                                        <p:attrNameLst>
                                          <p:attrName>ppt_x</p:attrName>
                                        </p:attrNameLst>
                                      </p:cBhvr>
                                      <p:tavLst>
                                        <p:tav tm="0">
                                          <p:val>
                                            <p:strVal val="1+#ppt_w/2"/>
                                          </p:val>
                                        </p:tav>
                                        <p:tav tm="100000">
                                          <p:val>
                                            <p:strVal val="#ppt_x"/>
                                          </p:val>
                                        </p:tav>
                                      </p:tavLst>
                                    </p:anim>
                                    <p:anim calcmode="lin" valueType="num">
                                      <p:cBhvr additive="base">
                                        <p:cTn id="8" dur="500" fill="hold"/>
                                        <p:tgtEl>
                                          <p:spTgt spid="82330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782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782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782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823302"/>
                                        </p:tgtEl>
                                        <p:attrNameLst>
                                          <p:attrName>style.visibility</p:attrName>
                                        </p:attrNameLst>
                                      </p:cBhvr>
                                      <p:to>
                                        <p:strVal val="visible"/>
                                      </p:to>
                                    </p:set>
                                  </p:childTnLst>
                                </p:cTn>
                              </p:par>
                            </p:childTnLst>
                          </p:cTn>
                        </p:par>
                        <p:par>
                          <p:cTn id="21" fill="hold">
                            <p:stCondLst>
                              <p:cond delay="0"/>
                            </p:stCondLst>
                            <p:childTnLst>
                              <p:par>
                                <p:cTn id="22" presetID="2" presetClass="entr" presetSubtype="4" fill="hold" grpId="0" nodeType="afterEffect">
                                  <p:stCondLst>
                                    <p:cond delay="0"/>
                                  </p:stCondLst>
                                  <p:childTnLst>
                                    <p:set>
                                      <p:cBhvr>
                                        <p:cTn id="23" dur="1" fill="hold">
                                          <p:stCondLst>
                                            <p:cond delay="0"/>
                                          </p:stCondLst>
                                        </p:cTn>
                                        <p:tgtEl>
                                          <p:spTgt spid="823302"/>
                                        </p:tgtEl>
                                        <p:attrNameLst>
                                          <p:attrName>style.visibility</p:attrName>
                                        </p:attrNameLst>
                                      </p:cBhvr>
                                      <p:to>
                                        <p:strVal val="visible"/>
                                      </p:to>
                                    </p:set>
                                    <p:anim calcmode="lin" valueType="num">
                                      <p:cBhvr additive="base">
                                        <p:cTn id="24" dur="1000" fill="hold"/>
                                        <p:tgtEl>
                                          <p:spTgt spid="823302"/>
                                        </p:tgtEl>
                                        <p:attrNameLst>
                                          <p:attrName>ppt_x</p:attrName>
                                        </p:attrNameLst>
                                      </p:cBhvr>
                                      <p:tavLst>
                                        <p:tav tm="0">
                                          <p:val>
                                            <p:strVal val="#ppt_x"/>
                                          </p:val>
                                        </p:tav>
                                        <p:tav tm="100000">
                                          <p:val>
                                            <p:strVal val="#ppt_x"/>
                                          </p:val>
                                        </p:tav>
                                      </p:tavLst>
                                    </p:anim>
                                    <p:anim calcmode="lin" valueType="num">
                                      <p:cBhvr additive="base">
                                        <p:cTn id="25" dur="1000" fill="hold"/>
                                        <p:tgtEl>
                                          <p:spTgt spid="8233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02" grpId="0" animBg="1"/>
      <p:bldP spid="82330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Summary</a:t>
            </a:r>
            <a:endParaRPr lang="en-US" b="1" dirty="0">
              <a:solidFill>
                <a:srgbClr val="0070C0"/>
              </a:solidFill>
            </a:endParaRPr>
          </a:p>
        </p:txBody>
      </p:sp>
      <p:sp>
        <p:nvSpPr>
          <p:cNvPr id="3" name="Content Placeholder 2"/>
          <p:cNvSpPr>
            <a:spLocks noGrp="1"/>
          </p:cNvSpPr>
          <p:nvPr>
            <p:ph idx="1"/>
          </p:nvPr>
        </p:nvSpPr>
        <p:spPr/>
        <p:txBody>
          <a:bodyPr/>
          <a:lstStyle/>
          <a:p>
            <a:r>
              <a:rPr lang="en-US" dirty="0" smtClean="0"/>
              <a:t>Any questions before the quiz?</a:t>
            </a:r>
            <a:endParaRPr lang="en-US" dirty="0"/>
          </a:p>
        </p:txBody>
      </p:sp>
    </p:spTree>
    <p:extLst>
      <p:ext uri="{BB962C8B-B14F-4D97-AF65-F5344CB8AC3E}">
        <p14:creationId xmlns:p14="http://schemas.microsoft.com/office/powerpoint/2010/main" val="1711433702"/>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WordArt 2"/>
          <p:cNvSpPr>
            <a:spLocks noChangeArrowheads="1" noChangeShapeType="1" noTextEdit="1"/>
          </p:cNvSpPr>
          <p:nvPr/>
        </p:nvSpPr>
        <p:spPr bwMode="auto">
          <a:xfrm>
            <a:off x="762000" y="1600200"/>
            <a:ext cx="8001000" cy="1905000"/>
          </a:xfrm>
          <a:prstGeom prst="rect">
            <a:avLst/>
          </a:prstGeom>
        </p:spPr>
        <p:txBody>
          <a:bodyPr wrap="none" fromWordArt="1">
            <a:prstTxWarp prst="textDoubleWave1">
              <a:avLst>
                <a:gd name="adj1" fmla="val 6500"/>
                <a:gd name="adj2" fmla="val 0"/>
              </a:avLst>
            </a:prstTxWarp>
          </a:bodyPr>
          <a:lstStyle/>
          <a:p>
            <a:pPr algn="ctr"/>
            <a:r>
              <a:rPr lang="pt-BR" sz="85700" kern="10" spc="-360" dirty="0" smtClean="0">
                <a:ln w="12700">
                  <a:solidFill>
                    <a:srgbClr val="000099"/>
                  </a:solidFill>
                  <a:round/>
                  <a:headEnd/>
                  <a:tailEnd/>
                </a:ln>
                <a:solidFill>
                  <a:srgbClr val="33CCFF"/>
                </a:solidFill>
                <a:effectLst>
                  <a:outerShdw dist="125724" dir="18900000" algn="ctr" rotWithShape="0">
                    <a:srgbClr val="000099"/>
                  </a:outerShdw>
                </a:effectLst>
                <a:latin typeface="Impact"/>
              </a:rPr>
              <a:t>Time  for  a Quiz</a:t>
            </a:r>
            <a:endParaRPr lang="en-US" sz="85700" kern="10" spc="-360" dirty="0">
              <a:ln w="12700">
                <a:solidFill>
                  <a:srgbClr val="000099"/>
                </a:solidFill>
                <a:round/>
                <a:headEnd/>
                <a:tailEnd/>
              </a:ln>
              <a:solidFill>
                <a:srgbClr val="33CCFF"/>
              </a:solidFill>
              <a:effectLst>
                <a:outerShdw dist="125724" dir="18900000" algn="ctr" rotWithShape="0">
                  <a:srgbClr val="000099"/>
                </a:outerShdw>
              </a:effectLst>
              <a:latin typeface="Impact"/>
            </a:endParaRPr>
          </a:p>
        </p:txBody>
      </p:sp>
      <p:sp>
        <p:nvSpPr>
          <p:cNvPr id="3" name="TextBox 2"/>
          <p:cNvSpPr txBox="1"/>
          <p:nvPr/>
        </p:nvSpPr>
        <p:spPr>
          <a:xfrm>
            <a:off x="1447800" y="4419600"/>
            <a:ext cx="6248400" cy="1323439"/>
          </a:xfrm>
          <a:prstGeom prst="rect">
            <a:avLst/>
          </a:prstGeom>
          <a:noFill/>
        </p:spPr>
        <p:txBody>
          <a:bodyPr wrap="square" rtlCol="0">
            <a:spAutoFit/>
          </a:bodyPr>
          <a:lstStyle/>
          <a:p>
            <a:pPr algn="ctr"/>
            <a:r>
              <a:rPr lang="en-US" sz="4000" dirty="0" smtClean="0"/>
              <a:t>Take 30 Seconds adjust your workspace</a:t>
            </a:r>
            <a:endParaRPr lang="en-US" sz="4000" dirty="0"/>
          </a:p>
        </p:txBody>
      </p:sp>
    </p:spTree>
    <p:extLst>
      <p:ext uri="{BB962C8B-B14F-4D97-AF65-F5344CB8AC3E}">
        <p14:creationId xmlns:p14="http://schemas.microsoft.com/office/powerpoint/2010/main" val="3755074705"/>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30</a:t>
            </a:r>
          </a:p>
        </p:txBody>
      </p:sp>
      <p:sp>
        <p:nvSpPr>
          <p:cNvPr id="9219"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817253884"/>
      </p:ext>
    </p:extLst>
  </p:cSld>
  <p:clrMapOvr>
    <a:masterClrMapping/>
  </p:clrMapOvr>
  <p:transition advClick="0" advTm="10000"/>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549</Words>
  <Application>Microsoft Office PowerPoint</Application>
  <PresentationFormat>On-screen Show (4:3)</PresentationFormat>
  <Paragraphs>145</Paragraphs>
  <Slides>45</Slides>
  <Notes>4</Notes>
  <HiddenSlides>14</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Training</vt:lpstr>
      <vt:lpstr>Training Volunteers</vt:lpstr>
      <vt:lpstr>Reminder</vt:lpstr>
      <vt:lpstr>Session Two Topic</vt:lpstr>
      <vt:lpstr>Topic 7d – FCC Ruling on Drills and Employees</vt:lpstr>
      <vt:lpstr>Background</vt:lpstr>
      <vt:lpstr>Certain limited circumstances</vt:lpstr>
      <vt:lpstr>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7d Question</vt:lpstr>
      <vt:lpstr>Topic 7d Question</vt:lpstr>
      <vt:lpstr>Topic 7d Question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Any Questions Before Starting Topic 8?</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2011-11-05T20:49:40Z</dcterms:created>
  <dcterms:modified xsi:type="dcterms:W3CDTF">2012-03-04T20:19:19Z</dcterms:modified>
</cp:coreProperties>
</file>