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84" r:id="rId2"/>
    <p:sldId id="261" r:id="rId3"/>
    <p:sldId id="289" r:id="rId4"/>
    <p:sldId id="693" r:id="rId5"/>
    <p:sldId id="694" r:id="rId6"/>
    <p:sldId id="725" r:id="rId7"/>
    <p:sldId id="726" r:id="rId8"/>
    <p:sldId id="695" r:id="rId9"/>
    <p:sldId id="696" r:id="rId10"/>
    <p:sldId id="697" r:id="rId11"/>
    <p:sldId id="719" r:id="rId12"/>
    <p:sldId id="698" r:id="rId13"/>
    <p:sldId id="524" r:id="rId14"/>
    <p:sldId id="416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32" r:id="rId28"/>
    <p:sldId id="690" r:id="rId29"/>
    <p:sldId id="688" r:id="rId30"/>
    <p:sldId id="689" r:id="rId31"/>
    <p:sldId id="691" r:id="rId32"/>
    <p:sldId id="727" r:id="rId33"/>
    <p:sldId id="45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Start" id="{779CC93D-E52E-4D84-901B-11D7331DD495}">
          <p14:sldIdLst>
            <p14:sldId id="384"/>
            <p14:sldId id="261"/>
            <p14:sldId id="289"/>
          </p14:sldIdLst>
        </p14:section>
        <p14:section name="Content" id="{790CEF5B-569A-4C2F-BED5-750B08C0E5AD}">
          <p14:sldIdLst>
            <p14:sldId id="693"/>
            <p14:sldId id="694"/>
            <p14:sldId id="725"/>
            <p14:sldId id="726"/>
            <p14:sldId id="695"/>
            <p14:sldId id="696"/>
            <p14:sldId id="697"/>
            <p14:sldId id="719"/>
            <p14:sldId id="698"/>
            <p14:sldId id="524"/>
            <p14:sldId id="416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32"/>
          </p14:sldIdLst>
        </p14:section>
        <p14:section name="Summary" id="{3F78B471-41DA-46F2-A8E4-97E471896AB3}">
          <p14:sldIdLst/>
        </p14:section>
        <p14:section name="Quiz" id="{4ADBE36C-3616-4F90-AF7A-AA71CE7C6B31}">
          <p14:sldIdLst>
            <p14:sldId id="690"/>
            <p14:sldId id="688"/>
            <p14:sldId id="689"/>
            <p14:sldId id="691"/>
            <p14:sldId id="727"/>
            <p14:sldId id="4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06" d="100"/>
          <a:sy n="106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2252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6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Make sure you have modified the Name and Date.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Display this screen as students are arriving for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ARRL conditions!</a:t>
            </a:r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The two ICS courses must be complete before taking the final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The course requires a total of 18 hours. </a:t>
            </a:r>
          </a:p>
          <a:p>
            <a:pPr>
              <a:lnSpc>
                <a:spcPct val="80000"/>
              </a:lnSpc>
            </a:pP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If a student misses one class they can take</a:t>
            </a:r>
            <a:r>
              <a:rPr lang="en-US" b="1" baseline="0" dirty="0" smtClean="0"/>
              <a:t> a practice quiz for each lesson missed.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two sessions will be asked to take the course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the last session must wait for the next class and attend the final session for taking the exam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An exception would be two Field Examiners agreeing to give the exam at a mutually scheduled time.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B787FC-070F-4B55-9228-3D9B86E99C9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It is not possible to be in command of all aspects of an emergency response, and still run a net effectively, since both jobs require 100% of your attention 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://training.fema.gov/IS/NIMS.asp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95600" y="1066800"/>
            <a:ext cx="4876800" cy="990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Training Volunteers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39" y="457199"/>
            <a:ext cx="7844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1730" y="2213726"/>
            <a:ext cx="674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The ARRL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Introduction to </a:t>
            </a:r>
            <a:r>
              <a:rPr lang="en-US" sz="2400" b="1" smtClean="0">
                <a:solidFill>
                  <a:srgbClr val="FF0000"/>
                </a:solidFill>
              </a:rPr>
              <a:t>Emergency </a:t>
            </a:r>
            <a:r>
              <a:rPr lang="en-US" sz="2400" b="1" smtClean="0">
                <a:solidFill>
                  <a:srgbClr val="FF0000"/>
                </a:solidFill>
              </a:rPr>
              <a:t>Communication </a:t>
            </a:r>
            <a:r>
              <a:rPr lang="en-US" sz="2400" b="1" dirty="0" smtClean="0">
                <a:solidFill>
                  <a:srgbClr val="FF0000"/>
                </a:solidFill>
              </a:rPr>
              <a:t>Course</a:t>
            </a:r>
          </a:p>
          <a:p>
            <a:pPr algn="ctr"/>
            <a:r>
              <a:rPr lang="en-US" sz="2400" b="1" dirty="0" smtClean="0"/>
              <a:t>EC-001 (2011)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1225989" cy="11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877096" y="3657600"/>
            <a:ext cx="252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Session </a:t>
            </a:r>
            <a:r>
              <a:rPr lang="en-US" sz="3600" b="1" dirty="0">
                <a:solidFill>
                  <a:srgbClr val="FF0000"/>
                </a:solidFill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</a:rPr>
              <a:t>wo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Learned Skills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Player</a:t>
            </a:r>
          </a:p>
          <a:p>
            <a:r>
              <a:rPr lang="en-US" dirty="0" smtClean="0"/>
              <a:t>Leadership</a:t>
            </a:r>
          </a:p>
          <a:p>
            <a:r>
              <a:rPr lang="en-US" dirty="0" smtClean="0"/>
              <a:t>Record Keeping</a:t>
            </a:r>
          </a:p>
          <a:p>
            <a:r>
              <a:rPr lang="en-US" dirty="0" smtClean="0"/>
              <a:t>Delegation</a:t>
            </a:r>
          </a:p>
          <a:p>
            <a:r>
              <a:rPr lang="en-US" dirty="0" smtClean="0"/>
              <a:t>ICS and NIMS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7726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Practicing Your Skills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 learning vs. hands-on</a:t>
            </a:r>
          </a:p>
          <a:p>
            <a:r>
              <a:rPr lang="en-US" dirty="0" smtClean="0"/>
              <a:t>Check into local nets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Public Events</a:t>
            </a:r>
          </a:p>
          <a:p>
            <a:r>
              <a:rPr lang="en-US" dirty="0" smtClean="0"/>
              <a:t>Backup NCS</a:t>
            </a:r>
          </a:p>
          <a:p>
            <a:r>
              <a:rPr lang="en-US" dirty="0" smtClean="0"/>
              <a:t>Don’t wait for an emergency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0091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The NCS Operator is not …</a:t>
            </a:r>
          </a:p>
        </p:txBody>
      </p:sp>
      <p:sp>
        <p:nvSpPr>
          <p:cNvPr id="808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super-human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hey need breaks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scheduler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recruiter</a:t>
            </a:r>
          </a:p>
          <a:p>
            <a:pPr>
              <a:lnSpc>
                <a:spcPct val="90000"/>
              </a:lnSpc>
            </a:pPr>
            <a:r>
              <a:rPr lang="en-US" dirty="0"/>
              <a:t>in charge of the </a:t>
            </a:r>
            <a:r>
              <a:rPr lang="en-US"/>
              <a:t>overall </a:t>
            </a:r>
            <a:r>
              <a:rPr lang="en-US" smtClean="0"/>
              <a:t>communications event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8239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before the quiz?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33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WordArt 2"/>
          <p:cNvSpPr>
            <a:spLocks noChangeArrowheads="1" noChangeShapeType="1" noTextEdit="1"/>
          </p:cNvSpPr>
          <p:nvPr/>
        </p:nvSpPr>
        <p:spPr bwMode="auto">
          <a:xfrm>
            <a:off x="762000" y="1600200"/>
            <a:ext cx="8001000" cy="1905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t-BR" sz="857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Time  for  a Quiz</a:t>
            </a:r>
            <a:endParaRPr lang="en-US" sz="857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44196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Take 30 Seconds adjust your workspace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5074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30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253884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20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195270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0355819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9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838283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941748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Reminder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two DHS/FEMA Courses</a:t>
            </a:r>
          </a:p>
          <a:p>
            <a:pPr lvl="2"/>
            <a:r>
              <a:rPr lang="en-US" b="1" dirty="0" smtClean="0"/>
              <a:t>IS-100.b Introduction to ICS</a:t>
            </a:r>
          </a:p>
          <a:p>
            <a:pPr lvl="2"/>
            <a:r>
              <a:rPr lang="en-US" b="1" dirty="0" smtClean="0"/>
              <a:t>IS-700 National Incident Management System</a:t>
            </a:r>
          </a:p>
          <a:p>
            <a:pPr marL="1371600" lvl="3" indent="0">
              <a:buNone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://training.fema.gov/IS/NIMS.asp</a:t>
            </a:r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7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1735061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1042661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5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448921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4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8624741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4687540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424378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1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5469944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762000" y="914400"/>
            <a:ext cx="8001000" cy="355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84739051"/>
      </p:ext>
    </p:extLst>
  </p:cSld>
  <p:clrMapOvr>
    <a:masterClrMapping/>
  </p:clrMapOvr>
  <p:transition>
    <p:sndAc>
      <p:stSnd>
        <p:snd r:embed="rId2" name="time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8 Question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Which is the primary purpose of a “standby” NCS in an informal net?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make certain that the informal sharing of information flows smoothly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encourage others to join in the informal conversations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upgrade the net to formal status if it becomes necessary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acquire monthly service points</a:t>
            </a:r>
          </a:p>
        </p:txBody>
      </p:sp>
    </p:spTree>
    <p:extLst>
      <p:ext uri="{BB962C8B-B14F-4D97-AF65-F5344CB8AC3E}">
        <p14:creationId xmlns:p14="http://schemas.microsoft.com/office/powerpoint/2010/main" val="27216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8 Question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95300" indent="-495300">
              <a:buFont typeface="+mj-lt"/>
              <a:buAutoNum type="arabicPeriod" startAt="2"/>
            </a:pPr>
            <a:r>
              <a:rPr lang="en-US" b="1" dirty="0" smtClean="0"/>
              <a:t>The NCS operator is responsible for which of the following?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Being in charge of the overall communication effort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Being in charge of the net during his shift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Being in charge of net operations beyond his net and shift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Being in charge of frequencies, schedules and recruiting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83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Session Two Topic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1 – Topics 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5a,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5b</a:t>
            </a:r>
          </a:p>
          <a:p>
            <a:pPr marL="0" indent="0">
              <a:buNone/>
            </a:pPr>
            <a:r>
              <a:rPr lang="en-US" dirty="0" smtClean="0"/>
              <a:t>Session 2 – Topics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6,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7a, 7b,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7c, 7d,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, 9, 10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3 – Topics 11, 12, 13, 14, 15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4 – Topics 16, 17, 18, 19, 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5 – Topics 21, 22, 23, 24, 25, 26, 27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6 – Topics 28, 29, Summary, Final Exam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558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8 Question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Which is </a:t>
            </a:r>
            <a:r>
              <a:rPr lang="en-US" b="1" i="1" dirty="0" smtClean="0"/>
              <a:t>least</a:t>
            </a:r>
            <a:r>
              <a:rPr lang="en-US" b="1" dirty="0" smtClean="0"/>
              <a:t> desirable time to train new operators?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During an emergency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During a tabletop exercise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During a public service event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During a regularly scheduled training event</a:t>
            </a:r>
          </a:p>
        </p:txBody>
      </p:sp>
    </p:spTree>
    <p:extLst>
      <p:ext uri="{BB962C8B-B14F-4D97-AF65-F5344CB8AC3E}">
        <p14:creationId xmlns:p14="http://schemas.microsoft.com/office/powerpoint/2010/main" val="202002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8 Question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500" b="1" dirty="0" smtClean="0"/>
              <a:t>Which best describes the </a:t>
            </a:r>
            <a:r>
              <a:rPr lang="en-US" sz="3500" b="1" i="1" dirty="0" smtClean="0"/>
              <a:t>primary</a:t>
            </a:r>
            <a:r>
              <a:rPr lang="en-US" sz="3500" b="1" dirty="0" smtClean="0"/>
              <a:t> mission of the NCS?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train net operators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understand the Incident Command System (ICS)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help the net move as much traffic as possible in the least amount of time, accurately and effectively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tune out distractions and to focus on the job at hand in an often noisy and chaotic environment</a:t>
            </a:r>
          </a:p>
        </p:txBody>
      </p:sp>
    </p:spTree>
    <p:extLst>
      <p:ext uri="{BB962C8B-B14F-4D97-AF65-F5344CB8AC3E}">
        <p14:creationId xmlns:p14="http://schemas.microsoft.com/office/powerpoint/2010/main" val="27216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8 Question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 smtClean="0"/>
              <a:t>Which of the following does </a:t>
            </a:r>
            <a:r>
              <a:rPr lang="en-US" b="1" i="1" dirty="0" smtClean="0"/>
              <a:t>not</a:t>
            </a:r>
            <a:r>
              <a:rPr lang="en-US" b="1" dirty="0" smtClean="0"/>
              <a:t> represent “the right stuff” to become a good NCS?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ability to handle mental and physical stress for long periods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ability to write legibly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desire to be seen as important in a response despite lack of training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Above average operating skills</a:t>
            </a:r>
          </a:p>
        </p:txBody>
      </p:sp>
    </p:spTree>
    <p:extLst>
      <p:ext uri="{BB962C8B-B14F-4D97-AF65-F5344CB8AC3E}">
        <p14:creationId xmlns:p14="http://schemas.microsoft.com/office/powerpoint/2010/main" val="236005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905000" y="2743200"/>
            <a:ext cx="5334000" cy="1362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 smtClean="0"/>
              <a:t>Any Questions Before Starting </a:t>
            </a:r>
            <a:r>
              <a:rPr lang="en-US" sz="4400" smtClean="0"/>
              <a:t>Topic 9?</a:t>
            </a:r>
            <a:endParaRPr lang="en-US" sz="4400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Topic 8 – The Net Control Station (NCS)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1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The NCS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Every formal (directed) net has one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 Control Station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 Control Operator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Skills are critical</a:t>
            </a:r>
          </a:p>
        </p:txBody>
      </p:sp>
      <p:pic>
        <p:nvPicPr>
          <p:cNvPr id="1027" name="Picture 3" descr="C:\Users\Lloyd\AppData\Local\Microsoft\Windows\Temporary Internet Files\Content.IE5\5ON3WB67\MC900324804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21" y="2438400"/>
            <a:ext cx="2934740" cy="29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loyd\AppData\Local\Microsoft\Windows\Temporary Internet Files\Content.IE5\8P2RDM40\MC900039284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45891"/>
            <a:ext cx="2362200" cy="22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0916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When do You Need An NCS?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Formal Net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Maintain order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Large amount of stations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Large volume of messages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Keep a log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Informal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Standby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Elevate to formal</a:t>
            </a: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24483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Well Trained NCS Operator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Manages routine vs. emergency traffic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Personable “keeps his cool”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Organized – no lost </a:t>
            </a:r>
            <a:r>
              <a:rPr lang="en-US" smtClean="0"/>
              <a:t>or misdirected </a:t>
            </a:r>
            <a:r>
              <a:rPr lang="en-US" dirty="0" smtClean="0"/>
              <a:t>messages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Quick to absorb changes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4321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The Right Stuff</a:t>
            </a:r>
          </a:p>
        </p:txBody>
      </p:sp>
      <p:sp>
        <p:nvSpPr>
          <p:cNvPr id="778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9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Clear speaking voice</a:t>
            </a:r>
          </a:p>
          <a:p>
            <a:pPr marL="0" indent="0" algn="ctr">
              <a:buNone/>
            </a:pPr>
            <a:r>
              <a:rPr lang="en-US" sz="2800" dirty="0" smtClean="0"/>
              <a:t>Enunciation/Language</a:t>
            </a:r>
          </a:p>
          <a:p>
            <a:pPr marL="0" indent="0" algn="ctr">
              <a:buNone/>
            </a:pPr>
            <a:r>
              <a:rPr lang="en-US" sz="2800" dirty="0" smtClean="0"/>
              <a:t>Handle stress</a:t>
            </a:r>
          </a:p>
          <a:p>
            <a:pPr marL="0" indent="0" algn="ctr">
              <a:buNone/>
            </a:pPr>
            <a:r>
              <a:rPr lang="en-US" sz="2800" dirty="0" smtClean="0"/>
              <a:t>Tune out distractions</a:t>
            </a:r>
          </a:p>
          <a:p>
            <a:pPr marL="0" indent="0" algn="ctr">
              <a:buNone/>
            </a:pPr>
            <a:r>
              <a:rPr lang="en-US" sz="2800" dirty="0" smtClean="0"/>
              <a:t>Good hearing</a:t>
            </a:r>
          </a:p>
          <a:p>
            <a:pPr marL="0" indent="0" algn="ctr">
              <a:buNone/>
            </a:pPr>
            <a:r>
              <a:rPr lang="en-US" sz="2800" dirty="0" smtClean="0"/>
              <a:t>Write legibly</a:t>
            </a:r>
          </a:p>
          <a:p>
            <a:pPr marL="0" indent="0" algn="ctr">
              <a:buNone/>
            </a:pPr>
            <a:r>
              <a:rPr lang="en-US" sz="2800" dirty="0" smtClean="0"/>
              <a:t>Proper skill set</a:t>
            </a:r>
          </a:p>
        </p:txBody>
      </p:sp>
    </p:spTree>
    <p:extLst>
      <p:ext uri="{BB962C8B-B14F-4D97-AF65-F5344CB8AC3E}">
        <p14:creationId xmlns:p14="http://schemas.microsoft.com/office/powerpoint/2010/main" val="4286198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Transferable Skills</a:t>
            </a:r>
          </a:p>
        </p:txBody>
      </p:sp>
      <p:sp>
        <p:nvSpPr>
          <p:cNvPr id="788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well designed station</a:t>
            </a:r>
          </a:p>
          <a:p>
            <a:r>
              <a:rPr lang="en-US" dirty="0" smtClean="0"/>
              <a:t>Good basic Amateur Radio operation</a:t>
            </a:r>
          </a:p>
          <a:p>
            <a:r>
              <a:rPr lang="en-US" dirty="0" smtClean="0"/>
              <a:t>Knowledge of radio programming</a:t>
            </a:r>
          </a:p>
          <a:p>
            <a:r>
              <a:rPr lang="en-US" dirty="0" smtClean="0"/>
              <a:t>Frequency selection (HF)</a:t>
            </a:r>
          </a:p>
          <a:p>
            <a:r>
              <a:rPr lang="en-US" dirty="0" smtClean="0"/>
              <a:t>Pile-ups (HF)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3699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772</Words>
  <Application>Microsoft Office PowerPoint</Application>
  <PresentationFormat>On-screen Show (4:3)</PresentationFormat>
  <Paragraphs>161</Paragraphs>
  <Slides>33</Slides>
  <Notes>5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Training</vt:lpstr>
      <vt:lpstr>Training Volunteers</vt:lpstr>
      <vt:lpstr>Reminder</vt:lpstr>
      <vt:lpstr>Session Two Topic</vt:lpstr>
      <vt:lpstr>Topic 8 – The Net Control Station (NCS) </vt:lpstr>
      <vt:lpstr>The NCS</vt:lpstr>
      <vt:lpstr>When do You Need An NCS?</vt:lpstr>
      <vt:lpstr>Well Trained NCS Operator</vt:lpstr>
      <vt:lpstr>The Right Stuff</vt:lpstr>
      <vt:lpstr>Transferable Skills</vt:lpstr>
      <vt:lpstr>Learned Skills</vt:lpstr>
      <vt:lpstr>Practicing Your Skills</vt:lpstr>
      <vt:lpstr>The NCS Operator is not …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8 Question</vt:lpstr>
      <vt:lpstr>Topic 8 Question</vt:lpstr>
      <vt:lpstr>Topic 8 Question</vt:lpstr>
      <vt:lpstr>Topic 8 Question</vt:lpstr>
      <vt:lpstr>Topic 8 Question</vt:lpstr>
      <vt:lpstr>Any Questions Before Starting Topic 9?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2011-11-05T20:49:40Z</dcterms:created>
  <dcterms:modified xsi:type="dcterms:W3CDTF">2012-03-04T20:19:35Z</dcterms:modified>
</cp:coreProperties>
</file>