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98" r:id="rId7"/>
    <p:sldId id="263" r:id="rId8"/>
    <p:sldId id="299" r:id="rId9"/>
    <p:sldId id="267" r:id="rId10"/>
    <p:sldId id="270" r:id="rId11"/>
    <p:sldId id="264" r:id="rId12"/>
    <p:sldId id="294" r:id="rId13"/>
    <p:sldId id="293" r:id="rId14"/>
    <p:sldId id="265" r:id="rId15"/>
    <p:sldId id="295" r:id="rId16"/>
    <p:sldId id="296" r:id="rId17"/>
    <p:sldId id="297" r:id="rId18"/>
    <p:sldId id="261" r:id="rId19"/>
    <p:sldId id="292" r:id="rId20"/>
    <p:sldId id="271" r:id="rId21"/>
    <p:sldId id="272" r:id="rId22"/>
    <p:sldId id="300" r:id="rId23"/>
    <p:sldId id="273" r:id="rId24"/>
    <p:sldId id="274" r:id="rId25"/>
    <p:sldId id="301" r:id="rId26"/>
    <p:sldId id="275" r:id="rId27"/>
    <p:sldId id="291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429" autoAdjust="0"/>
  </p:normalViewPr>
  <p:slideViewPr>
    <p:cSldViewPr>
      <p:cViewPr varScale="1">
        <p:scale>
          <a:sx n="70" d="100"/>
          <a:sy n="70" d="100"/>
        </p:scale>
        <p:origin x="-869" y="-98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1540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ABC08-5500-4080-81A3-D11EBECCC5B6}" type="datetimeFigureOut">
              <a:rPr lang="en-US" smtClean="0"/>
              <a:t>2021-01-11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747D4-569D-4A36-9900-76CDCE968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8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747D4-569D-4A36-9900-76CDCE9688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0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4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3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1534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24600"/>
            <a:ext cx="4800600" cy="396875"/>
          </a:xfrm>
        </p:spPr>
        <p:txBody>
          <a:bodyPr/>
          <a:lstStyle/>
          <a:p>
            <a:r>
              <a:rPr lang="en-US" dirty="0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324600"/>
            <a:ext cx="1066800" cy="396875"/>
          </a:xfrm>
        </p:spPr>
        <p:txBody>
          <a:bodyPr/>
          <a:lstStyle/>
          <a:p>
            <a:fld id="{4E5DAAAA-9FFA-4439-92E3-68E3EA8B0D1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295400"/>
            <a:ext cx="9144000" cy="0"/>
          </a:xfrm>
          <a:prstGeom prst="line">
            <a:avLst/>
          </a:prstGeom>
          <a:ln w="825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77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1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4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3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9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2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4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RBL - Boston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DAAAA-9FFA-4439-92E3-68E3EA8B0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9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en-US" b="1" dirty="0" smtClean="0"/>
              <a:t>A Dinosaur and a Python</a:t>
            </a:r>
            <a:br>
              <a:rPr lang="en-US" b="1" dirty="0" smtClean="0"/>
            </a:br>
            <a:r>
              <a:rPr lang="en-US" b="1" dirty="0" smtClean="0"/>
              <a:t>Walk into a Bar. . .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5975"/>
            <a:ext cx="6477000" cy="53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a dinosaur codes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464820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Richard Landau</a:t>
            </a:r>
          </a:p>
          <a:p>
            <a:r>
              <a:rPr lang="en-US" dirty="0" smtClean="0"/>
              <a:t>Retired Software Engineer</a:t>
            </a:r>
          </a:p>
          <a:p>
            <a:r>
              <a:rPr lang="en-US" dirty="0"/>
              <a:t> </a:t>
            </a:r>
            <a:r>
              <a:rPr lang="en-US" dirty="0" smtClean="0"/>
              <a:t>&amp; Boston Python junkie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343400"/>
            <a:ext cx="2009955" cy="18633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8" y="5029199"/>
            <a:ext cx="1260452" cy="83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5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35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Offline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69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New Program Doesn’t Do</a:t>
            </a:r>
            <a:br>
              <a:rPr lang="en-US" dirty="0" smtClean="0"/>
            </a:br>
            <a:r>
              <a:rPr lang="en-US" dirty="0" smtClean="0"/>
              <a:t>What</a:t>
            </a:r>
            <a:r>
              <a:rPr lang="en-US" baseline="0" dirty="0" smtClean="0"/>
              <a:t> You Want It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Sprinkle a few print()</a:t>
            </a:r>
            <a:r>
              <a:rPr lang="en-US" baseline="0" dirty="0" smtClean="0"/>
              <a:t> statements in to print the data at key locations, and run it again</a:t>
            </a:r>
          </a:p>
          <a:p>
            <a:r>
              <a:rPr lang="en-US" baseline="0" dirty="0" smtClean="0"/>
              <a:t>Stare at the output, wonder why it did what it did, and why in that order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3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</a:t>
            </a:r>
            <a:r>
              <a:rPr lang="en-US" baseline="0" dirty="0" smtClean="0"/>
              <a:t>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Set some breakpoints, run, examine data</a:t>
            </a:r>
          </a:p>
          <a:p>
            <a:r>
              <a:rPr lang="en-US" baseline="0" dirty="0" smtClean="0"/>
              <a:t>Great for small-</a:t>
            </a:r>
            <a:r>
              <a:rPr lang="en-US" baseline="0" dirty="0" err="1" smtClean="0"/>
              <a:t>ish</a:t>
            </a:r>
            <a:r>
              <a:rPr lang="en-US" baseline="0" dirty="0" smtClean="0"/>
              <a:t> programs that can be run interactively</a:t>
            </a:r>
          </a:p>
          <a:p>
            <a:r>
              <a:rPr lang="en-US" dirty="0" err="1" smtClean="0"/>
              <a:t>pdb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pudb</a:t>
            </a:r>
            <a:r>
              <a:rPr lang="en-US" baseline="0" dirty="0" smtClean="0"/>
              <a:t>,</a:t>
            </a:r>
            <a:r>
              <a:rPr lang="en-US" dirty="0" smtClean="0"/>
              <a:t> a dozen others,</a:t>
            </a:r>
            <a:r>
              <a:rPr lang="en-US" baseline="0" dirty="0" smtClean="0"/>
              <a:t> etc.</a:t>
            </a:r>
          </a:p>
          <a:p>
            <a:r>
              <a:rPr lang="en-US" dirty="0" smtClean="0"/>
              <a:t>Breakpoints, stepping, data examination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19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Interactive Debugging </a:t>
            </a:r>
            <a:br>
              <a:rPr lang="en-US" dirty="0" smtClean="0"/>
            </a:br>
            <a:r>
              <a:rPr lang="en-US" dirty="0" smtClean="0"/>
              <a:t>Might Not be 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Interactive debugging might not be eas</a:t>
            </a: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to use</a:t>
            </a:r>
            <a:endParaRPr lang="en-US" sz="3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Lengthy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complex setup</a:t>
            </a:r>
          </a:p>
          <a:p>
            <a:pPr lvl="2"/>
            <a:r>
              <a:rPr lang="en-US" sz="2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 more patience than I have</a:t>
            </a:r>
          </a:p>
          <a:p>
            <a:pPr lvl="1"/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Detached process with no UI access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 of a web service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722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have an adequate method of tracing the flow and data of a program, reading a trace log might be easier and faster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can find a problem in a suitable trace log faster than I can setup breakpoints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81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trace Module?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standard Python trace module doesn't fit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Tracks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process, sequence of statements, not data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2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108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Modest Example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NewTrace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ntrace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area on my github.com/</a:t>
            </a:r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rblandau</a:t>
            </a:r>
            <a:endParaRPr lang="en-US" sz="3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Like print() on mega-steroids</a:t>
            </a:r>
          </a:p>
          <a:p>
            <a:r>
              <a:rPr lang="en-US" dirty="0" smtClean="0"/>
              <a:t>Plus other features from experience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817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Ned is holding his nose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saw my crude 2007-8 Python code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 then I was writing </a:t>
            </a:r>
            <a:r>
              <a:rPr lang="en-US" dirty="0"/>
              <a:t>"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without</a:t>
            </a: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braces"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Decades of writing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C, C++, Perl, Java,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</a:t>
            </a:r>
            <a:endParaRPr lang="en-US" sz="2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crude Python 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decorators</a:t>
            </a:r>
            <a:endParaRPr lang="en-US" sz="2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Calls 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visible, 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clumsy, all over the place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</a:t>
            </a: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l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earned a bit in 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dozen 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years</a:t>
            </a:r>
          </a:p>
          <a:p>
            <a:pPr lvl="1"/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Sorta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pythonic</a:t>
            </a:r>
            <a:endParaRPr lang="en-US" sz="2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71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Like</a:t>
            </a:r>
            <a:r>
              <a:rPr lang="en-US" baseline="0" dirty="0" smtClean="0"/>
              <a:t> the Standard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en-US" baseline="0" dirty="0" smtClean="0"/>
              <a:t> does a little more</a:t>
            </a:r>
          </a:p>
          <a:p>
            <a:r>
              <a:rPr lang="en-US" baseline="0" dirty="0" smtClean="0"/>
              <a:t>Sample decorator: print function entry and exit, in every textbook</a:t>
            </a:r>
          </a:p>
          <a:p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&lt;code example here&gt;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342900" indent="-342900"/>
            <a:r>
              <a:rPr lang="en-US" dirty="0" smtClean="0"/>
              <a:t>Very useful,</a:t>
            </a:r>
            <a:r>
              <a:rPr lang="en-US" baseline="0" dirty="0" smtClean="0"/>
              <a:t> but can be improved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9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 fontScale="92500" lnSpcReduction="20000"/>
          </a:bodyPr>
          <a:lstStyle/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Dinosaur = me,  45 year career in software engineering, recently retired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 range of applications: </a:t>
            </a:r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dbs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sys </a:t>
            </a:r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mgt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remote </a:t>
            </a:r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mgt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printers, projectors, fonts.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fifty (!) different programming languages over the decades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is number one, like it more than all the others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Concise, expressive, astonishing libraries,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iPython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now </a:t>
            </a:r>
            <a:r>
              <a:rPr lang="en-US" sz="28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endParaRPr lang="en-US" sz="2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5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Important things to include, based on experience 1978-2019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trace facility written in PDP-11 assembler, C, C++, VB, Perl, Java, and finally Python.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Originally written for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ten-process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system.  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Needed accurate timestamp, source facility name, location within facility, selected data items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80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Requirements That I Try to Meet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format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 to scan, easy to sanitize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enter and exit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arguments in and result value out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Easily done with decorators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any other interesting points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 fancy print() calls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274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(cont'd)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Priorities for different levels of details 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e.g., function entry and exit, details inside complex logic, details in loops</a:t>
            </a:r>
          </a:p>
          <a:p>
            <a:r>
              <a:rPr lang="en-US" dirty="0" smtClean="0"/>
              <a:t>Options for output location and format</a:t>
            </a:r>
          </a:p>
          <a:p>
            <a:r>
              <a:rPr lang="en-US" dirty="0" smtClean="0"/>
              <a:t>Low performance impact</a:t>
            </a:r>
          </a:p>
          <a:p>
            <a:pPr marL="0" indent="0">
              <a:buNone/>
            </a:pPr>
            <a:endParaRPr lang="en-US" b="0" dirty="0" smtClean="0"/>
          </a:p>
          <a:p>
            <a:pPr marL="0" indent="0">
              <a:buNone/>
            </a:pPr>
            <a:r>
              <a:rPr lang="en-US" b="0" dirty="0" smtClean="0"/>
              <a:t>and</a:t>
            </a:r>
          </a:p>
          <a:p>
            <a:r>
              <a:rPr lang="en-US" b="1" dirty="0" smtClean="0"/>
              <a:t>Manageable</a:t>
            </a:r>
            <a:r>
              <a:rPr lang="en-US" b="1" baseline="0" dirty="0" smtClean="0"/>
              <a:t> without editing code!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10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Timestamp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Date and time, to second or millisecond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Timestamp code, e.g., 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	timestamp = </a:t>
            </a:r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datetime.datetime.now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strftime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('%</a:t>
            </a:r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Y%m%d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_%</a:t>
            </a:r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H%M%S.%f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')[:-3]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produces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20201103_153703.284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81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Control</a:t>
            </a:r>
            <a:r>
              <a:rPr lang="en-US" baseline="0" dirty="0" smtClean="0"/>
              <a:t> of Debug On/Off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 with environment variables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Don't want to change the code for debug/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nondebug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versions.  Tracing should be permanently installed, just turned on and off easily.  </a:t>
            </a:r>
          </a:p>
          <a:p>
            <a:pPr lvl="0"/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vars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easy to sense: </a:t>
            </a:r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os,getenv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env_name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default_val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</a:p>
          <a:p>
            <a:pPr lvl="2"/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Beware: the value returned is always a string even if it looks like an </a:t>
            </a:r>
            <a:r>
              <a:rPr lang="en-US" sz="2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endParaRPr lang="en-US" sz="2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16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Leave the Debugging</a:t>
            </a:r>
            <a:r>
              <a:rPr lang="en-US" baseline="0" dirty="0" smtClean="0"/>
              <a:t> Code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Suppose a bug shows up in production?  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 tell the customer to add a couple environment variables and restart the application.</a:t>
            </a:r>
          </a:p>
          <a:p>
            <a:pPr lvl="2"/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Yes, we actually did that.  </a:t>
            </a:r>
          </a:p>
          <a:p>
            <a:pPr marL="457200" lvl="1" indent="0">
              <a:buNone/>
            </a:pPr>
            <a:r>
              <a:rPr lang="en-US" sz="1700" kern="1200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try:</a:t>
            </a:r>
            <a:br>
              <a:rPr lang="en-US" sz="1700" kern="1200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sz="1700" kern="1200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</a:t>
            </a:r>
            <a:r>
              <a:rPr lang="en-US" sz="1700" kern="1200" dirty="0" err="1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tracelevel</a:t>
            </a:r>
            <a:r>
              <a:rPr lang="en-US" sz="1700" kern="1200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</a:t>
            </a:r>
            <a:r>
              <a:rPr lang="en-US" sz="1700" kern="1200" baseline="0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1700" kern="1200" baseline="0" dirty="0" err="1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lang="en-US" sz="1700" kern="1200" dirty="0" err="1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nt</a:t>
            </a:r>
            <a:r>
              <a:rPr lang="en-US" sz="1700" kern="1200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sz="1700" kern="1200" dirty="0" err="1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os.getenv</a:t>
            </a:r>
            <a:r>
              <a:rPr lang="en-US" sz="1700" kern="1200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("TRACE_LEVEL", </a:t>
            </a:r>
            <a:r>
              <a:rPr lang="en-US" sz="1700" kern="1200" dirty="0" err="1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defaultlevel</a:t>
            </a:r>
            <a:r>
              <a:rPr lang="en-US" sz="1700" kern="1200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))</a:t>
            </a:r>
            <a:br>
              <a:rPr lang="en-US" sz="1700" kern="1200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sz="1700" kern="1200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except </a:t>
            </a:r>
            <a:r>
              <a:rPr lang="en-US" sz="1700" kern="1200" dirty="0" err="1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ValueError</a:t>
            </a:r>
            <a:r>
              <a:rPr lang="en-US" sz="1700" kern="1200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  <a:r>
              <a:rPr lang="en-US" sz="1700" kern="1200" baseline="0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# Take default if not </a:t>
            </a:r>
            <a:r>
              <a:rPr lang="en-US" sz="1700" kern="1200" baseline="0" dirty="0" err="1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sz="1700" kern="1200" baseline="0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/>
            </a:r>
            <a:br>
              <a:rPr lang="en-US" sz="1700" kern="1200" baseline="0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sz="1700" kern="1200" baseline="0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sz="1700" kern="1200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pass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shell,</a:t>
            </a:r>
            <a:b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700" kern="1200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export </a:t>
            </a:r>
            <a:r>
              <a:rPr lang="en-US" sz="1700" kern="1200" dirty="0" err="1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env_var</a:t>
            </a:r>
            <a:r>
              <a:rPr lang="en-US" sz="1700" kern="1200" dirty="0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lang="en-US" sz="1700" kern="1200" dirty="0" err="1" smtClean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some_value</a:t>
            </a:r>
            <a:endParaRPr lang="en-US" sz="1700" kern="1200" dirty="0" smtClean="0">
              <a:solidFill>
                <a:schemeClr val="tx1"/>
              </a:solidFill>
              <a:effectLst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vars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control priority, output file location, html tags, production mode for low performance impact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2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Where?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 to </a:t>
            </a:r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stdout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possible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foo.exe {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2&gt;&amp;1 | less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 is more, makes it easy to find 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 log file output, too, if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stdout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available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optional html tags for web output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more than one at a time, 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stdout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file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681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Data, Not</a:t>
            </a:r>
            <a:r>
              <a:rPr lang="en-US" baseline="0" dirty="0" smtClean="0"/>
              <a:t> Just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class instances look alike</a:t>
            </a:r>
          </a:p>
          <a:p>
            <a:r>
              <a:rPr lang="en-US" dirty="0" smtClean="0"/>
              <a:t>Identifying instances by address or id?  Not useful to humans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47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multiprocessor-safe, or at least thread-safe, would be good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1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Performance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impact on performance without editing the source code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eliminates most of it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Yes, but requires running from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pyc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you change it, not a high bar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99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topic: offline 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debugging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couple stylistic 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suggestions along the</a:t>
            </a: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way</a:t>
            </a:r>
            <a:endParaRPr lang="en-US" sz="3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79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Filtering on priority, facility name makes listings short and to the point when needed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437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 can be done with log files suitably sanitized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Timestamps and other non-deterministic items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Possible with trace logs in some cases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05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in</a:t>
            </a:r>
            <a:endParaRPr lang="en-US" dirty="0"/>
          </a:p>
          <a:p>
            <a:r>
              <a:rPr lang="en-US" dirty="0" smtClean="0"/>
              <a:t>trace</a:t>
            </a:r>
            <a:r>
              <a:rPr lang="en-US" baseline="0" dirty="0" smtClean="0"/>
              <a:t> lines out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61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380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693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888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368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Random Weirdness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Minimize opportunities for syntax errors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Commas at beginning of lines in argument lists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Consistent tabs and spacing, just as PEP-8 says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806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673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69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76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1372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918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04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Meaningful</a:t>
            </a:r>
            <a:r>
              <a:rPr lang="en-US" baseline="0" dirty="0" smtClean="0"/>
              <a:t>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type of the data should be obvious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prevents a lot of runtime errors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use "Hungarian naming" because (dinosaur!) I grew up with it</a:t>
            </a:r>
          </a:p>
          <a:p>
            <a:pPr lvl="1"/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CamelCase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ugly prefixes for datatypes </a:t>
            </a:r>
          </a:p>
          <a:p>
            <a:pPr lvl="0"/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CamelCase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just a personal 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preference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Datatype 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the beginning of the name of data (or a function) is useful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3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Sort of Apology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I were building packages for distribution, I would reform my evil ways.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PEP-8 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you can embed type in a pep8 name, too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foo_list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list_foo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5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Meaningful Data Contents, Too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have lots of class instances, addresses are not useful to humans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 readable IDs in instances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last project had only &lt;10 major classes but 10-50,000 instances of some 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(The debug</a:t>
            </a: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 here displays IDs)</a:t>
            </a:r>
            <a:endParaRPr lang="en-US" sz="3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91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IDs to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unique ID in each instance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 pass ID strings, rather than</a:t>
            </a: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instances (addresses), in argument lists</a:t>
            </a:r>
            <a:endParaRPr lang="en-US" sz="3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dictionaries to map from class and ID to instance pointers</a:t>
            </a:r>
          </a:p>
          <a:p>
            <a:pPr lvl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Dictionary lookup is cheap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Admittedly very different model from typical web application or </a:t>
            </a:r>
            <a:r>
              <a:rPr lang="en-US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</a:t>
            </a: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suite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879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2021-01-01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RBL - Boston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AAAA-9FFA-4439-92E3-68E3EA8B0D1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26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1277</Words>
  <Application>Microsoft Office PowerPoint</Application>
  <PresentationFormat>On-screen Show (4:3)</PresentationFormat>
  <Paragraphs>271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A Dinosaur and a Python Walk into a Bar. . . </vt:lpstr>
      <vt:lpstr>Who</vt:lpstr>
      <vt:lpstr>What</vt:lpstr>
      <vt:lpstr>Why</vt:lpstr>
      <vt:lpstr>Use Meaningful Names</vt:lpstr>
      <vt:lpstr>Sort of Apology</vt:lpstr>
      <vt:lpstr>Meaningful Data Contents, Too</vt:lpstr>
      <vt:lpstr>Map IDs to Instances</vt:lpstr>
      <vt:lpstr>PowerPoint Presentation</vt:lpstr>
      <vt:lpstr>PowerPoint Presentation</vt:lpstr>
      <vt:lpstr>Offline Debugging</vt:lpstr>
      <vt:lpstr>New Program Doesn’t Do What You Want It To Do?</vt:lpstr>
      <vt:lpstr>Interactive Debugging</vt:lpstr>
      <vt:lpstr>Interactive Debugging  Might Not be Simple</vt:lpstr>
      <vt:lpstr>Alternative</vt:lpstr>
      <vt:lpstr>Python trace Module?</vt:lpstr>
      <vt:lpstr>A Modest Example Here</vt:lpstr>
      <vt:lpstr>Ned is holding his nose</vt:lpstr>
      <vt:lpstr>Just Like the Standard Example</vt:lpstr>
      <vt:lpstr>From Experience</vt:lpstr>
      <vt:lpstr>Requirements That I Try to Meet</vt:lpstr>
      <vt:lpstr>Requirements (cont'd)</vt:lpstr>
      <vt:lpstr>Timestamp</vt:lpstr>
      <vt:lpstr>Easy Control of Debug On/Off</vt:lpstr>
      <vt:lpstr>Leave the Debugging Code in</vt:lpstr>
      <vt:lpstr>Output Where?</vt:lpstr>
      <vt:lpstr>Identify Data, Not Just Location</vt:lpstr>
      <vt:lpstr>Multiprocessing</vt:lpstr>
      <vt:lpstr>Low Performance Impact</vt:lpstr>
      <vt:lpstr>PowerPoint Presentation</vt:lpstr>
      <vt:lpstr>PowerPoint Presentation</vt:lpstr>
      <vt:lpstr>Examples</vt:lpstr>
      <vt:lpstr>PowerPoint Presentation</vt:lpstr>
      <vt:lpstr>PowerPoint Presentation</vt:lpstr>
      <vt:lpstr>PowerPoint Presentation</vt:lpstr>
      <vt:lpstr>PowerPoint Presentation</vt:lpstr>
      <vt:lpstr>Other Random Weirdness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Dinosaur and a Python Walk into a Bar. . .</dc:title>
  <dc:creator>landau</dc:creator>
  <cp:lastModifiedBy>landau</cp:lastModifiedBy>
  <cp:revision>63</cp:revision>
  <dcterms:created xsi:type="dcterms:W3CDTF">2021-01-01T22:51:36Z</dcterms:created>
  <dcterms:modified xsi:type="dcterms:W3CDTF">2021-01-11T23:41:52Z</dcterms:modified>
</cp:coreProperties>
</file>