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4" r:id="rId5"/>
    <p:sldId id="294" r:id="rId6"/>
    <p:sldId id="293" r:id="rId7"/>
    <p:sldId id="265" r:id="rId8"/>
    <p:sldId id="296" r:id="rId9"/>
    <p:sldId id="295" r:id="rId10"/>
    <p:sldId id="297" r:id="rId11"/>
    <p:sldId id="261" r:id="rId12"/>
    <p:sldId id="292" r:id="rId13"/>
    <p:sldId id="271" r:id="rId14"/>
    <p:sldId id="317" r:id="rId15"/>
    <p:sldId id="318" r:id="rId16"/>
    <p:sldId id="319" r:id="rId17"/>
    <p:sldId id="272" r:id="rId18"/>
    <p:sldId id="300" r:id="rId19"/>
    <p:sldId id="302" r:id="rId20"/>
    <p:sldId id="274" r:id="rId21"/>
    <p:sldId id="301" r:id="rId22"/>
    <p:sldId id="275" r:id="rId23"/>
    <p:sldId id="291" r:id="rId24"/>
    <p:sldId id="331" r:id="rId25"/>
    <p:sldId id="277" r:id="rId26"/>
    <p:sldId id="321" r:id="rId27"/>
    <p:sldId id="332" r:id="rId28"/>
    <p:sldId id="322" r:id="rId29"/>
    <p:sldId id="330" r:id="rId30"/>
    <p:sldId id="324" r:id="rId31"/>
    <p:sldId id="333" r:id="rId32"/>
    <p:sldId id="334" r:id="rId33"/>
    <p:sldId id="286" r:id="rId34"/>
    <p:sldId id="335" r:id="rId35"/>
    <p:sldId id="279" r:id="rId36"/>
    <p:sldId id="276" r:id="rId37"/>
    <p:sldId id="260" r:id="rId38"/>
    <p:sldId id="298" r:id="rId39"/>
    <p:sldId id="26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91095" autoAdjust="0"/>
  </p:normalViewPr>
  <p:slideViewPr>
    <p:cSldViewPr>
      <p:cViewPr varScale="1">
        <p:scale>
          <a:sx n="92" d="100"/>
          <a:sy n="92" d="100"/>
        </p:scale>
        <p:origin x="1217" y="92"/>
      </p:cViewPr>
      <p:guideLst>
        <p:guide orient="horz" pos="2160"/>
        <p:guide pos="2880"/>
      </p:guideLst>
    </p:cSldViewPr>
  </p:slideViewPr>
  <p:outlineViewPr>
    <p:cViewPr>
      <p:scale>
        <a:sx n="50" d="100"/>
        <a:sy n="50" d="100"/>
      </p:scale>
      <p:origin x="0" y="34674"/>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ABC08-5500-4080-81A3-D11EBECCC5B6}" type="datetimeFigureOut">
              <a:rPr lang="en-US" smtClean="0"/>
              <a:t>2021-01-29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747D4-569D-4A36-9900-76CDCE968818}" type="slidenum">
              <a:rPr lang="en-US" smtClean="0"/>
              <a:t>‹#›</a:t>
            </a:fld>
            <a:endParaRPr lang="en-US"/>
          </a:p>
        </p:txBody>
      </p:sp>
    </p:spTree>
    <p:extLst>
      <p:ext uri="{BB962C8B-B14F-4D97-AF65-F5344CB8AC3E}">
        <p14:creationId xmlns:p14="http://schemas.microsoft.com/office/powerpoint/2010/main" val="24842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1</a:t>
            </a:fld>
            <a:endParaRPr lang="en-US"/>
          </a:p>
        </p:txBody>
      </p:sp>
    </p:spTree>
    <p:extLst>
      <p:ext uri="{BB962C8B-B14F-4D97-AF65-F5344CB8AC3E}">
        <p14:creationId xmlns:p14="http://schemas.microsoft.com/office/powerpoint/2010/main" val="180200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8</a:t>
            </a:fld>
            <a:endParaRPr lang="en-US"/>
          </a:p>
        </p:txBody>
      </p:sp>
    </p:spTree>
    <p:extLst>
      <p:ext uri="{BB962C8B-B14F-4D97-AF65-F5344CB8AC3E}">
        <p14:creationId xmlns:p14="http://schemas.microsoft.com/office/powerpoint/2010/main" val="191035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24</a:t>
            </a:fld>
            <a:endParaRPr lang="en-US"/>
          </a:p>
        </p:txBody>
      </p:sp>
    </p:spTree>
    <p:extLst>
      <p:ext uri="{BB962C8B-B14F-4D97-AF65-F5344CB8AC3E}">
        <p14:creationId xmlns:p14="http://schemas.microsoft.com/office/powerpoint/2010/main" val="208172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25</a:t>
            </a:fld>
            <a:endParaRPr lang="en-US"/>
          </a:p>
        </p:txBody>
      </p:sp>
    </p:spTree>
    <p:extLst>
      <p:ext uri="{BB962C8B-B14F-4D97-AF65-F5344CB8AC3E}">
        <p14:creationId xmlns:p14="http://schemas.microsoft.com/office/powerpoint/2010/main" val="282420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7005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54774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8292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normAutofit/>
          </a:bodyPr>
          <a:lstStyle>
            <a:lvl1pPr>
              <a:defRPr sz="4000" b="1"/>
            </a:lvl1pPr>
          </a:lstStyle>
          <a:p>
            <a:r>
              <a:rPr lang="en-US" dirty="0"/>
              <a:t>Click to edit Master title style</a:t>
            </a:r>
          </a:p>
        </p:txBody>
      </p:sp>
      <p:sp>
        <p:nvSpPr>
          <p:cNvPr id="3" name="Content Placeholder 2"/>
          <p:cNvSpPr>
            <a:spLocks noGrp="1"/>
          </p:cNvSpPr>
          <p:nvPr>
            <p:ph idx="1"/>
          </p:nvPr>
        </p:nvSpPr>
        <p:spPr>
          <a:xfrm>
            <a:off x="457200" y="1447800"/>
            <a:ext cx="83058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a:xfrm>
            <a:off x="2667000" y="6324600"/>
            <a:ext cx="4800600" cy="396875"/>
          </a:xfrm>
        </p:spPr>
        <p:txBody>
          <a:bodyPr/>
          <a:lstStyle/>
          <a:p>
            <a:r>
              <a:rPr lang="en-US" dirty="0"/>
              <a:t>RBL - Boston Python</a:t>
            </a:r>
          </a:p>
        </p:txBody>
      </p:sp>
      <p:sp>
        <p:nvSpPr>
          <p:cNvPr id="6" name="Slide Number Placeholder 5"/>
          <p:cNvSpPr>
            <a:spLocks noGrp="1"/>
          </p:cNvSpPr>
          <p:nvPr>
            <p:ph type="sldNum" sz="quarter" idx="12"/>
          </p:nvPr>
        </p:nvSpPr>
        <p:spPr>
          <a:xfrm>
            <a:off x="7620000" y="6324600"/>
            <a:ext cx="1066800" cy="396875"/>
          </a:xfrm>
        </p:spPr>
        <p:txBody>
          <a:bodyPr/>
          <a:lstStyle/>
          <a:p>
            <a:fld id="{4E5DAAAA-9FFA-4439-92E3-68E3EA8B0D1F}" type="slidenum">
              <a:rPr lang="en-US" smtClean="0"/>
              <a:t>‹#›</a:t>
            </a:fld>
            <a:endParaRPr lang="en-US" dirty="0"/>
          </a:p>
        </p:txBody>
      </p:sp>
      <p:cxnSp>
        <p:nvCxnSpPr>
          <p:cNvPr id="8" name="Straight Connector 7"/>
          <p:cNvCxnSpPr/>
          <p:nvPr userDrawn="1"/>
        </p:nvCxnSpPr>
        <p:spPr>
          <a:xfrm>
            <a:off x="0" y="1295400"/>
            <a:ext cx="9144000" cy="0"/>
          </a:xfrm>
          <a:prstGeom prst="line">
            <a:avLst/>
          </a:prstGeom>
          <a:ln w="825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0731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2021-01-01</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33691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2021-01-01</a:t>
            </a:r>
          </a:p>
        </p:txBody>
      </p:sp>
      <p:sp>
        <p:nvSpPr>
          <p:cNvPr id="8" name="Footer Placeholder 7"/>
          <p:cNvSpPr>
            <a:spLocks noGrp="1"/>
          </p:cNvSpPr>
          <p:nvPr>
            <p:ph type="ftr" sz="quarter" idx="11"/>
          </p:nvPr>
        </p:nvSpPr>
        <p:spPr/>
        <p:txBody>
          <a:bodyPr/>
          <a:lstStyle/>
          <a:p>
            <a:r>
              <a:rPr lang="en-US"/>
              <a:t>RBL - Boston Python</a:t>
            </a:r>
          </a:p>
        </p:txBody>
      </p:sp>
      <p:sp>
        <p:nvSpPr>
          <p:cNvPr id="9" name="Slide Number Placeholder 8"/>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49073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2021-01-01</a:t>
            </a:r>
          </a:p>
        </p:txBody>
      </p:sp>
      <p:sp>
        <p:nvSpPr>
          <p:cNvPr id="4" name="Footer Placeholder 3"/>
          <p:cNvSpPr>
            <a:spLocks noGrp="1"/>
          </p:cNvSpPr>
          <p:nvPr>
            <p:ph type="ftr" sz="quarter" idx="11"/>
          </p:nvPr>
        </p:nvSpPr>
        <p:spPr/>
        <p:txBody>
          <a:bodyPr/>
          <a:lstStyle/>
          <a:p>
            <a:r>
              <a:rPr lang="en-US"/>
              <a:t>RBL - Boston Python</a:t>
            </a:r>
          </a:p>
        </p:txBody>
      </p:sp>
      <p:sp>
        <p:nvSpPr>
          <p:cNvPr id="5" name="Slide Number Placeholder 4"/>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5599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2021-01-01</a:t>
            </a:r>
          </a:p>
        </p:txBody>
      </p:sp>
      <p:sp>
        <p:nvSpPr>
          <p:cNvPr id="3" name="Footer Placeholder 2"/>
          <p:cNvSpPr>
            <a:spLocks noGrp="1"/>
          </p:cNvSpPr>
          <p:nvPr>
            <p:ph type="ftr" sz="quarter" idx="11"/>
          </p:nvPr>
        </p:nvSpPr>
        <p:spPr/>
        <p:txBody>
          <a:bodyPr/>
          <a:lstStyle/>
          <a:p>
            <a:r>
              <a:rPr lang="en-US"/>
              <a:t>RBL - Boston Python</a:t>
            </a:r>
          </a:p>
        </p:txBody>
      </p:sp>
      <p:sp>
        <p:nvSpPr>
          <p:cNvPr id="4" name="Slide Number Placeholder 3"/>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1840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2021-01-01</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62514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2021-01-01</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7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2021-01-01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RBL - Boston Python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DAAAA-9FFA-4439-92E3-68E3EA8B0D1F}" type="slidenum">
              <a:rPr lang="en-US" smtClean="0"/>
              <a:t>‹#›</a:t>
            </a:fld>
            <a:endParaRPr lang="en-US"/>
          </a:p>
        </p:txBody>
      </p:sp>
    </p:spTree>
    <p:extLst>
      <p:ext uri="{BB962C8B-B14F-4D97-AF65-F5344CB8AC3E}">
        <p14:creationId xmlns:p14="http://schemas.microsoft.com/office/powerpoint/2010/main" val="60949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landau@ricksoft.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lstStyle/>
          <a:p>
            <a:r>
              <a:rPr lang="en-US" b="1" dirty="0"/>
              <a:t>A Dinosaur and a Python</a:t>
            </a:r>
            <a:br>
              <a:rPr lang="en-US" b="1" dirty="0"/>
            </a:br>
            <a:r>
              <a:rPr lang="en-US" b="1" dirty="0"/>
              <a:t>Walk into a Bar. . . </a:t>
            </a:r>
          </a:p>
        </p:txBody>
      </p:sp>
      <p:sp>
        <p:nvSpPr>
          <p:cNvPr id="3" name="Subtitle 2"/>
          <p:cNvSpPr>
            <a:spLocks noGrp="1"/>
          </p:cNvSpPr>
          <p:nvPr>
            <p:ph type="subTitle" idx="1"/>
          </p:nvPr>
        </p:nvSpPr>
        <p:spPr>
          <a:xfrm>
            <a:off x="1371600" y="3355975"/>
            <a:ext cx="6477000" cy="533400"/>
          </a:xfrm>
        </p:spPr>
        <p:txBody>
          <a:bodyPr>
            <a:normAutofit lnSpcReduction="10000"/>
          </a:bodyPr>
          <a:lstStyle/>
          <a:p>
            <a:r>
              <a:rPr lang="en-US" dirty="0"/>
              <a:t>How a </a:t>
            </a:r>
            <a:r>
              <a:rPr lang="en-US"/>
              <a:t>dinosaur debugs </a:t>
            </a:r>
            <a:r>
              <a:rPr lang="en-US" dirty="0"/>
              <a:t>in Python</a:t>
            </a:r>
          </a:p>
        </p:txBody>
      </p:sp>
      <p:sp>
        <p:nvSpPr>
          <p:cNvPr id="4" name="TextBox 3"/>
          <p:cNvSpPr txBox="1"/>
          <p:nvPr/>
        </p:nvSpPr>
        <p:spPr>
          <a:xfrm>
            <a:off x="4572000" y="4648200"/>
            <a:ext cx="3505200" cy="923330"/>
          </a:xfrm>
          <a:prstGeom prst="rect">
            <a:avLst/>
          </a:prstGeom>
          <a:noFill/>
        </p:spPr>
        <p:txBody>
          <a:bodyPr wrap="square" rtlCol="0">
            <a:spAutoFit/>
          </a:bodyPr>
          <a:lstStyle/>
          <a:p>
            <a:r>
              <a:rPr lang="en-US" dirty="0"/>
              <a:t>Richard Landau</a:t>
            </a:r>
          </a:p>
          <a:p>
            <a:r>
              <a:rPr lang="en-US" dirty="0"/>
              <a:t>Retired Software Engineer</a:t>
            </a:r>
          </a:p>
          <a:p>
            <a:r>
              <a:rPr lang="en-US" dirty="0"/>
              <a:t> &amp; Boston Python junkie</a:t>
            </a:r>
          </a:p>
        </p:txBody>
      </p:sp>
      <p:sp>
        <p:nvSpPr>
          <p:cNvPr id="5" name="Date Placeholder 4"/>
          <p:cNvSpPr>
            <a:spLocks noGrp="1"/>
          </p:cNvSpPr>
          <p:nvPr>
            <p:ph type="dt" sz="half" idx="10"/>
          </p:nvPr>
        </p:nvSpPr>
        <p:spPr/>
        <p:txBody>
          <a:bodyPr/>
          <a:lstStyle/>
          <a:p>
            <a:r>
              <a:rPr lang="en-US"/>
              <a:t>2021-01-01</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43400"/>
            <a:ext cx="2009955" cy="186330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48" y="5029199"/>
            <a:ext cx="1260452" cy="838201"/>
          </a:xfrm>
          <a:prstGeom prst="rect">
            <a:avLst/>
          </a:prstGeom>
        </p:spPr>
      </p:pic>
    </p:spTree>
    <p:extLst>
      <p:ext uri="{BB962C8B-B14F-4D97-AF65-F5344CB8AC3E}">
        <p14:creationId xmlns:p14="http://schemas.microsoft.com/office/powerpoint/2010/main" val="67035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Modest Example Here</a:t>
            </a:r>
          </a:p>
        </p:txBody>
      </p:sp>
      <p:sp>
        <p:nvSpPr>
          <p:cNvPr id="3" name="Content Placeholder 2"/>
          <p:cNvSpPr>
            <a:spLocks noGrp="1"/>
          </p:cNvSpPr>
          <p:nvPr>
            <p:ph idx="1"/>
          </p:nvPr>
        </p:nvSpPr>
        <p:spPr/>
        <p:txBody>
          <a:bodyPr/>
          <a:lstStyle/>
          <a:p>
            <a:pPr lvl="0"/>
            <a:r>
              <a:rPr lang="en-US" sz="3200" kern="1200" dirty="0" err="1">
                <a:solidFill>
                  <a:schemeClr val="tx1"/>
                </a:solidFill>
                <a:effectLst/>
                <a:latin typeface="+mn-lt"/>
                <a:ea typeface="+mn-ea"/>
                <a:cs typeface="+mn-cs"/>
              </a:rPr>
              <a:t>NewTrace</a:t>
            </a:r>
            <a:r>
              <a:rPr lang="en-US" sz="3200" kern="1200" dirty="0">
                <a:solidFill>
                  <a:schemeClr val="tx1"/>
                </a:solidFill>
                <a:effectLst/>
                <a:latin typeface="+mn-lt"/>
                <a:ea typeface="+mn-ea"/>
                <a:cs typeface="+mn-cs"/>
              </a:rPr>
              <a:t> area on github.com/</a:t>
            </a:r>
            <a:r>
              <a:rPr lang="en-US" sz="3200" kern="1200" dirty="0" err="1">
                <a:solidFill>
                  <a:schemeClr val="tx1"/>
                </a:solidFill>
                <a:effectLst/>
                <a:latin typeface="+mn-lt"/>
                <a:ea typeface="+mn-ea"/>
                <a:cs typeface="+mn-cs"/>
              </a:rPr>
              <a:t>rblandau</a:t>
            </a:r>
            <a:endParaRPr lang="en-US" sz="3200" kern="1200" dirty="0">
              <a:solidFill>
                <a:schemeClr val="tx1"/>
              </a:solidFill>
              <a:effectLst/>
              <a:latin typeface="+mn-lt"/>
              <a:ea typeface="+mn-ea"/>
              <a:cs typeface="+mn-cs"/>
            </a:endParaRPr>
          </a:p>
          <a:p>
            <a:r>
              <a:rPr lang="en-US" dirty="0"/>
              <a:t>Like print() on steroids</a:t>
            </a:r>
          </a:p>
          <a:p>
            <a:r>
              <a:rPr lang="en-US" dirty="0"/>
              <a:t>Plus other features from experience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10</a:t>
            </a:fld>
            <a:endParaRPr lang="en-US" dirty="0"/>
          </a:p>
        </p:txBody>
      </p:sp>
    </p:spTree>
    <p:extLst>
      <p:ext uri="{BB962C8B-B14F-4D97-AF65-F5344CB8AC3E}">
        <p14:creationId xmlns:p14="http://schemas.microsoft.com/office/powerpoint/2010/main" val="305081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Ned is Holding His Nose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He saw my crude 2007-8 Python code</a:t>
            </a:r>
          </a:p>
          <a:p>
            <a:pPr lvl="0"/>
            <a:r>
              <a:rPr lang="en-US" sz="3200" kern="1200" dirty="0">
                <a:solidFill>
                  <a:schemeClr val="tx1"/>
                </a:solidFill>
                <a:effectLst/>
                <a:latin typeface="+mn-lt"/>
                <a:ea typeface="+mn-ea"/>
                <a:cs typeface="+mn-cs"/>
              </a:rPr>
              <a:t>Back then I was writing </a:t>
            </a:r>
            <a:r>
              <a:rPr lang="en-US" dirty="0"/>
              <a:t>"</a:t>
            </a:r>
            <a:r>
              <a:rPr lang="en-US" sz="3200" kern="1200" dirty="0">
                <a:solidFill>
                  <a:schemeClr val="tx1"/>
                </a:solidFill>
                <a:effectLst/>
                <a:latin typeface="+mn-lt"/>
                <a:ea typeface="+mn-ea"/>
                <a:cs typeface="+mn-cs"/>
              </a:rPr>
              <a:t>C without</a:t>
            </a:r>
            <a:r>
              <a:rPr lang="en-US" sz="3200" kern="1200" baseline="0" dirty="0">
                <a:solidFill>
                  <a:schemeClr val="tx1"/>
                </a:solidFill>
                <a:effectLst/>
                <a:latin typeface="+mn-lt"/>
                <a:ea typeface="+mn-ea"/>
                <a:cs typeface="+mn-cs"/>
              </a:rPr>
              <a:t> </a:t>
            </a:r>
            <a:r>
              <a:rPr lang="en-US" sz="3200" kern="1200" dirty="0">
                <a:solidFill>
                  <a:schemeClr val="tx1"/>
                </a:solidFill>
                <a:effectLst/>
                <a:latin typeface="+mn-lt"/>
                <a:ea typeface="+mn-ea"/>
                <a:cs typeface="+mn-cs"/>
              </a:rPr>
              <a:t>braces"</a:t>
            </a:r>
          </a:p>
          <a:p>
            <a:pPr lvl="1"/>
            <a:r>
              <a:rPr lang="en-US" sz="2800" kern="1200" dirty="0">
                <a:solidFill>
                  <a:schemeClr val="tx1"/>
                </a:solidFill>
                <a:effectLst/>
                <a:latin typeface="+mn-lt"/>
                <a:ea typeface="+mn-ea"/>
                <a:cs typeface="+mn-cs"/>
              </a:rPr>
              <a:t>Decades of writing</a:t>
            </a:r>
            <a:r>
              <a:rPr lang="en-US" sz="2800" kern="1200" baseline="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C, C++, Perl, Java, </a:t>
            </a:r>
            <a:r>
              <a:rPr lang="en-US" sz="2800" kern="1200" dirty="0" err="1">
                <a:solidFill>
                  <a:schemeClr val="tx1"/>
                </a:solidFill>
                <a:effectLst/>
                <a:latin typeface="+mn-lt"/>
                <a:ea typeface="+mn-ea"/>
                <a:cs typeface="+mn-cs"/>
              </a:rPr>
              <a:t>sh</a:t>
            </a:r>
            <a:endParaRPr lang="en-US" sz="2800" kern="1200" dirty="0">
              <a:solidFill>
                <a:schemeClr val="tx1"/>
              </a:solidFill>
              <a:effectLst/>
              <a:latin typeface="+mn-lt"/>
              <a:ea typeface="+mn-ea"/>
              <a:cs typeface="+mn-cs"/>
            </a:endParaRPr>
          </a:p>
          <a:p>
            <a:pPr lvl="0"/>
            <a:r>
              <a:rPr lang="en-US" sz="3200" kern="1200" dirty="0">
                <a:solidFill>
                  <a:schemeClr val="tx1"/>
                </a:solidFill>
                <a:effectLst/>
                <a:latin typeface="+mn-lt"/>
                <a:ea typeface="+mn-ea"/>
                <a:cs typeface="+mn-cs"/>
              </a:rPr>
              <a:t>First crude Python version</a:t>
            </a:r>
          </a:p>
          <a:p>
            <a:pPr lvl="1"/>
            <a:r>
              <a:rPr lang="en-US" sz="2800" kern="1200" dirty="0">
                <a:solidFill>
                  <a:schemeClr val="tx1"/>
                </a:solidFill>
                <a:effectLst/>
                <a:latin typeface="+mn-lt"/>
                <a:ea typeface="+mn-ea"/>
                <a:cs typeface="+mn-cs"/>
              </a:rPr>
              <a:t>Not even decorators</a:t>
            </a:r>
          </a:p>
          <a:p>
            <a:pPr lvl="1"/>
            <a:r>
              <a:rPr lang="en-US" sz="2800" kern="1200" dirty="0">
                <a:solidFill>
                  <a:schemeClr val="tx1"/>
                </a:solidFill>
                <a:effectLst/>
                <a:latin typeface="+mn-lt"/>
                <a:ea typeface="+mn-ea"/>
                <a:cs typeface="+mn-cs"/>
              </a:rPr>
              <a:t>Calls visible, and clumsy, all over the place</a:t>
            </a:r>
          </a:p>
          <a:p>
            <a:pPr lvl="0"/>
            <a:r>
              <a:rPr lang="en-US" sz="3200" i="1" kern="1200" dirty="0">
                <a:solidFill>
                  <a:schemeClr val="tx1"/>
                </a:solidFill>
                <a:effectLst/>
                <a:latin typeface="+mn-lt"/>
                <a:ea typeface="+mn-ea"/>
                <a:cs typeface="+mn-cs"/>
              </a:rPr>
              <a:t>Maybe</a:t>
            </a:r>
            <a:r>
              <a:rPr lang="en-US" sz="3200" kern="1200" baseline="0" dirty="0">
                <a:solidFill>
                  <a:schemeClr val="tx1"/>
                </a:solidFill>
                <a:effectLst/>
                <a:latin typeface="+mn-lt"/>
                <a:ea typeface="+mn-ea"/>
                <a:cs typeface="+mn-cs"/>
              </a:rPr>
              <a:t> I l</a:t>
            </a:r>
            <a:r>
              <a:rPr lang="en-US" sz="3200" kern="1200" dirty="0">
                <a:solidFill>
                  <a:schemeClr val="tx1"/>
                </a:solidFill>
                <a:effectLst/>
                <a:latin typeface="+mn-lt"/>
                <a:ea typeface="+mn-ea"/>
                <a:cs typeface="+mn-cs"/>
              </a:rPr>
              <a:t>earned a bit in a</a:t>
            </a:r>
            <a:r>
              <a:rPr lang="en-US" sz="3200" kern="1200" baseline="0" dirty="0">
                <a:solidFill>
                  <a:schemeClr val="tx1"/>
                </a:solidFill>
                <a:effectLst/>
                <a:latin typeface="+mn-lt"/>
                <a:ea typeface="+mn-ea"/>
                <a:cs typeface="+mn-cs"/>
              </a:rPr>
              <a:t> </a:t>
            </a:r>
            <a:r>
              <a:rPr lang="en-US" sz="3200" kern="1200" dirty="0">
                <a:solidFill>
                  <a:schemeClr val="tx1"/>
                </a:solidFill>
                <a:effectLst/>
                <a:latin typeface="+mn-lt"/>
                <a:ea typeface="+mn-ea"/>
                <a:cs typeface="+mn-cs"/>
              </a:rPr>
              <a:t>dozen years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11</a:t>
            </a:fld>
            <a:endParaRPr lang="en-US" dirty="0"/>
          </a:p>
        </p:txBody>
      </p:sp>
    </p:spTree>
    <p:extLst>
      <p:ext uri="{BB962C8B-B14F-4D97-AF65-F5344CB8AC3E}">
        <p14:creationId xmlns:p14="http://schemas.microsoft.com/office/powerpoint/2010/main" val="278787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Like</a:t>
            </a:r>
            <a:r>
              <a:rPr lang="en-US" baseline="0" dirty="0"/>
              <a:t> the Standard Example</a:t>
            </a:r>
            <a:endParaRPr lang="en-US" dirty="0"/>
          </a:p>
        </p:txBody>
      </p:sp>
      <p:sp>
        <p:nvSpPr>
          <p:cNvPr id="3" name="Content Placeholder 2"/>
          <p:cNvSpPr>
            <a:spLocks noGrp="1"/>
          </p:cNvSpPr>
          <p:nvPr>
            <p:ph idx="1"/>
          </p:nvPr>
        </p:nvSpPr>
        <p:spPr/>
        <p:txBody>
          <a:bodyPr>
            <a:normAutofit/>
          </a:bodyPr>
          <a:lstStyle/>
          <a:p>
            <a:r>
              <a:rPr lang="en-US" dirty="0"/>
              <a:t>But</a:t>
            </a:r>
            <a:r>
              <a:rPr lang="en-US" baseline="0" dirty="0"/>
              <a:t> does a little more</a:t>
            </a:r>
          </a:p>
          <a:p>
            <a:r>
              <a:rPr lang="en-US" baseline="0" dirty="0"/>
              <a:t>Sample decorator: print function entry and exit, in every textbook</a:t>
            </a:r>
          </a:p>
          <a:p>
            <a:endParaRPr lang="en-US" dirty="0"/>
          </a:p>
          <a:p>
            <a:r>
              <a:rPr lang="en-US" sz="2400" baseline="0" dirty="0">
                <a:solidFill>
                  <a:srgbClr val="00B050"/>
                </a:solidFill>
              </a:rPr>
              <a:t>&lt;code: decorator</a:t>
            </a:r>
            <a:r>
              <a:rPr lang="en-US" sz="2400" dirty="0">
                <a:solidFill>
                  <a:srgbClr val="00B050"/>
                </a:solidFill>
              </a:rPr>
              <a:t> example&gt;</a:t>
            </a:r>
            <a:endParaRPr lang="en-US" sz="2400" baseline="0" dirty="0">
              <a:solidFill>
                <a:srgbClr val="00B050"/>
              </a:solidFill>
            </a:endParaRPr>
          </a:p>
          <a:p>
            <a:pPr marL="0" indent="0">
              <a:buNone/>
            </a:pPr>
            <a:endParaRPr lang="en-US" baseline="0" dirty="0"/>
          </a:p>
          <a:p>
            <a:pPr marL="342900" indent="-342900"/>
            <a:r>
              <a:rPr lang="en-US" dirty="0"/>
              <a:t>Very useful,</a:t>
            </a:r>
            <a:r>
              <a:rPr lang="en-US" baseline="0" dirty="0"/>
              <a:t> but can be improved</a:t>
            </a:r>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12</a:t>
            </a:fld>
            <a:endParaRPr lang="en-US" dirty="0"/>
          </a:p>
        </p:txBody>
      </p:sp>
    </p:spTree>
    <p:extLst>
      <p:ext uri="{BB962C8B-B14F-4D97-AF65-F5344CB8AC3E}">
        <p14:creationId xmlns:p14="http://schemas.microsoft.com/office/powerpoint/2010/main" val="269939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Experience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Important things to include, based on experience 1978-2019</a:t>
            </a:r>
          </a:p>
          <a:p>
            <a:pPr lvl="1"/>
            <a:r>
              <a:rPr lang="en-US" sz="2800" kern="1200" dirty="0">
                <a:solidFill>
                  <a:schemeClr val="tx1"/>
                </a:solidFill>
                <a:effectLst/>
                <a:latin typeface="+mn-lt"/>
                <a:ea typeface="+mn-ea"/>
                <a:cs typeface="+mn-cs"/>
              </a:rPr>
              <a:t>This trace facility written in PDP-11 assembler, C, C++, VB, Perl, Java, and finally Python</a:t>
            </a:r>
          </a:p>
          <a:p>
            <a:pPr lvl="1"/>
            <a:r>
              <a:rPr lang="en-US" sz="2800" kern="1200" dirty="0">
                <a:solidFill>
                  <a:schemeClr val="tx1"/>
                </a:solidFill>
                <a:effectLst/>
                <a:latin typeface="+mn-lt"/>
                <a:ea typeface="+mn-ea"/>
                <a:cs typeface="+mn-cs"/>
              </a:rPr>
              <a:t>Originally written for</a:t>
            </a:r>
            <a:r>
              <a:rPr lang="en-US" sz="2800" kern="1200" baseline="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a dozen-process </a:t>
            </a:r>
            <a:r>
              <a:rPr lang="en-US" sz="2800" kern="1200" dirty="0" err="1">
                <a:solidFill>
                  <a:schemeClr val="tx1"/>
                </a:solidFill>
                <a:effectLst/>
                <a:latin typeface="+mn-lt"/>
                <a:ea typeface="+mn-ea"/>
                <a:cs typeface="+mn-cs"/>
              </a:rPr>
              <a:t>comm</a:t>
            </a:r>
            <a:r>
              <a:rPr lang="en-US" sz="2800" kern="1200" dirty="0">
                <a:solidFill>
                  <a:schemeClr val="tx1"/>
                </a:solidFill>
                <a:effectLst/>
                <a:latin typeface="+mn-lt"/>
                <a:ea typeface="+mn-ea"/>
                <a:cs typeface="+mn-cs"/>
              </a:rPr>
              <a:t> system</a:t>
            </a:r>
          </a:p>
          <a:p>
            <a:pPr lvl="1"/>
            <a:r>
              <a:rPr lang="en-US" sz="2800" kern="1200" dirty="0">
                <a:solidFill>
                  <a:schemeClr val="tx1"/>
                </a:solidFill>
                <a:effectLst/>
                <a:latin typeface="+mn-lt"/>
                <a:ea typeface="+mn-ea"/>
                <a:cs typeface="+mn-cs"/>
              </a:rPr>
              <a:t>Needed accurate timestamp, source facility name, location within facility, selected data items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13</a:t>
            </a:fld>
            <a:endParaRPr lang="en-US" dirty="0"/>
          </a:p>
        </p:txBody>
      </p:sp>
    </p:spTree>
    <p:extLst>
      <p:ext uri="{BB962C8B-B14F-4D97-AF65-F5344CB8AC3E}">
        <p14:creationId xmlns:p14="http://schemas.microsoft.com/office/powerpoint/2010/main" val="425548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r>
              <a:rPr lang="en-US" baseline="0" dirty="0"/>
              <a:t> </a:t>
            </a:r>
            <a:r>
              <a:rPr lang="en-US" dirty="0"/>
              <a:t>Must Have</a:t>
            </a:r>
          </a:p>
        </p:txBody>
      </p:sp>
      <p:sp>
        <p:nvSpPr>
          <p:cNvPr id="3" name="Content Placeholder 2"/>
          <p:cNvSpPr>
            <a:spLocks noGrp="1"/>
          </p:cNvSpPr>
          <p:nvPr>
            <p:ph idx="1"/>
          </p:nvPr>
        </p:nvSpPr>
        <p:spPr/>
        <p:txBody>
          <a:bodyPr/>
          <a:lstStyle/>
          <a:p>
            <a:r>
              <a:rPr lang="en-US" dirty="0"/>
              <a:t>Time</a:t>
            </a:r>
          </a:p>
          <a:p>
            <a:r>
              <a:rPr lang="en-US" dirty="0"/>
              <a:t>Source location</a:t>
            </a:r>
          </a:p>
          <a:p>
            <a:r>
              <a:rPr lang="en-US" dirty="0"/>
              <a:t>Activity</a:t>
            </a:r>
          </a:p>
          <a:p>
            <a:r>
              <a:rPr lang="en-US" dirty="0"/>
              <a:t>Data</a:t>
            </a:r>
            <a:r>
              <a:rPr lang="en-US" baseline="0" dirty="0"/>
              <a:t> content</a:t>
            </a:r>
          </a:p>
          <a:p>
            <a:r>
              <a:rPr lang="en-US" baseline="0" dirty="0"/>
              <a:t>Consistent format</a:t>
            </a:r>
          </a:p>
          <a:p>
            <a:r>
              <a:rPr lang="en-US" baseline="0" dirty="0"/>
              <a:t>File or </a:t>
            </a:r>
            <a:r>
              <a:rPr lang="en-US" baseline="0" dirty="0" err="1"/>
              <a:t>stdout</a:t>
            </a:r>
            <a:r>
              <a:rPr lang="en-US" baseline="0" dirty="0"/>
              <a:t>/</a:t>
            </a:r>
            <a:r>
              <a:rPr lang="en-US" baseline="0" dirty="0" err="1"/>
              <a:t>stderr</a:t>
            </a:r>
            <a:r>
              <a:rPr lang="en-US" baseline="0" dirty="0"/>
              <a:t> output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14</a:t>
            </a:fld>
            <a:endParaRPr lang="en-US" dirty="0"/>
          </a:p>
        </p:txBody>
      </p:sp>
    </p:spTree>
    <p:extLst>
      <p:ext uri="{BB962C8B-B14F-4D97-AF65-F5344CB8AC3E}">
        <p14:creationId xmlns:p14="http://schemas.microsoft.com/office/powerpoint/2010/main" val="9730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Nice to Have</a:t>
            </a:r>
          </a:p>
        </p:txBody>
      </p:sp>
      <p:sp>
        <p:nvSpPr>
          <p:cNvPr id="3" name="Content Placeholder 2"/>
          <p:cNvSpPr>
            <a:spLocks noGrp="1"/>
          </p:cNvSpPr>
          <p:nvPr>
            <p:ph idx="1"/>
          </p:nvPr>
        </p:nvSpPr>
        <p:spPr/>
        <p:txBody>
          <a:bodyPr/>
          <a:lstStyle/>
          <a:p>
            <a:r>
              <a:rPr lang="en-US" dirty="0"/>
              <a:t>Priority</a:t>
            </a:r>
          </a:p>
          <a:p>
            <a:r>
              <a:rPr lang="en-US" dirty="0"/>
              <a:t>Text, HTML</a:t>
            </a:r>
            <a:r>
              <a:rPr lang="en-US" baseline="0" dirty="0"/>
              <a:t> output</a:t>
            </a:r>
          </a:p>
          <a:p>
            <a:r>
              <a:rPr lang="en-US" baseline="0" dirty="0"/>
              <a:t>Thread-safe, multiprocessing-safe</a:t>
            </a:r>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15</a:t>
            </a:fld>
            <a:endParaRPr lang="en-US" dirty="0"/>
          </a:p>
        </p:txBody>
      </p:sp>
    </p:spTree>
    <p:extLst>
      <p:ext uri="{BB962C8B-B14F-4D97-AF65-F5344CB8AC3E}">
        <p14:creationId xmlns:p14="http://schemas.microsoft.com/office/powerpoint/2010/main" val="36562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Needs</a:t>
            </a:r>
          </a:p>
        </p:txBody>
      </p:sp>
      <p:sp>
        <p:nvSpPr>
          <p:cNvPr id="3" name="Content Placeholder 2"/>
          <p:cNvSpPr>
            <a:spLocks noGrp="1"/>
          </p:cNvSpPr>
          <p:nvPr>
            <p:ph idx="1"/>
          </p:nvPr>
        </p:nvSpPr>
        <p:spPr/>
        <p:txBody>
          <a:bodyPr/>
          <a:lstStyle/>
          <a:p>
            <a:r>
              <a:rPr lang="en-US" dirty="0"/>
              <a:t>On/off</a:t>
            </a:r>
            <a:r>
              <a:rPr lang="en-US" baseline="0" dirty="0"/>
              <a:t> without editing code</a:t>
            </a:r>
          </a:p>
          <a:p>
            <a:r>
              <a:rPr lang="en-US" baseline="0" dirty="0"/>
              <a:t>Change output location</a:t>
            </a:r>
          </a:p>
          <a:p>
            <a:r>
              <a:rPr lang="en-US" baseline="0" dirty="0"/>
              <a:t>Filter by priority, location, activity</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16</a:t>
            </a:fld>
            <a:endParaRPr lang="en-US" dirty="0"/>
          </a:p>
        </p:txBody>
      </p:sp>
    </p:spTree>
    <p:extLst>
      <p:ext uri="{BB962C8B-B14F-4D97-AF65-F5344CB8AC3E}">
        <p14:creationId xmlns:p14="http://schemas.microsoft.com/office/powerpoint/2010/main" val="366878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kern="1200" dirty="0">
                <a:solidFill>
                  <a:schemeClr val="tx1"/>
                </a:solidFill>
                <a:effectLst/>
                <a:latin typeface="+mj-lt"/>
                <a:ea typeface="+mj-ea"/>
                <a:cs typeface="+mj-cs"/>
              </a:rPr>
              <a:t>Requirements That I Try to Meet</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Standard, compact format</a:t>
            </a:r>
          </a:p>
          <a:p>
            <a:pPr lvl="1"/>
            <a:r>
              <a:rPr lang="en-US" sz="2800" kern="1200" dirty="0">
                <a:solidFill>
                  <a:schemeClr val="tx1"/>
                </a:solidFill>
                <a:effectLst/>
                <a:latin typeface="+mn-lt"/>
                <a:ea typeface="+mn-ea"/>
                <a:cs typeface="+mn-cs"/>
              </a:rPr>
              <a:t>Easy to scan, easy to sanitize</a:t>
            </a:r>
          </a:p>
          <a:p>
            <a:pPr lvl="0"/>
            <a:r>
              <a:rPr lang="en-US" sz="3200" kern="1200" dirty="0">
                <a:solidFill>
                  <a:schemeClr val="tx1"/>
                </a:solidFill>
                <a:effectLst/>
                <a:latin typeface="+mn-lt"/>
                <a:ea typeface="+mn-ea"/>
                <a:cs typeface="+mn-cs"/>
              </a:rPr>
              <a:t>Activity: Function enter and exit</a:t>
            </a:r>
          </a:p>
          <a:p>
            <a:pPr lvl="1"/>
            <a:r>
              <a:rPr lang="en-US" sz="2800" kern="1200" dirty="0">
                <a:solidFill>
                  <a:schemeClr val="tx1"/>
                </a:solidFill>
                <a:effectLst/>
                <a:latin typeface="+mn-lt"/>
                <a:ea typeface="+mn-ea"/>
                <a:cs typeface="+mn-cs"/>
              </a:rPr>
              <a:t>With arguments in and result value out</a:t>
            </a:r>
          </a:p>
          <a:p>
            <a:pPr lvl="1"/>
            <a:r>
              <a:rPr lang="en-US" sz="2800" kern="1200" dirty="0">
                <a:solidFill>
                  <a:schemeClr val="tx1"/>
                </a:solidFill>
                <a:effectLst/>
                <a:latin typeface="+mn-lt"/>
                <a:ea typeface="+mn-ea"/>
                <a:cs typeface="+mn-cs"/>
              </a:rPr>
              <a:t>Easily done with decorators</a:t>
            </a:r>
          </a:p>
          <a:p>
            <a:pPr lvl="0"/>
            <a:r>
              <a:rPr lang="en-US" sz="3200" kern="1200" dirty="0">
                <a:solidFill>
                  <a:schemeClr val="tx1"/>
                </a:solidFill>
                <a:effectLst/>
                <a:latin typeface="+mn-lt"/>
                <a:ea typeface="+mn-ea"/>
                <a:cs typeface="+mn-cs"/>
              </a:rPr>
              <a:t>Activity:</a:t>
            </a:r>
            <a:r>
              <a:rPr lang="en-US" sz="3200" kern="1200" baseline="0" dirty="0">
                <a:solidFill>
                  <a:schemeClr val="tx1"/>
                </a:solidFill>
                <a:effectLst/>
                <a:latin typeface="+mn-lt"/>
                <a:ea typeface="+mn-ea"/>
                <a:cs typeface="+mn-cs"/>
              </a:rPr>
              <a:t> </a:t>
            </a:r>
            <a:r>
              <a:rPr lang="en-US" sz="3200" kern="1200" dirty="0">
                <a:solidFill>
                  <a:schemeClr val="tx1"/>
                </a:solidFill>
                <a:effectLst/>
                <a:latin typeface="+mn-lt"/>
                <a:ea typeface="+mn-ea"/>
                <a:cs typeface="+mn-cs"/>
              </a:rPr>
              <a:t>Insert</a:t>
            </a:r>
            <a:r>
              <a:rPr lang="en-US" sz="3200" kern="1200" baseline="0" dirty="0">
                <a:solidFill>
                  <a:schemeClr val="tx1"/>
                </a:solidFill>
                <a:effectLst/>
                <a:latin typeface="+mn-lt"/>
                <a:ea typeface="+mn-ea"/>
                <a:cs typeface="+mn-cs"/>
              </a:rPr>
              <a:t> at</a:t>
            </a:r>
            <a:r>
              <a:rPr lang="en-US" sz="3200" kern="1200" dirty="0">
                <a:solidFill>
                  <a:schemeClr val="tx1"/>
                </a:solidFill>
                <a:effectLst/>
                <a:latin typeface="+mn-lt"/>
                <a:ea typeface="+mn-ea"/>
                <a:cs typeface="+mn-cs"/>
              </a:rPr>
              <a:t> any other points</a:t>
            </a:r>
          </a:p>
          <a:p>
            <a:pPr lvl="1"/>
            <a:r>
              <a:rPr lang="en-US" sz="2800" kern="1200" dirty="0">
                <a:solidFill>
                  <a:schemeClr val="tx1"/>
                </a:solidFill>
                <a:effectLst/>
                <a:latin typeface="+mn-lt"/>
                <a:ea typeface="+mn-ea"/>
                <a:cs typeface="+mn-cs"/>
              </a:rPr>
              <a:t>Think fancy print() calls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17</a:t>
            </a:fld>
            <a:endParaRPr lang="en-US" dirty="0"/>
          </a:p>
        </p:txBody>
      </p:sp>
    </p:spTree>
    <p:extLst>
      <p:ext uri="{BB962C8B-B14F-4D97-AF65-F5344CB8AC3E}">
        <p14:creationId xmlns:p14="http://schemas.microsoft.com/office/powerpoint/2010/main" val="268427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(cont'd)</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Priorities for different levels of details </a:t>
            </a:r>
          </a:p>
          <a:p>
            <a:pPr lvl="1"/>
            <a:r>
              <a:rPr lang="en-US" sz="2800" kern="1200" dirty="0">
                <a:solidFill>
                  <a:schemeClr val="tx1"/>
                </a:solidFill>
                <a:effectLst/>
                <a:latin typeface="+mn-lt"/>
                <a:ea typeface="+mn-ea"/>
                <a:cs typeface="+mn-cs"/>
              </a:rPr>
              <a:t> e.g., function entry and exit, details inside complex logic, </a:t>
            </a:r>
            <a:r>
              <a:rPr lang="en-US" sz="2800" kern="1200">
                <a:solidFill>
                  <a:schemeClr val="tx1"/>
                </a:solidFill>
                <a:effectLst/>
                <a:latin typeface="+mn-lt"/>
                <a:ea typeface="+mn-ea"/>
                <a:cs typeface="+mn-cs"/>
              </a:rPr>
              <a:t>details inside </a:t>
            </a:r>
            <a:r>
              <a:rPr lang="en-US" sz="2800" kern="1200" dirty="0">
                <a:solidFill>
                  <a:schemeClr val="tx1"/>
                </a:solidFill>
                <a:effectLst/>
                <a:latin typeface="+mn-lt"/>
                <a:ea typeface="+mn-ea"/>
                <a:cs typeface="+mn-cs"/>
              </a:rPr>
              <a:t>loops</a:t>
            </a:r>
          </a:p>
          <a:p>
            <a:r>
              <a:rPr lang="en-US" dirty="0"/>
              <a:t>Options for output location and format</a:t>
            </a:r>
          </a:p>
          <a:p>
            <a:r>
              <a:rPr lang="en-US" dirty="0"/>
              <a:t>Low performance impact</a:t>
            </a:r>
          </a:p>
          <a:p>
            <a:pPr marL="0" indent="0">
              <a:buNone/>
            </a:pPr>
            <a:endParaRPr lang="en-US" b="0" dirty="0"/>
          </a:p>
          <a:p>
            <a:pPr marL="0" indent="0">
              <a:buNone/>
            </a:pPr>
            <a:r>
              <a:rPr lang="en-US" b="0" dirty="0"/>
              <a:t>and</a:t>
            </a:r>
          </a:p>
          <a:p>
            <a:r>
              <a:rPr lang="en-US" b="1" dirty="0"/>
              <a:t>Manageable</a:t>
            </a:r>
            <a:r>
              <a:rPr lang="en-US" b="1" baseline="0" dirty="0"/>
              <a:t> without editing code!</a:t>
            </a:r>
            <a:endParaRPr lang="en-US" b="1"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18</a:t>
            </a:fld>
            <a:endParaRPr lang="en-US" dirty="0"/>
          </a:p>
        </p:txBody>
      </p:sp>
    </p:spTree>
    <p:extLst>
      <p:ext uri="{BB962C8B-B14F-4D97-AF65-F5344CB8AC3E}">
        <p14:creationId xmlns:p14="http://schemas.microsoft.com/office/powerpoint/2010/main" val="311621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a:t>
            </a:r>
          </a:p>
        </p:txBody>
      </p:sp>
      <p:sp>
        <p:nvSpPr>
          <p:cNvPr id="3" name="Content Placeholder 2"/>
          <p:cNvSpPr>
            <a:spLocks noGrp="1"/>
          </p:cNvSpPr>
          <p:nvPr>
            <p:ph idx="1"/>
          </p:nvPr>
        </p:nvSpPr>
        <p:spPr/>
        <p:txBody>
          <a:bodyPr/>
          <a:lstStyle/>
          <a:p>
            <a:r>
              <a:rPr lang="en-US" dirty="0">
                <a:effectLst/>
              </a:rPr>
              <a:t>Date and time, to second or millisecond</a:t>
            </a:r>
          </a:p>
          <a:p>
            <a:endParaRPr lang="en-US" dirty="0"/>
          </a:p>
          <a:p>
            <a:r>
              <a:rPr lang="en-US" sz="2400" dirty="0">
                <a:solidFill>
                  <a:srgbClr val="00B050"/>
                </a:solidFill>
                <a:effectLst/>
              </a:rPr>
              <a:t>&lt;code: timestamp&gt;</a:t>
            </a:r>
          </a:p>
          <a:p>
            <a:endParaRPr lang="en-US" dirty="0">
              <a:effectLst/>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19</a:t>
            </a:fld>
            <a:endParaRPr lang="en-US" dirty="0"/>
          </a:p>
        </p:txBody>
      </p:sp>
    </p:spTree>
    <p:extLst>
      <p:ext uri="{BB962C8B-B14F-4D97-AF65-F5344CB8AC3E}">
        <p14:creationId xmlns:p14="http://schemas.microsoft.com/office/powerpoint/2010/main" val="92718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Who're</a:t>
            </a:r>
            <a:r>
              <a:rPr lang="en-US" sz="3600" b="1" baseline="0" dirty="0">
                <a:latin typeface="Arial" panose="020B0604020202020204" pitchFamily="34" charset="0"/>
                <a:cs typeface="Arial" panose="020B0604020202020204" pitchFamily="34" charset="0"/>
              </a:rPr>
              <a:t> You Calling</a:t>
            </a:r>
            <a:r>
              <a:rPr lang="en-US" sz="3600" b="1" dirty="0">
                <a:latin typeface="Arial" panose="020B0604020202020204" pitchFamily="34" charset="0"/>
                <a:cs typeface="Arial" panose="020B0604020202020204" pitchFamily="34" charset="0"/>
              </a:rPr>
              <a:t> a Dinosaur?!?!</a:t>
            </a:r>
          </a:p>
        </p:txBody>
      </p:sp>
      <p:sp>
        <p:nvSpPr>
          <p:cNvPr id="3" name="Content Placeholder 2"/>
          <p:cNvSpPr>
            <a:spLocks noGrp="1"/>
          </p:cNvSpPr>
          <p:nvPr>
            <p:ph idx="1"/>
          </p:nvPr>
        </p:nvSpPr>
        <p:spPr>
          <a:xfrm>
            <a:off x="457200" y="1752600"/>
            <a:ext cx="8229600" cy="4373563"/>
          </a:xfrm>
        </p:spPr>
        <p:txBody>
          <a:bodyPr>
            <a:normAutofit/>
          </a:bodyPr>
          <a:lstStyle/>
          <a:p>
            <a:r>
              <a:rPr lang="en-US" sz="3200" kern="1200" dirty="0">
                <a:solidFill>
                  <a:schemeClr val="tx1"/>
                </a:solidFill>
                <a:effectLst/>
                <a:latin typeface="+mn-lt"/>
                <a:ea typeface="+mn-ea"/>
                <a:cs typeface="+mn-cs"/>
              </a:rPr>
              <a:t>Me</a:t>
            </a:r>
          </a:p>
          <a:p>
            <a:pPr lvl="1"/>
            <a:r>
              <a:rPr lang="en-US" sz="2800" kern="1200" dirty="0">
                <a:solidFill>
                  <a:schemeClr val="tx1"/>
                </a:solidFill>
                <a:effectLst/>
                <a:latin typeface="+mn-lt"/>
                <a:ea typeface="+mn-ea"/>
                <a:cs typeface="+mn-cs"/>
              </a:rPr>
              <a:t>45 years in software engineering, retired</a:t>
            </a:r>
          </a:p>
          <a:p>
            <a:r>
              <a:rPr lang="en-US" sz="3200" kern="1200" dirty="0">
                <a:solidFill>
                  <a:schemeClr val="tx1"/>
                </a:solidFill>
                <a:effectLst/>
                <a:latin typeface="+mn-lt"/>
                <a:ea typeface="+mn-ea"/>
                <a:cs typeface="+mn-cs"/>
              </a:rPr>
              <a:t>Used fifty (!) different programming languages over the decades</a:t>
            </a:r>
          </a:p>
          <a:p>
            <a:r>
              <a:rPr lang="en-US" sz="3200" kern="1200" dirty="0">
                <a:solidFill>
                  <a:schemeClr val="tx1"/>
                </a:solidFill>
                <a:effectLst/>
                <a:latin typeface="+mn-lt"/>
                <a:ea typeface="+mn-ea"/>
                <a:cs typeface="+mn-cs"/>
              </a:rPr>
              <a:t>Python is</a:t>
            </a:r>
            <a:r>
              <a:rPr lang="en-US" sz="3200" kern="1200" baseline="0" dirty="0">
                <a:solidFill>
                  <a:schemeClr val="tx1"/>
                </a:solidFill>
                <a:effectLst/>
                <a:latin typeface="+mn-lt"/>
                <a:ea typeface="+mn-ea"/>
                <a:cs typeface="+mn-cs"/>
              </a:rPr>
              <a:t> #1</a:t>
            </a:r>
            <a:r>
              <a:rPr lang="en-US" sz="3200" kern="1200" dirty="0">
                <a:solidFill>
                  <a:schemeClr val="tx1"/>
                </a:solidFill>
                <a:effectLst/>
                <a:latin typeface="+mn-lt"/>
                <a:ea typeface="+mn-ea"/>
                <a:cs typeface="+mn-cs"/>
              </a:rPr>
              <a:t>, prefer</a:t>
            </a:r>
            <a:r>
              <a:rPr lang="en-US" sz="3200" kern="1200" baseline="0" dirty="0">
                <a:solidFill>
                  <a:schemeClr val="tx1"/>
                </a:solidFill>
                <a:effectLst/>
                <a:latin typeface="+mn-lt"/>
                <a:ea typeface="+mn-ea"/>
                <a:cs typeface="+mn-cs"/>
              </a:rPr>
              <a:t> it to </a:t>
            </a:r>
            <a:r>
              <a:rPr lang="en-US" sz="3200" kern="1200" dirty="0">
                <a:solidFill>
                  <a:schemeClr val="tx1"/>
                </a:solidFill>
                <a:effectLst/>
                <a:latin typeface="+mn-lt"/>
                <a:ea typeface="+mn-ea"/>
                <a:cs typeface="+mn-cs"/>
              </a:rPr>
              <a:t>any</a:t>
            </a:r>
            <a:r>
              <a:rPr lang="en-US" sz="3200" kern="1200" baseline="0" dirty="0">
                <a:solidFill>
                  <a:schemeClr val="tx1"/>
                </a:solidFill>
                <a:effectLst/>
                <a:latin typeface="+mn-lt"/>
                <a:ea typeface="+mn-ea"/>
                <a:cs typeface="+mn-cs"/>
              </a:rPr>
              <a:t> of</a:t>
            </a:r>
            <a:r>
              <a:rPr lang="en-US" sz="3200" kern="1200" dirty="0">
                <a:solidFill>
                  <a:schemeClr val="tx1"/>
                </a:solidFill>
                <a:effectLst/>
                <a:latin typeface="+mn-lt"/>
                <a:ea typeface="+mn-ea"/>
                <a:cs typeface="+mn-cs"/>
              </a:rPr>
              <a:t> the others</a:t>
            </a:r>
          </a:p>
          <a:p>
            <a:pPr lvl="1"/>
            <a:r>
              <a:rPr lang="en-US" sz="2800" kern="1200" dirty="0">
                <a:solidFill>
                  <a:schemeClr val="tx1"/>
                </a:solidFill>
                <a:effectLst/>
                <a:latin typeface="+mn-lt"/>
                <a:ea typeface="+mn-ea"/>
                <a:cs typeface="+mn-cs"/>
              </a:rPr>
              <a:t>Concise, expressive, astonishing libraries, </a:t>
            </a:r>
            <a:r>
              <a:rPr lang="en-US" sz="2800" kern="1200" dirty="0" err="1">
                <a:solidFill>
                  <a:schemeClr val="tx1"/>
                </a:solidFill>
                <a:effectLst/>
                <a:latin typeface="+mn-lt"/>
                <a:ea typeface="+mn-ea"/>
                <a:cs typeface="+mn-cs"/>
              </a:rPr>
              <a:t>iPython</a:t>
            </a:r>
            <a:r>
              <a:rPr lang="en-US" sz="2800" kern="1200" baseline="0" dirty="0">
                <a:solidFill>
                  <a:schemeClr val="tx1"/>
                </a:solidFill>
                <a:effectLst/>
                <a:latin typeface="+mn-lt"/>
                <a:ea typeface="+mn-ea"/>
                <a:cs typeface="+mn-cs"/>
              </a:rPr>
              <a:t>/</a:t>
            </a:r>
            <a:r>
              <a:rPr lang="en-US" sz="2800" kern="1200" baseline="0" dirty="0" err="1">
                <a:solidFill>
                  <a:schemeClr val="tx1"/>
                </a:solidFill>
                <a:effectLst/>
                <a:latin typeface="+mn-lt"/>
                <a:ea typeface="+mn-ea"/>
                <a:cs typeface="+mn-cs"/>
              </a:rPr>
              <a:t>Jupyter</a:t>
            </a:r>
            <a:r>
              <a:rPr lang="en-US" sz="2800" kern="1200" baseline="0" dirty="0">
                <a:solidFill>
                  <a:schemeClr val="tx1"/>
                </a:solidFill>
                <a:effectLst/>
                <a:latin typeface="+mn-lt"/>
                <a:ea typeface="+mn-ea"/>
                <a:cs typeface="+mn-cs"/>
              </a:rPr>
              <a:t>, ...</a:t>
            </a:r>
            <a:endParaRPr lang="en-US" sz="28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dirty="0"/>
              <a:t>2021-01-01</a:t>
            </a:r>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2</a:t>
            </a:fld>
            <a:endParaRPr lang="en-US" dirty="0"/>
          </a:p>
        </p:txBody>
      </p:sp>
    </p:spTree>
    <p:extLst>
      <p:ext uri="{BB962C8B-B14F-4D97-AF65-F5344CB8AC3E}">
        <p14:creationId xmlns:p14="http://schemas.microsoft.com/office/powerpoint/2010/main" val="93305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Control</a:t>
            </a:r>
            <a:r>
              <a:rPr lang="en-US" baseline="0" dirty="0"/>
              <a:t> of Debug On/Off</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Control with </a:t>
            </a:r>
            <a:r>
              <a:rPr lang="en-US" sz="3200" b="1" kern="1200" dirty="0">
                <a:solidFill>
                  <a:schemeClr val="tx1"/>
                </a:solidFill>
                <a:effectLst/>
                <a:latin typeface="+mn-lt"/>
                <a:ea typeface="+mn-ea"/>
                <a:cs typeface="+mn-cs"/>
              </a:rPr>
              <a:t>environment variables</a:t>
            </a:r>
          </a:p>
          <a:p>
            <a:pPr lvl="1"/>
            <a:r>
              <a:rPr lang="en-US" sz="2800" kern="1200" dirty="0">
                <a:solidFill>
                  <a:schemeClr val="tx1"/>
                </a:solidFill>
                <a:effectLst/>
                <a:latin typeface="+mn-lt"/>
                <a:ea typeface="+mn-ea"/>
                <a:cs typeface="+mn-cs"/>
              </a:rPr>
              <a:t>Don't want to change the code for debug/</a:t>
            </a:r>
            <a:r>
              <a:rPr lang="en-US" sz="2800" kern="1200" dirty="0" err="1">
                <a:solidFill>
                  <a:schemeClr val="tx1"/>
                </a:solidFill>
                <a:effectLst/>
                <a:latin typeface="+mn-lt"/>
                <a:ea typeface="+mn-ea"/>
                <a:cs typeface="+mn-cs"/>
              </a:rPr>
              <a:t>nondebug</a:t>
            </a:r>
            <a:r>
              <a:rPr lang="en-US" sz="2800" kern="1200" dirty="0">
                <a:solidFill>
                  <a:schemeClr val="tx1"/>
                </a:solidFill>
                <a:effectLst/>
                <a:latin typeface="+mn-lt"/>
                <a:ea typeface="+mn-ea"/>
                <a:cs typeface="+mn-cs"/>
              </a:rPr>
              <a:t> versions.  </a:t>
            </a:r>
          </a:p>
          <a:p>
            <a:pPr lvl="1"/>
            <a:r>
              <a:rPr lang="en-US" sz="2800" kern="1200" dirty="0">
                <a:solidFill>
                  <a:schemeClr val="tx1"/>
                </a:solidFill>
                <a:effectLst/>
                <a:latin typeface="+mn-lt"/>
                <a:ea typeface="+mn-ea"/>
                <a:cs typeface="+mn-cs"/>
              </a:rPr>
              <a:t>Tracing should be permanently installed</a:t>
            </a:r>
          </a:p>
          <a:p>
            <a:pPr lvl="1"/>
            <a:r>
              <a:rPr lang="en-US" sz="2800" kern="1200" dirty="0">
                <a:solidFill>
                  <a:schemeClr val="tx1"/>
                </a:solidFill>
                <a:effectLst/>
                <a:latin typeface="+mn-lt"/>
                <a:ea typeface="+mn-ea"/>
                <a:cs typeface="+mn-cs"/>
              </a:rPr>
              <a:t>When</a:t>
            </a:r>
            <a:r>
              <a:rPr lang="en-US" sz="2800" kern="1200" baseline="0" dirty="0">
                <a:solidFill>
                  <a:schemeClr val="tx1"/>
                </a:solidFill>
                <a:effectLst/>
                <a:latin typeface="+mn-lt"/>
                <a:ea typeface="+mn-ea"/>
                <a:cs typeface="+mn-cs"/>
              </a:rPr>
              <a:t> customer calls with a problem...</a:t>
            </a:r>
            <a:endParaRPr lang="en-US" sz="2800" kern="1200" dirty="0">
              <a:solidFill>
                <a:schemeClr val="tx1"/>
              </a:solidFill>
              <a:effectLst/>
              <a:latin typeface="+mn-lt"/>
              <a:ea typeface="+mn-ea"/>
              <a:cs typeface="+mn-cs"/>
            </a:endParaRPr>
          </a:p>
          <a:p>
            <a:pPr lvl="0"/>
            <a:r>
              <a:rPr lang="en-US" sz="3200" kern="1200" dirty="0" err="1">
                <a:solidFill>
                  <a:schemeClr val="tx1"/>
                </a:solidFill>
                <a:effectLst/>
                <a:latin typeface="+mn-lt"/>
                <a:ea typeface="+mn-ea"/>
                <a:cs typeface="+mn-cs"/>
              </a:rPr>
              <a:t>Envir</a:t>
            </a:r>
            <a:r>
              <a:rPr lang="en-US" sz="3200" kern="1200" dirty="0">
                <a:solidFill>
                  <a:schemeClr val="tx1"/>
                </a:solidFill>
                <a:effectLst/>
                <a:latin typeface="+mn-lt"/>
                <a:ea typeface="+mn-ea"/>
                <a:cs typeface="+mn-cs"/>
              </a:rPr>
              <a:t> </a:t>
            </a:r>
            <a:r>
              <a:rPr lang="en-US" sz="3200" kern="1200" dirty="0" err="1">
                <a:solidFill>
                  <a:schemeClr val="tx1"/>
                </a:solidFill>
                <a:effectLst/>
                <a:latin typeface="+mn-lt"/>
                <a:ea typeface="+mn-ea"/>
                <a:cs typeface="+mn-cs"/>
              </a:rPr>
              <a:t>vars</a:t>
            </a:r>
            <a:r>
              <a:rPr lang="en-US" sz="3200" kern="1200" dirty="0">
                <a:solidFill>
                  <a:schemeClr val="tx1"/>
                </a:solidFill>
                <a:effectLst/>
                <a:latin typeface="+mn-lt"/>
                <a:ea typeface="+mn-ea"/>
                <a:cs typeface="+mn-cs"/>
              </a:rPr>
              <a:t> easy to sense</a:t>
            </a:r>
          </a:p>
          <a:p>
            <a:pPr lvl="0"/>
            <a:r>
              <a:rPr lang="en-US" kern="1200" dirty="0">
                <a:solidFill>
                  <a:schemeClr val="tx1"/>
                </a:solidFill>
                <a:effectLst/>
                <a:latin typeface="+mn-lt"/>
                <a:ea typeface="+mn-ea"/>
                <a:cs typeface="+mn-cs"/>
              </a:rPr>
              <a:t>(Restart</a:t>
            </a:r>
            <a:r>
              <a:rPr lang="en-US" kern="1200" baseline="0" dirty="0">
                <a:solidFill>
                  <a:schemeClr val="tx1"/>
                </a:solidFill>
                <a:effectLst/>
                <a:latin typeface="+mn-lt"/>
                <a:ea typeface="+mn-ea"/>
                <a:cs typeface="+mn-cs"/>
              </a:rPr>
              <a:t> process when </a:t>
            </a:r>
            <a:r>
              <a:rPr lang="en-US" kern="1200" baseline="0" dirty="0" err="1">
                <a:solidFill>
                  <a:schemeClr val="tx1"/>
                </a:solidFill>
                <a:effectLst/>
                <a:latin typeface="+mn-lt"/>
                <a:ea typeface="+mn-ea"/>
                <a:cs typeface="+mn-cs"/>
              </a:rPr>
              <a:t>params</a:t>
            </a:r>
            <a:r>
              <a:rPr lang="en-US" kern="1200" baseline="0" dirty="0">
                <a:solidFill>
                  <a:schemeClr val="tx1"/>
                </a:solidFill>
                <a:effectLst/>
                <a:latin typeface="+mn-lt"/>
                <a:ea typeface="+mn-ea"/>
                <a:cs typeface="+mn-cs"/>
              </a:rPr>
              <a:t> change)</a:t>
            </a:r>
            <a:endParaRPr lang="en-US" kern="1200" dirty="0">
              <a:solidFill>
                <a:schemeClr val="tx1"/>
              </a:solidFill>
              <a:effectLst/>
              <a:latin typeface="+mn-lt"/>
              <a:ea typeface="+mn-ea"/>
              <a:cs typeface="+mn-cs"/>
            </a:endParaRPr>
          </a:p>
          <a:p>
            <a:pPr lvl="0"/>
            <a:endParaRPr lang="en-US" sz="2400" kern="1200" dirty="0">
              <a:solidFill>
                <a:schemeClr val="tx1"/>
              </a:solidFill>
              <a:effectLst/>
              <a:latin typeface="+mn-lt"/>
              <a:ea typeface="+mn-ea"/>
              <a:cs typeface="+mn-cs"/>
            </a:endParaRPr>
          </a:p>
          <a:p>
            <a:pPr lvl="0"/>
            <a:r>
              <a:rPr lang="en-US" sz="2400" kern="1200" dirty="0">
                <a:solidFill>
                  <a:srgbClr val="00B050"/>
                </a:solidFill>
                <a:effectLst/>
                <a:latin typeface="+mn-lt"/>
                <a:ea typeface="+mn-ea"/>
                <a:cs typeface="+mn-cs"/>
              </a:rPr>
              <a:t>&lt;code: environment variable control&gt;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20</a:t>
            </a:fld>
            <a:endParaRPr lang="en-US" dirty="0"/>
          </a:p>
        </p:txBody>
      </p:sp>
    </p:spTree>
    <p:extLst>
      <p:ext uri="{BB962C8B-B14F-4D97-AF65-F5344CB8AC3E}">
        <p14:creationId xmlns:p14="http://schemas.microsoft.com/office/powerpoint/2010/main" val="188701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the Debugging</a:t>
            </a:r>
            <a:r>
              <a:rPr lang="en-US" baseline="0" dirty="0"/>
              <a:t> Code in</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Suppose a bug shows up in production?  </a:t>
            </a:r>
          </a:p>
          <a:p>
            <a:pPr lvl="1"/>
            <a:r>
              <a:rPr lang="en-US" sz="2800" kern="1200" dirty="0">
                <a:solidFill>
                  <a:schemeClr val="tx1"/>
                </a:solidFill>
                <a:effectLst/>
                <a:latin typeface="+mn-lt"/>
                <a:ea typeface="+mn-ea"/>
                <a:cs typeface="+mn-cs"/>
              </a:rPr>
              <a:t>Just tell the customer to add a couple environment variables and restart the application</a:t>
            </a:r>
          </a:p>
          <a:p>
            <a:pPr lvl="2"/>
            <a:r>
              <a:rPr lang="en-US" sz="2400" kern="1200" dirty="0">
                <a:solidFill>
                  <a:schemeClr val="tx1"/>
                </a:solidFill>
                <a:effectLst/>
                <a:latin typeface="+mn-lt"/>
                <a:ea typeface="+mn-ea"/>
                <a:cs typeface="+mn-cs"/>
              </a:rPr>
              <a:t>Yes, we actually did that</a:t>
            </a:r>
          </a:p>
          <a:p>
            <a:pPr lvl="0"/>
            <a:r>
              <a:rPr lang="en-US" sz="3200" kern="1200" dirty="0">
                <a:solidFill>
                  <a:schemeClr val="tx1"/>
                </a:solidFill>
                <a:effectLst/>
                <a:latin typeface="+mn-lt"/>
                <a:ea typeface="+mn-ea"/>
                <a:cs typeface="+mn-cs"/>
              </a:rPr>
              <a:t>Us</a:t>
            </a:r>
            <a:r>
              <a:rPr lang="en-US" sz="3200" kern="1200" baseline="0" dirty="0">
                <a:solidFill>
                  <a:schemeClr val="tx1"/>
                </a:solidFill>
                <a:effectLst/>
                <a:latin typeface="+mn-lt"/>
                <a:ea typeface="+mn-ea"/>
                <a:cs typeface="+mn-cs"/>
              </a:rPr>
              <a:t>e </a:t>
            </a:r>
            <a:r>
              <a:rPr lang="en-US" sz="3200" kern="1200" dirty="0" err="1">
                <a:solidFill>
                  <a:schemeClr val="tx1"/>
                </a:solidFill>
                <a:effectLst/>
                <a:latin typeface="+mn-lt"/>
                <a:ea typeface="+mn-ea"/>
                <a:cs typeface="+mn-cs"/>
              </a:rPr>
              <a:t>env</a:t>
            </a:r>
            <a:r>
              <a:rPr lang="en-US" sz="3200" kern="1200" dirty="0">
                <a:solidFill>
                  <a:schemeClr val="tx1"/>
                </a:solidFill>
                <a:effectLst/>
                <a:latin typeface="+mn-lt"/>
                <a:ea typeface="+mn-ea"/>
                <a:cs typeface="+mn-cs"/>
              </a:rPr>
              <a:t> </a:t>
            </a:r>
            <a:r>
              <a:rPr lang="en-US" sz="3200" kern="1200" dirty="0" err="1">
                <a:solidFill>
                  <a:schemeClr val="tx1"/>
                </a:solidFill>
                <a:effectLst/>
                <a:latin typeface="+mn-lt"/>
                <a:ea typeface="+mn-ea"/>
                <a:cs typeface="+mn-cs"/>
              </a:rPr>
              <a:t>vars</a:t>
            </a:r>
            <a:r>
              <a:rPr lang="en-US" sz="3200" kern="1200" dirty="0">
                <a:solidFill>
                  <a:schemeClr val="tx1"/>
                </a:solidFill>
                <a:effectLst/>
                <a:latin typeface="+mn-lt"/>
                <a:ea typeface="+mn-ea"/>
                <a:cs typeface="+mn-cs"/>
              </a:rPr>
              <a:t> to control </a:t>
            </a:r>
          </a:p>
          <a:p>
            <a:pPr lvl="1"/>
            <a:r>
              <a:rPr lang="en-US" sz="2800" kern="1200" dirty="0">
                <a:solidFill>
                  <a:schemeClr val="tx1"/>
                </a:solidFill>
                <a:effectLst/>
                <a:latin typeface="+mn-lt"/>
                <a:ea typeface="+mn-ea"/>
                <a:cs typeface="+mn-cs"/>
              </a:rPr>
              <a:t>priority, source filtering</a:t>
            </a:r>
          </a:p>
          <a:p>
            <a:pPr lvl="1"/>
            <a:r>
              <a:rPr lang="en-US" sz="2800" kern="1200" dirty="0">
                <a:solidFill>
                  <a:schemeClr val="tx1"/>
                </a:solidFill>
                <a:effectLst/>
                <a:latin typeface="+mn-lt"/>
                <a:ea typeface="+mn-ea"/>
                <a:cs typeface="+mn-cs"/>
              </a:rPr>
              <a:t>output file location, output syntax</a:t>
            </a:r>
          </a:p>
          <a:p>
            <a:pPr lvl="1"/>
            <a:r>
              <a:rPr lang="en-US" sz="2800" kern="1200" dirty="0">
                <a:solidFill>
                  <a:schemeClr val="tx1"/>
                </a:solidFill>
                <a:effectLst/>
                <a:latin typeface="+mn-lt"/>
                <a:ea typeface="+mn-ea"/>
                <a:cs typeface="+mn-cs"/>
              </a:rPr>
              <a:t>production mode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21</a:t>
            </a:fld>
            <a:endParaRPr lang="en-US" dirty="0"/>
          </a:p>
        </p:txBody>
      </p:sp>
    </p:spTree>
    <p:extLst>
      <p:ext uri="{BB962C8B-B14F-4D97-AF65-F5344CB8AC3E}">
        <p14:creationId xmlns:p14="http://schemas.microsoft.com/office/powerpoint/2010/main" val="28259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Where?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Send to </a:t>
            </a:r>
            <a:r>
              <a:rPr lang="en-US" sz="3200" kern="1200" dirty="0" err="1">
                <a:solidFill>
                  <a:schemeClr val="tx1"/>
                </a:solidFill>
                <a:effectLst/>
                <a:latin typeface="+mn-lt"/>
                <a:ea typeface="+mn-ea"/>
                <a:cs typeface="+mn-cs"/>
              </a:rPr>
              <a:t>stdout</a:t>
            </a:r>
            <a:r>
              <a:rPr lang="en-US" sz="3200" kern="1200" dirty="0">
                <a:solidFill>
                  <a:schemeClr val="tx1"/>
                </a:solidFill>
                <a:effectLst/>
                <a:latin typeface="+mn-lt"/>
                <a:ea typeface="+mn-ea"/>
                <a:cs typeface="+mn-cs"/>
              </a:rPr>
              <a:t> if possible</a:t>
            </a:r>
          </a:p>
          <a:p>
            <a:pPr lvl="1"/>
            <a:r>
              <a:rPr lang="en-US" sz="2800" kern="1200" dirty="0">
                <a:solidFill>
                  <a:schemeClr val="tx1"/>
                </a:solidFill>
                <a:effectLst/>
                <a:latin typeface="+mn-lt"/>
                <a:ea typeface="+mn-ea"/>
                <a:cs typeface="+mn-cs"/>
              </a:rPr>
              <a:t>less is more, makes it easy to find </a:t>
            </a:r>
          </a:p>
          <a:p>
            <a:pPr lvl="1"/>
            <a:r>
              <a:rPr lang="en-US" sz="2800" kern="1200" dirty="0">
                <a:solidFill>
                  <a:schemeClr val="tx1"/>
                </a:solidFill>
                <a:effectLst/>
                <a:latin typeface="+mn-lt"/>
                <a:ea typeface="+mn-ea"/>
                <a:cs typeface="+mn-cs"/>
              </a:rPr>
              <a:t>need log file output, too, if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not available</a:t>
            </a:r>
          </a:p>
          <a:p>
            <a:pPr lvl="1"/>
            <a:r>
              <a:rPr lang="en-US" sz="2800" kern="1200" dirty="0">
                <a:solidFill>
                  <a:schemeClr val="tx1"/>
                </a:solidFill>
                <a:effectLst/>
                <a:latin typeface="+mn-lt"/>
                <a:ea typeface="+mn-ea"/>
                <a:cs typeface="+mn-cs"/>
              </a:rPr>
              <a:t>and optional html tags for web output</a:t>
            </a:r>
          </a:p>
          <a:p>
            <a:pPr lvl="1"/>
            <a:r>
              <a:rPr lang="en-US" sz="2800" kern="1200" dirty="0">
                <a:solidFill>
                  <a:schemeClr val="tx1"/>
                </a:solidFill>
                <a:effectLst/>
                <a:latin typeface="+mn-lt"/>
                <a:ea typeface="+mn-ea"/>
                <a:cs typeface="+mn-cs"/>
              </a:rPr>
              <a:t>maybe more than one at a time,  </a:t>
            </a:r>
            <a:r>
              <a:rPr lang="en-US" sz="2800" kern="1200" dirty="0" err="1">
                <a:solidFill>
                  <a:schemeClr val="tx1"/>
                </a:solidFill>
                <a:effectLst/>
                <a:latin typeface="+mn-lt"/>
                <a:ea typeface="+mn-ea"/>
                <a:cs typeface="+mn-cs"/>
              </a:rPr>
              <a:t>e.g</a:t>
            </a:r>
            <a:r>
              <a:rPr lang="en-US" sz="2800" kern="1200" dirty="0">
                <a:solidFill>
                  <a:schemeClr val="tx1"/>
                </a:solidFill>
                <a:effectLst/>
                <a:latin typeface="+mn-lt"/>
                <a:ea typeface="+mn-ea"/>
                <a:cs typeface="+mn-cs"/>
              </a:rPr>
              <a:t>,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and file</a:t>
            </a:r>
          </a:p>
          <a:p>
            <a:endParaRPr lang="en-US" dirty="0"/>
          </a:p>
          <a:p>
            <a:r>
              <a:rPr lang="en-US" sz="2400" dirty="0">
                <a:solidFill>
                  <a:srgbClr val="00B050"/>
                </a:solidFill>
              </a:rPr>
              <a:t>&lt;code: looking at output&gt;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22</a:t>
            </a:fld>
            <a:endParaRPr lang="en-US" dirty="0"/>
          </a:p>
        </p:txBody>
      </p:sp>
    </p:spTree>
    <p:extLst>
      <p:ext uri="{BB962C8B-B14F-4D97-AF65-F5344CB8AC3E}">
        <p14:creationId xmlns:p14="http://schemas.microsoft.com/office/powerpoint/2010/main" val="4093681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Data, Not</a:t>
            </a:r>
            <a:r>
              <a:rPr lang="en-US" baseline="0" dirty="0"/>
              <a:t> Just Location</a:t>
            </a:r>
            <a:endParaRPr lang="en-US" dirty="0"/>
          </a:p>
        </p:txBody>
      </p:sp>
      <p:sp>
        <p:nvSpPr>
          <p:cNvPr id="3" name="Content Placeholder 2"/>
          <p:cNvSpPr>
            <a:spLocks noGrp="1"/>
          </p:cNvSpPr>
          <p:nvPr>
            <p:ph idx="1"/>
          </p:nvPr>
        </p:nvSpPr>
        <p:spPr/>
        <p:txBody>
          <a:bodyPr/>
          <a:lstStyle/>
          <a:p>
            <a:r>
              <a:rPr lang="en-US" dirty="0"/>
              <a:t>All class instances look alike</a:t>
            </a:r>
          </a:p>
          <a:p>
            <a:r>
              <a:rPr lang="en-US" dirty="0"/>
              <a:t>Identifying instances by address or id?  Not useful to humans</a:t>
            </a:r>
          </a:p>
          <a:p>
            <a:endParaRPr lang="en-US" dirty="0"/>
          </a:p>
          <a:p>
            <a:r>
              <a:rPr lang="en-US" sz="2400" dirty="0">
                <a:solidFill>
                  <a:srgbClr val="00B050"/>
                </a:solidFill>
              </a:rPr>
              <a:t>&lt;code: instance</a:t>
            </a:r>
            <a:r>
              <a:rPr lang="en-US" sz="2400" baseline="0" dirty="0">
                <a:solidFill>
                  <a:srgbClr val="00B050"/>
                </a:solidFill>
              </a:rPr>
              <a:t> identifiers&gt;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23</a:t>
            </a:fld>
            <a:endParaRPr lang="en-US" dirty="0"/>
          </a:p>
        </p:txBody>
      </p:sp>
    </p:spTree>
    <p:extLst>
      <p:ext uri="{BB962C8B-B14F-4D97-AF65-F5344CB8AC3E}">
        <p14:creationId xmlns:p14="http://schemas.microsoft.com/office/powerpoint/2010/main" val="397754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IDs to Instances</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Store unique ID in each instance</a:t>
            </a:r>
          </a:p>
          <a:p>
            <a:pPr lvl="0"/>
            <a:r>
              <a:rPr lang="en-US" sz="3200" kern="1200" dirty="0">
                <a:solidFill>
                  <a:schemeClr val="tx1"/>
                </a:solidFill>
                <a:effectLst/>
                <a:latin typeface="+mn-lt"/>
                <a:ea typeface="+mn-ea"/>
                <a:cs typeface="+mn-cs"/>
              </a:rPr>
              <a:t>Always pass ID strings, rather than</a:t>
            </a:r>
            <a:r>
              <a:rPr lang="en-US" sz="3200" kern="1200" baseline="0" dirty="0">
                <a:solidFill>
                  <a:schemeClr val="tx1"/>
                </a:solidFill>
                <a:effectLst/>
                <a:latin typeface="+mn-lt"/>
                <a:ea typeface="+mn-ea"/>
                <a:cs typeface="+mn-cs"/>
              </a:rPr>
              <a:t> instances (addresses), in argument lists</a:t>
            </a:r>
            <a:endParaRPr lang="en-US" sz="3200" kern="1200" dirty="0">
              <a:solidFill>
                <a:schemeClr val="tx1"/>
              </a:solidFill>
              <a:effectLst/>
              <a:latin typeface="+mn-lt"/>
              <a:ea typeface="+mn-ea"/>
              <a:cs typeface="+mn-cs"/>
            </a:endParaRPr>
          </a:p>
          <a:p>
            <a:pPr lvl="0"/>
            <a:r>
              <a:rPr lang="en-US" sz="3200" kern="1200" dirty="0">
                <a:solidFill>
                  <a:schemeClr val="tx1"/>
                </a:solidFill>
                <a:effectLst/>
                <a:latin typeface="+mn-lt"/>
                <a:ea typeface="+mn-ea"/>
                <a:cs typeface="+mn-cs"/>
              </a:rPr>
              <a:t>Use dictionaries to map from (class and) ID-string</a:t>
            </a:r>
            <a:r>
              <a:rPr lang="en-US" sz="3200" kern="1200" baseline="0" dirty="0">
                <a:solidFill>
                  <a:schemeClr val="tx1"/>
                </a:solidFill>
                <a:effectLst/>
                <a:latin typeface="+mn-lt"/>
                <a:ea typeface="+mn-ea"/>
                <a:cs typeface="+mn-cs"/>
              </a:rPr>
              <a:t> </a:t>
            </a:r>
            <a:r>
              <a:rPr lang="en-US" sz="3200" kern="1200" dirty="0">
                <a:solidFill>
                  <a:schemeClr val="tx1"/>
                </a:solidFill>
                <a:effectLst/>
                <a:latin typeface="+mn-lt"/>
                <a:ea typeface="+mn-ea"/>
                <a:cs typeface="+mn-cs"/>
              </a:rPr>
              <a:t>to instance</a:t>
            </a:r>
          </a:p>
          <a:p>
            <a:pPr lvl="1"/>
            <a:r>
              <a:rPr lang="en-US" sz="2800" kern="1200" dirty="0">
                <a:solidFill>
                  <a:schemeClr val="tx1"/>
                </a:solidFill>
                <a:effectLst/>
                <a:latin typeface="+mn-lt"/>
                <a:ea typeface="+mn-ea"/>
                <a:cs typeface="+mn-cs"/>
              </a:rPr>
              <a:t>Dictionary lookup is cheap</a:t>
            </a:r>
          </a:p>
          <a:p>
            <a:pPr lvl="1"/>
            <a:r>
              <a:rPr lang="en-US" sz="2800" kern="1200" dirty="0">
                <a:solidFill>
                  <a:schemeClr val="tx1"/>
                </a:solidFill>
                <a:effectLst/>
                <a:latin typeface="+mn-lt"/>
                <a:ea typeface="+mn-ea"/>
                <a:cs typeface="+mn-cs"/>
              </a:rPr>
              <a:t>Admittedly very different model from typical web application or </a:t>
            </a:r>
            <a:r>
              <a:rPr lang="en-US" sz="2800" kern="1200" dirty="0" err="1">
                <a:solidFill>
                  <a:schemeClr val="tx1"/>
                </a:solidFill>
                <a:effectLst/>
                <a:latin typeface="+mn-lt"/>
                <a:ea typeface="+mn-ea"/>
                <a:cs typeface="+mn-cs"/>
              </a:rPr>
              <a:t>microservice</a:t>
            </a:r>
            <a:r>
              <a:rPr lang="en-US" sz="2800" kern="1200" dirty="0">
                <a:solidFill>
                  <a:schemeClr val="tx1"/>
                </a:solidFill>
                <a:effectLst/>
                <a:latin typeface="+mn-lt"/>
                <a:ea typeface="+mn-ea"/>
                <a:cs typeface="+mn-cs"/>
              </a:rPr>
              <a:t> suite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24</a:t>
            </a:fld>
            <a:endParaRPr lang="en-US" dirty="0"/>
          </a:p>
        </p:txBody>
      </p:sp>
    </p:spTree>
    <p:extLst>
      <p:ext uri="{BB962C8B-B14F-4D97-AF65-F5344CB8AC3E}">
        <p14:creationId xmlns:p14="http://schemas.microsoft.com/office/powerpoint/2010/main" val="251549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Performance Impact</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Low impact on performance without editing the source code</a:t>
            </a:r>
          </a:p>
          <a:p>
            <a:pPr lvl="1"/>
            <a:r>
              <a:rPr lang="en-US" sz="2800" kern="1200" dirty="0">
                <a:solidFill>
                  <a:schemeClr val="tx1"/>
                </a:solidFill>
                <a:effectLst/>
                <a:latin typeface="+mn-lt"/>
                <a:ea typeface="+mn-ea"/>
                <a:cs typeface="+mn-cs"/>
              </a:rPr>
              <a:t>Environ </a:t>
            </a:r>
            <a:r>
              <a:rPr lang="en-US" sz="2800" kern="1200" dirty="0" err="1">
                <a:solidFill>
                  <a:schemeClr val="tx1"/>
                </a:solidFill>
                <a:effectLst/>
                <a:latin typeface="+mn-lt"/>
                <a:ea typeface="+mn-ea"/>
                <a:cs typeface="+mn-cs"/>
              </a:rPr>
              <a:t>var</a:t>
            </a:r>
            <a:r>
              <a:rPr lang="en-US" sz="2800" kern="1200" dirty="0">
                <a:solidFill>
                  <a:schemeClr val="tx1"/>
                </a:solidFill>
                <a:effectLst/>
                <a:latin typeface="+mn-lt"/>
                <a:ea typeface="+mn-ea"/>
                <a:cs typeface="+mn-cs"/>
              </a:rPr>
              <a:t> eliminates almost all </a:t>
            </a:r>
            <a:r>
              <a:rPr lang="en-US" dirty="0"/>
              <a:t>code</a:t>
            </a:r>
          </a:p>
          <a:p>
            <a:pPr lvl="2"/>
            <a:r>
              <a:rPr lang="en-US" sz="2400" kern="1200" dirty="0">
                <a:solidFill>
                  <a:schemeClr val="tx1"/>
                </a:solidFill>
                <a:effectLst/>
                <a:latin typeface="+mn-lt"/>
                <a:ea typeface="+mn-ea"/>
                <a:cs typeface="+mn-cs"/>
              </a:rPr>
              <a:t>Null decorators</a:t>
            </a:r>
          </a:p>
          <a:p>
            <a:pPr lvl="2"/>
            <a:r>
              <a:rPr lang="en-US" dirty="0"/>
              <a:t>Almost-null direct </a:t>
            </a:r>
            <a:r>
              <a:rPr lang="en-US" dirty="0" err="1"/>
              <a:t>ntrace</a:t>
            </a:r>
            <a:r>
              <a:rPr lang="en-US" dirty="0"/>
              <a:t> calls</a:t>
            </a:r>
            <a:endParaRPr lang="en-US" sz="24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Recompile</a:t>
            </a:r>
            <a:r>
              <a:rPr lang="en-US" sz="2800" kern="1200" baseline="0" dirty="0">
                <a:solidFill>
                  <a:schemeClr val="tx1"/>
                </a:solidFill>
                <a:effectLst/>
                <a:latin typeface="+mn-lt"/>
                <a:ea typeface="+mn-ea"/>
                <a:cs typeface="+mn-cs"/>
              </a:rPr>
              <a:t> if you change production on/off</a:t>
            </a:r>
            <a:endParaRPr lang="en-US" dirty="0"/>
          </a:p>
          <a:p>
            <a:pPr lvl="1"/>
            <a:endParaRPr lang="en-US" sz="2800" kern="1200" baseline="0" dirty="0">
              <a:solidFill>
                <a:schemeClr val="tx1"/>
              </a:solidFill>
              <a:effectLst/>
              <a:latin typeface="+mn-lt"/>
              <a:ea typeface="+mn-ea"/>
              <a:cs typeface="+mn-cs"/>
            </a:endParaRPr>
          </a:p>
          <a:p>
            <a:endParaRPr lang="en-US" sz="2800" dirty="0"/>
          </a:p>
          <a:p>
            <a:r>
              <a:rPr lang="en-US" sz="2400" dirty="0">
                <a:solidFill>
                  <a:srgbClr val="00B050"/>
                </a:solidFill>
              </a:rPr>
              <a:t>&lt;code: if production mode&gt;</a:t>
            </a:r>
            <a:endParaRPr lang="en-US" sz="2400" kern="1200" baseline="0" dirty="0">
              <a:solidFill>
                <a:srgbClr val="00B050"/>
              </a:solidFill>
              <a:effectLst/>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25</a:t>
            </a:fld>
            <a:endParaRPr lang="en-US" dirty="0"/>
          </a:p>
        </p:txBody>
      </p:sp>
    </p:spTree>
    <p:extLst>
      <p:ext uri="{BB962C8B-B14F-4D97-AF65-F5344CB8AC3E}">
        <p14:creationId xmlns:p14="http://schemas.microsoft.com/office/powerpoint/2010/main" val="4110990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Package</a:t>
            </a:r>
          </a:p>
        </p:txBody>
      </p:sp>
      <p:sp>
        <p:nvSpPr>
          <p:cNvPr id="3" name="Content Placeholder 2"/>
          <p:cNvSpPr>
            <a:spLocks noGrp="1"/>
          </p:cNvSpPr>
          <p:nvPr>
            <p:ph idx="1"/>
          </p:nvPr>
        </p:nvSpPr>
        <p:spPr/>
        <p:txBody>
          <a:bodyPr/>
          <a:lstStyle/>
          <a:p>
            <a:r>
              <a:rPr lang="en-US" dirty="0"/>
              <a:t>One</a:t>
            </a:r>
            <a:r>
              <a:rPr lang="en-US" baseline="0" dirty="0"/>
              <a:t> class</a:t>
            </a:r>
          </a:p>
          <a:p>
            <a:pPr lvl="1"/>
            <a:r>
              <a:rPr lang="en-US" dirty="0"/>
              <a:t>Functions to write</a:t>
            </a:r>
            <a:r>
              <a:rPr lang="en-US" baseline="0" dirty="0"/>
              <a:t> traces</a:t>
            </a:r>
          </a:p>
          <a:p>
            <a:pPr lvl="0"/>
            <a:r>
              <a:rPr lang="en-US" baseline="0" dirty="0"/>
              <a:t>Decorators that use the functions</a:t>
            </a:r>
          </a:p>
          <a:p>
            <a:pPr lvl="0"/>
            <a:r>
              <a:rPr lang="en-US" baseline="0" dirty="0"/>
              <a:t>Singleton instance of the class</a:t>
            </a:r>
          </a:p>
          <a:p>
            <a:pPr lvl="1"/>
            <a:r>
              <a:rPr lang="en-US" dirty="0"/>
              <a:t>Read run </a:t>
            </a:r>
            <a:r>
              <a:rPr lang="en-US" dirty="0" err="1"/>
              <a:t>params</a:t>
            </a:r>
            <a:r>
              <a:rPr lang="en-US" dirty="0"/>
              <a:t> only once, at startup</a:t>
            </a:r>
            <a:endParaRPr lang="en-US" baseline="0" dirty="0"/>
          </a:p>
          <a:p>
            <a:pPr lvl="0"/>
            <a:endParaRPr lang="en-US" baseline="0" dirty="0"/>
          </a:p>
          <a:p>
            <a:pPr lvl="0"/>
            <a:r>
              <a:rPr lang="en-US" sz="2400" baseline="0" dirty="0">
                <a:solidFill>
                  <a:srgbClr val="00B050"/>
                </a:solidFill>
              </a:rPr>
              <a:t>&lt;code: imports&gt;</a:t>
            </a:r>
          </a:p>
          <a:p>
            <a:pPr lvl="0"/>
            <a:r>
              <a:rPr lang="en-US" sz="2400" baseline="0" dirty="0">
                <a:solidFill>
                  <a:srgbClr val="00B050"/>
                </a:solidFill>
              </a:rPr>
              <a:t>&lt;code: singleton&gt;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26</a:t>
            </a:fld>
            <a:endParaRPr lang="en-US" dirty="0"/>
          </a:p>
        </p:txBody>
      </p:sp>
    </p:spTree>
    <p:extLst>
      <p:ext uri="{BB962C8B-B14F-4D97-AF65-F5344CB8AC3E}">
        <p14:creationId xmlns:p14="http://schemas.microsoft.com/office/powerpoint/2010/main" val="1908140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Singleton?</a:t>
            </a:r>
          </a:p>
        </p:txBody>
      </p:sp>
      <p:sp>
        <p:nvSpPr>
          <p:cNvPr id="3" name="Content Placeholder 2"/>
          <p:cNvSpPr>
            <a:spLocks noGrp="1"/>
          </p:cNvSpPr>
          <p:nvPr>
            <p:ph idx="1"/>
          </p:nvPr>
        </p:nvSpPr>
        <p:spPr/>
        <p:txBody>
          <a:bodyPr/>
          <a:lstStyle/>
          <a:p>
            <a:r>
              <a:rPr lang="en-US" dirty="0"/>
              <a:t>Efficiency</a:t>
            </a:r>
          </a:p>
          <a:p>
            <a:pPr lvl="1"/>
            <a:r>
              <a:rPr lang="en-US" dirty="0"/>
              <a:t>Evaluate conditional code at compile time</a:t>
            </a:r>
          </a:p>
          <a:p>
            <a:pPr lvl="1"/>
            <a:r>
              <a:rPr lang="en-US" dirty="0"/>
              <a:t>Assess requirements</a:t>
            </a:r>
            <a:r>
              <a:rPr lang="en-US" baseline="0" dirty="0"/>
              <a:t> </a:t>
            </a:r>
            <a:r>
              <a:rPr lang="en-US" dirty="0"/>
              <a:t>at startup</a:t>
            </a:r>
          </a:p>
          <a:p>
            <a:pPr lvl="2"/>
            <a:r>
              <a:rPr lang="en-US" dirty="0"/>
              <a:t>Read environment</a:t>
            </a:r>
            <a:r>
              <a:rPr lang="en-US" baseline="0" dirty="0"/>
              <a:t> variables once</a:t>
            </a:r>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27</a:t>
            </a:fld>
            <a:endParaRPr lang="en-US" dirty="0"/>
          </a:p>
        </p:txBody>
      </p:sp>
    </p:spTree>
    <p:extLst>
      <p:ext uri="{BB962C8B-B14F-4D97-AF65-F5344CB8AC3E}">
        <p14:creationId xmlns:p14="http://schemas.microsoft.com/office/powerpoint/2010/main" val="144515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Functions</a:t>
            </a:r>
          </a:p>
        </p:txBody>
      </p:sp>
      <p:sp>
        <p:nvSpPr>
          <p:cNvPr id="3" name="Content Placeholder 2"/>
          <p:cNvSpPr>
            <a:spLocks noGrp="1"/>
          </p:cNvSpPr>
          <p:nvPr>
            <p:ph idx="1"/>
          </p:nvPr>
        </p:nvSpPr>
        <p:spPr/>
        <p:txBody>
          <a:bodyPr/>
          <a:lstStyle/>
          <a:p>
            <a:r>
              <a:rPr lang="en-US" dirty="0" err="1"/>
              <a:t>ntrace</a:t>
            </a:r>
            <a:r>
              <a:rPr lang="en-US" dirty="0"/>
              <a:t>(priority,</a:t>
            </a:r>
            <a:r>
              <a:rPr lang="en-US" baseline="0" dirty="0"/>
              <a:t> </a:t>
            </a:r>
            <a:r>
              <a:rPr lang="en-US" baseline="0" dirty="0" err="1"/>
              <a:t>outputline</a:t>
            </a:r>
            <a:r>
              <a:rPr lang="en-US" dirty="0"/>
              <a:t>)</a:t>
            </a:r>
          </a:p>
          <a:p>
            <a:r>
              <a:rPr lang="en-US" baseline="0" dirty="0" err="1"/>
              <a:t>ntracef</a:t>
            </a:r>
            <a:r>
              <a:rPr lang="en-US" baseline="0" dirty="0"/>
              <a:t>(priority, </a:t>
            </a:r>
            <a:r>
              <a:rPr lang="en-US" baseline="0" dirty="0" err="1"/>
              <a:t>facilityname</a:t>
            </a:r>
            <a:r>
              <a:rPr lang="en-US" baseline="0" dirty="0"/>
              <a:t>, </a:t>
            </a:r>
            <a:r>
              <a:rPr lang="en-US" baseline="0" dirty="0" err="1"/>
              <a:t>outputline</a:t>
            </a:r>
            <a:r>
              <a:rPr lang="en-US" baseline="0" dirty="0"/>
              <a:t>)</a:t>
            </a:r>
          </a:p>
          <a:p>
            <a:endParaRPr lang="en-US" dirty="0"/>
          </a:p>
          <a:p>
            <a:r>
              <a:rPr lang="en-US" dirty="0"/>
              <a:t>Instance of class to access these functions</a:t>
            </a:r>
          </a:p>
          <a:p>
            <a:endParaRPr lang="en-US" dirty="0"/>
          </a:p>
          <a:p>
            <a:r>
              <a:rPr lang="en-US" sz="2400" dirty="0">
                <a:solidFill>
                  <a:srgbClr val="00B050"/>
                </a:solidFill>
              </a:rPr>
              <a:t>&lt;code: NTRC examples&gt;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28</a:t>
            </a:fld>
            <a:endParaRPr lang="en-US" dirty="0"/>
          </a:p>
        </p:txBody>
      </p:sp>
    </p:spTree>
    <p:extLst>
      <p:ext uri="{BB962C8B-B14F-4D97-AF65-F5344CB8AC3E}">
        <p14:creationId xmlns:p14="http://schemas.microsoft.com/office/powerpoint/2010/main" val="1877482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p:txBody>
          <a:bodyPr/>
          <a:lstStyle/>
          <a:p>
            <a:r>
              <a:rPr lang="en-US" dirty="0"/>
              <a:t>@</a:t>
            </a:r>
            <a:r>
              <a:rPr lang="en-US" dirty="0" err="1"/>
              <a:t>ntrace</a:t>
            </a:r>
            <a:endParaRPr lang="en-US" dirty="0"/>
          </a:p>
          <a:p>
            <a:r>
              <a:rPr lang="en-US" dirty="0"/>
              <a:t>@</a:t>
            </a:r>
            <a:r>
              <a:rPr lang="en-US" dirty="0" err="1"/>
              <a:t>ntracef</a:t>
            </a:r>
            <a:r>
              <a:rPr lang="en-US" dirty="0"/>
              <a:t>(</a:t>
            </a:r>
            <a:r>
              <a:rPr lang="en-US" dirty="0" err="1"/>
              <a:t>facilityname</a:t>
            </a:r>
            <a:r>
              <a:rPr lang="en-US" dirty="0"/>
              <a:t>, priority)</a:t>
            </a:r>
          </a:p>
          <a:p>
            <a:endParaRPr lang="en-US" dirty="0"/>
          </a:p>
          <a:p>
            <a:r>
              <a:rPr lang="en-US" sz="2400" dirty="0">
                <a:solidFill>
                  <a:srgbClr val="00B050"/>
                </a:solidFill>
              </a:rPr>
              <a:t>&lt;code:</a:t>
            </a:r>
            <a:r>
              <a:rPr lang="en-US" sz="2400" baseline="0" dirty="0">
                <a:solidFill>
                  <a:srgbClr val="00B050"/>
                </a:solidFill>
              </a:rPr>
              <a:t> decorator examples&gt;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29</a:t>
            </a:fld>
            <a:endParaRPr lang="en-US" dirty="0"/>
          </a:p>
        </p:txBody>
      </p:sp>
    </p:spTree>
    <p:extLst>
      <p:ext uri="{BB962C8B-B14F-4D97-AF65-F5344CB8AC3E}">
        <p14:creationId xmlns:p14="http://schemas.microsoft.com/office/powerpoint/2010/main" val="303158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Main topic: offline debugging</a:t>
            </a:r>
          </a:p>
          <a:p>
            <a:r>
              <a:rPr lang="en-US" sz="3200" kern="1200" baseline="0">
                <a:solidFill>
                  <a:schemeClr val="tx1"/>
                </a:solidFill>
                <a:effectLst/>
                <a:latin typeface="+mn-lt"/>
                <a:ea typeface="+mn-ea"/>
                <a:cs typeface="+mn-cs"/>
              </a:rPr>
              <a:t>Lessons </a:t>
            </a:r>
            <a:r>
              <a:rPr lang="en-US" sz="3200" kern="1200" baseline="0" dirty="0">
                <a:solidFill>
                  <a:schemeClr val="tx1"/>
                </a:solidFill>
                <a:effectLst/>
                <a:latin typeface="+mn-lt"/>
                <a:ea typeface="+mn-ea"/>
                <a:cs typeface="+mn-cs"/>
              </a:rPr>
              <a:t>learned over a few years</a:t>
            </a:r>
          </a:p>
          <a:p>
            <a:r>
              <a:rPr lang="en-US" sz="3200" kern="1200" dirty="0">
                <a:solidFill>
                  <a:schemeClr val="tx1"/>
                </a:solidFill>
                <a:effectLst/>
                <a:latin typeface="+mn-lt"/>
                <a:ea typeface="+mn-ea"/>
                <a:cs typeface="+mn-cs"/>
              </a:rPr>
              <a:t>Incidental stylistic</a:t>
            </a:r>
            <a:r>
              <a:rPr lang="en-US" sz="3200" kern="1200" baseline="0" dirty="0">
                <a:solidFill>
                  <a:schemeClr val="tx1"/>
                </a:solidFill>
                <a:effectLst/>
                <a:latin typeface="+mn-lt"/>
                <a:ea typeface="+mn-ea"/>
                <a:cs typeface="+mn-cs"/>
              </a:rPr>
              <a:t> notes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a:t>
            </a:fld>
            <a:endParaRPr lang="en-US" dirty="0"/>
          </a:p>
        </p:txBody>
      </p:sp>
    </p:spTree>
    <p:extLst>
      <p:ext uri="{BB962C8B-B14F-4D97-AF65-F5344CB8AC3E}">
        <p14:creationId xmlns:p14="http://schemas.microsoft.com/office/powerpoint/2010/main" val="413279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on Priority,  Facility</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Filtering makes listings short and to the point, when needed</a:t>
            </a:r>
          </a:p>
          <a:p>
            <a:pPr lvl="1"/>
            <a:r>
              <a:rPr lang="en-US" dirty="0"/>
              <a:t>On priority, facility name</a:t>
            </a:r>
          </a:p>
          <a:p>
            <a:pPr lvl="0"/>
            <a:r>
              <a:rPr lang="en-US" dirty="0" err="1"/>
              <a:t>Envir</a:t>
            </a:r>
            <a:r>
              <a:rPr lang="en-US" dirty="0"/>
              <a:t> </a:t>
            </a:r>
            <a:r>
              <a:rPr lang="en-US" dirty="0" err="1"/>
              <a:t>vars</a:t>
            </a:r>
            <a:r>
              <a:rPr lang="en-US" dirty="0"/>
              <a:t> TRACE_LEVEL,</a:t>
            </a:r>
            <a:r>
              <a:rPr lang="en-US" baseline="0" dirty="0"/>
              <a:t> TRACE_FACIL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30</a:t>
            </a:fld>
            <a:endParaRPr lang="en-US" dirty="0"/>
          </a:p>
        </p:txBody>
      </p:sp>
    </p:spTree>
    <p:extLst>
      <p:ext uri="{BB962C8B-B14F-4D97-AF65-F5344CB8AC3E}">
        <p14:creationId xmlns:p14="http://schemas.microsoft.com/office/powerpoint/2010/main" val="2671257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by Level</a:t>
            </a:r>
            <a:r>
              <a:rPr lang="en-US" baseline="0" dirty="0"/>
              <a:t> of Detail</a:t>
            </a:r>
            <a:endParaRPr lang="en-US" dirty="0"/>
          </a:p>
        </p:txBody>
      </p:sp>
      <p:sp>
        <p:nvSpPr>
          <p:cNvPr id="3" name="Content Placeholder 2"/>
          <p:cNvSpPr>
            <a:spLocks noGrp="1"/>
          </p:cNvSpPr>
          <p:nvPr>
            <p:ph idx="1"/>
          </p:nvPr>
        </p:nvSpPr>
        <p:spPr/>
        <p:txBody>
          <a:bodyPr/>
          <a:lstStyle/>
          <a:p>
            <a:r>
              <a:rPr lang="en-US" dirty="0"/>
              <a:t>TRACE_LEVEL</a:t>
            </a:r>
            <a:r>
              <a:rPr lang="en-US" baseline="0" dirty="0"/>
              <a:t> environment variable</a:t>
            </a:r>
          </a:p>
          <a:p>
            <a:pPr lvl="1"/>
            <a:r>
              <a:rPr lang="en-US" dirty="0"/>
              <a:t>0 always prints (even in production mode)</a:t>
            </a:r>
          </a:p>
          <a:p>
            <a:pPr lvl="1"/>
            <a:r>
              <a:rPr lang="en-US" dirty="0"/>
              <a:t>1 for enter/exit function</a:t>
            </a:r>
          </a:p>
          <a:p>
            <a:pPr lvl="1"/>
            <a:r>
              <a:rPr lang="en-US" dirty="0"/>
              <a:t>3</a:t>
            </a:r>
            <a:r>
              <a:rPr lang="en-US" baseline="0" dirty="0"/>
              <a:t> for most data details</a:t>
            </a:r>
          </a:p>
          <a:p>
            <a:pPr lvl="1"/>
            <a:r>
              <a:rPr lang="en-US" baseline="0" dirty="0"/>
              <a:t>5 for excruciatingly detailed details</a:t>
            </a:r>
          </a:p>
          <a:p>
            <a:pPr lvl="1"/>
            <a:endParaRPr lang="en-US" baseline="0" dirty="0"/>
          </a:p>
          <a:p>
            <a:pPr lvl="0"/>
            <a:r>
              <a:rPr lang="en-US" sz="2400" dirty="0">
                <a:latin typeface="Courier New" panose="02070309020205020404" pitchFamily="49" charset="0"/>
                <a:cs typeface="Courier New" panose="02070309020205020404" pitchFamily="49" charset="0"/>
              </a:rPr>
              <a:t>export TRACE_LEVEL=3</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python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unset TRACE_LEVEL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31</a:t>
            </a:fld>
            <a:endParaRPr lang="en-US" dirty="0"/>
          </a:p>
        </p:txBody>
      </p:sp>
    </p:spTree>
    <p:extLst>
      <p:ext uri="{BB962C8B-B14F-4D97-AF65-F5344CB8AC3E}">
        <p14:creationId xmlns:p14="http://schemas.microsoft.com/office/powerpoint/2010/main" val="282780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r>
              <a:rPr lang="en-US" baseline="0" dirty="0"/>
              <a:t> by </a:t>
            </a:r>
            <a:r>
              <a:rPr lang="en-US" dirty="0"/>
              <a:t>Facility</a:t>
            </a:r>
            <a:r>
              <a:rPr lang="en-US" baseline="0" dirty="0"/>
              <a:t> Names</a:t>
            </a:r>
            <a:endParaRPr lang="en-US" dirty="0"/>
          </a:p>
        </p:txBody>
      </p:sp>
      <p:sp>
        <p:nvSpPr>
          <p:cNvPr id="3" name="Content Placeholder 2"/>
          <p:cNvSpPr>
            <a:spLocks noGrp="1"/>
          </p:cNvSpPr>
          <p:nvPr>
            <p:ph idx="1"/>
          </p:nvPr>
        </p:nvSpPr>
        <p:spPr/>
        <p:txBody>
          <a:bodyPr/>
          <a:lstStyle/>
          <a:p>
            <a:r>
              <a:rPr lang="en-US" dirty="0"/>
              <a:t>TRACE_FACIL</a:t>
            </a:r>
            <a:r>
              <a:rPr lang="en-US" baseline="0" dirty="0"/>
              <a:t> environment variable</a:t>
            </a:r>
          </a:p>
          <a:p>
            <a:pPr lvl="1"/>
            <a:r>
              <a:rPr lang="en-US" baseline="0" dirty="0"/>
              <a:t>ALL, NONE, +, -</a:t>
            </a:r>
          </a:p>
          <a:p>
            <a:pPr lvl="2"/>
            <a:r>
              <a:rPr lang="en-US" dirty="0"/>
              <a:t>ALL-FOO-BAR</a:t>
            </a:r>
          </a:p>
          <a:p>
            <a:pPr lvl="2"/>
            <a:r>
              <a:rPr lang="en-US" dirty="0"/>
              <a:t>NONE+FOO+BAR</a:t>
            </a:r>
          </a:p>
          <a:p>
            <a:pPr lvl="2"/>
            <a:r>
              <a:rPr lang="en-US" dirty="0"/>
              <a:t>Unnamed trace lines always print</a:t>
            </a:r>
          </a:p>
          <a:p>
            <a:pPr lvl="2"/>
            <a:endParaRPr lang="en-US" dirty="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kern="1200" dirty="0">
                <a:solidFill>
                  <a:schemeClr val="tx1"/>
                </a:solidFill>
                <a:effectLst/>
                <a:latin typeface="Courier New" panose="02070309020205020404" pitchFamily="49" charset="0"/>
                <a:cs typeface="Courier New" panose="02070309020205020404" pitchFamily="49" charset="0"/>
              </a:rPr>
              <a:t>export TRACE_FACIL=NONE+FOO</a:t>
            </a:r>
            <a:br>
              <a:rPr lang="en-US" sz="2400" kern="1200" dirty="0">
                <a:solidFill>
                  <a:schemeClr val="tx1"/>
                </a:solidFill>
                <a:effectLst/>
                <a:latin typeface="Courier New" panose="02070309020205020404" pitchFamily="49" charset="0"/>
                <a:cs typeface="Courier New" panose="02070309020205020404" pitchFamily="49" charset="0"/>
              </a:rPr>
            </a:br>
            <a:r>
              <a:rPr lang="en-US" sz="2400" kern="1200" dirty="0">
                <a:solidFill>
                  <a:schemeClr val="tx1"/>
                </a:solidFill>
                <a:effectLst/>
                <a:latin typeface="Courier New" panose="02070309020205020404" pitchFamily="49" charset="0"/>
                <a:cs typeface="Courier New" panose="02070309020205020404" pitchFamily="49" charset="0"/>
              </a:rPr>
              <a:t>python ...</a:t>
            </a:r>
            <a:br>
              <a:rPr lang="en-US" sz="2400" kern="1200" dirty="0">
                <a:solidFill>
                  <a:schemeClr val="tx1"/>
                </a:solidFill>
                <a:effectLst/>
                <a:latin typeface="Courier New" panose="02070309020205020404" pitchFamily="49" charset="0"/>
                <a:cs typeface="Courier New" panose="02070309020205020404" pitchFamily="49" charset="0"/>
              </a:rPr>
            </a:br>
            <a:r>
              <a:rPr lang="en-US" sz="2400" kern="1200" dirty="0">
                <a:solidFill>
                  <a:schemeClr val="tx1"/>
                </a:solidFill>
                <a:effectLst/>
                <a:latin typeface="Courier New" panose="02070309020205020404" pitchFamily="49" charset="0"/>
                <a:cs typeface="Courier New" panose="02070309020205020404" pitchFamily="49" charset="0"/>
              </a:rPr>
              <a:t>unset</a:t>
            </a:r>
            <a:r>
              <a:rPr lang="en-US" sz="2400" kern="1200" baseline="0" dirty="0">
                <a:solidFill>
                  <a:schemeClr val="tx1"/>
                </a:solidFill>
                <a:effectLst/>
                <a:latin typeface="Courier New" panose="02070309020205020404" pitchFamily="49" charset="0"/>
                <a:cs typeface="Courier New" panose="02070309020205020404" pitchFamily="49" charset="0"/>
              </a:rPr>
              <a:t> TRACE_FACIL</a:t>
            </a:r>
            <a:endParaRPr lang="en-US" sz="2400" dirty="0">
              <a:effectLst/>
              <a:latin typeface="Courier New" panose="02070309020205020404" pitchFamily="49" charset="0"/>
              <a:cs typeface="Courier New" panose="02070309020205020404" pitchFamily="49" charset="0"/>
            </a:endParaRPr>
          </a:p>
          <a:p>
            <a:pPr lvl="0"/>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32</a:t>
            </a:fld>
            <a:endParaRPr lang="en-US" dirty="0"/>
          </a:p>
        </p:txBody>
      </p:sp>
    </p:spTree>
    <p:extLst>
      <p:ext uri="{BB962C8B-B14F-4D97-AF65-F5344CB8AC3E}">
        <p14:creationId xmlns:p14="http://schemas.microsoft.com/office/powerpoint/2010/main" val="2837176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r>
              <a:rPr lang="en-US" dirty="0"/>
              <a:t>www.github.com/rblandau/NewTrace</a:t>
            </a:r>
          </a:p>
          <a:p>
            <a:endParaRPr lang="en-US" dirty="0"/>
          </a:p>
          <a:p>
            <a:r>
              <a:rPr lang="en-US" dirty="0"/>
              <a:t>email: </a:t>
            </a:r>
            <a:r>
              <a:rPr lang="en-US" dirty="0">
                <a:hlinkClick r:id="rId2"/>
              </a:rPr>
              <a:t>landau@ricksoft.com</a:t>
            </a:r>
            <a:endParaRPr lang="en-US" dirty="0"/>
          </a:p>
          <a:p>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33</a:t>
            </a:fld>
            <a:endParaRPr lang="en-US" dirty="0"/>
          </a:p>
        </p:txBody>
      </p:sp>
    </p:spTree>
    <p:extLst>
      <p:ext uri="{BB962C8B-B14F-4D97-AF65-F5344CB8AC3E}">
        <p14:creationId xmlns:p14="http://schemas.microsoft.com/office/powerpoint/2010/main" val="2919167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Tidbits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34</a:t>
            </a:fld>
            <a:endParaRPr lang="en-US" dirty="0"/>
          </a:p>
        </p:txBody>
      </p:sp>
    </p:spTree>
    <p:extLst>
      <p:ext uri="{BB962C8B-B14F-4D97-AF65-F5344CB8AC3E}">
        <p14:creationId xmlns:p14="http://schemas.microsoft.com/office/powerpoint/2010/main" val="3139874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a:t>
            </a:r>
            <a:r>
              <a:rPr lang="en-US" baseline="0" dirty="0"/>
              <a:t> for Regression Testing</a:t>
            </a:r>
            <a:endParaRPr lang="en-US" dirty="0"/>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Tests can be done with log files suitably sanitized</a:t>
            </a:r>
          </a:p>
          <a:p>
            <a:pPr lvl="1"/>
            <a:r>
              <a:rPr lang="en-US" sz="2800" kern="1200" dirty="0">
                <a:solidFill>
                  <a:schemeClr val="tx1"/>
                </a:solidFill>
                <a:effectLst/>
                <a:latin typeface="+mn-lt"/>
                <a:ea typeface="+mn-ea"/>
                <a:cs typeface="+mn-cs"/>
              </a:rPr>
              <a:t>Timestamps and other non-deterministic items</a:t>
            </a:r>
          </a:p>
          <a:p>
            <a:pPr lvl="1"/>
            <a:r>
              <a:rPr lang="en-US" sz="2800" kern="1200" dirty="0">
                <a:solidFill>
                  <a:schemeClr val="tx1"/>
                </a:solidFill>
                <a:effectLst/>
                <a:latin typeface="+mn-lt"/>
                <a:ea typeface="+mn-ea"/>
                <a:cs typeface="+mn-cs"/>
              </a:rPr>
              <a:t>(Ordering tricky if multi-threaded or multiprocessing)</a:t>
            </a:r>
          </a:p>
          <a:p>
            <a:r>
              <a:rPr lang="en-US" sz="3200" kern="1200" dirty="0">
                <a:solidFill>
                  <a:schemeClr val="tx1"/>
                </a:solidFill>
                <a:effectLst/>
                <a:latin typeface="+mn-lt"/>
                <a:ea typeface="+mn-ea"/>
                <a:cs typeface="+mn-cs"/>
              </a:rPr>
              <a:t>Possible with trace files in some cases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35</a:t>
            </a:fld>
            <a:endParaRPr lang="en-US" dirty="0"/>
          </a:p>
        </p:txBody>
      </p:sp>
    </p:spTree>
    <p:extLst>
      <p:ext uri="{BB962C8B-B14F-4D97-AF65-F5344CB8AC3E}">
        <p14:creationId xmlns:p14="http://schemas.microsoft.com/office/powerpoint/2010/main" val="3691605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Multiprocessor-safe, or at least thread-safe, would be good</a:t>
            </a:r>
          </a:p>
          <a:p>
            <a:r>
              <a:rPr lang="en-US" dirty="0"/>
              <a:t>Not yet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36</a:t>
            </a:fld>
            <a:endParaRPr lang="en-US" dirty="0"/>
          </a:p>
        </p:txBody>
      </p:sp>
    </p:spTree>
    <p:extLst>
      <p:ext uri="{BB962C8B-B14F-4D97-AF65-F5344CB8AC3E}">
        <p14:creationId xmlns:p14="http://schemas.microsoft.com/office/powerpoint/2010/main" val="400251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Meaningful</a:t>
            </a:r>
            <a:r>
              <a:rPr lang="en-US" baseline="0" dirty="0"/>
              <a:t> Names</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The type of the data should be obvious</a:t>
            </a:r>
          </a:p>
          <a:p>
            <a:pPr lvl="1"/>
            <a:r>
              <a:rPr lang="en-US" sz="2800" kern="1200" dirty="0">
                <a:solidFill>
                  <a:schemeClr val="tx1"/>
                </a:solidFill>
                <a:effectLst/>
                <a:latin typeface="+mn-lt"/>
                <a:ea typeface="+mn-ea"/>
                <a:cs typeface="+mn-cs"/>
              </a:rPr>
              <a:t>It prevents a lot of runtime errors</a:t>
            </a:r>
          </a:p>
          <a:p>
            <a:pPr lvl="0"/>
            <a:r>
              <a:rPr lang="en-US" sz="3200" kern="1200" dirty="0">
                <a:solidFill>
                  <a:schemeClr val="tx1"/>
                </a:solidFill>
                <a:effectLst/>
                <a:latin typeface="+mn-lt"/>
                <a:ea typeface="+mn-ea"/>
                <a:cs typeface="+mn-cs"/>
              </a:rPr>
              <a:t>I use "Hungarian naming" because (dinosaur!) I grew up with it</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with ugly prefixes for datatypes </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is just a personal preference BUT</a:t>
            </a:r>
          </a:p>
          <a:p>
            <a:pPr lvl="1"/>
            <a:r>
              <a:rPr lang="en-US" sz="2800" kern="1200" dirty="0">
                <a:solidFill>
                  <a:schemeClr val="tx1"/>
                </a:solidFill>
                <a:effectLst/>
                <a:latin typeface="+mn-lt"/>
                <a:ea typeface="+mn-ea"/>
                <a:cs typeface="+mn-cs"/>
              </a:rPr>
              <a:t>Datatype at the beginning of the name of data (or a function) is useful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37</a:t>
            </a:fld>
            <a:endParaRPr lang="en-US" dirty="0"/>
          </a:p>
        </p:txBody>
      </p:sp>
    </p:spTree>
    <p:extLst>
      <p:ext uri="{BB962C8B-B14F-4D97-AF65-F5344CB8AC3E}">
        <p14:creationId xmlns:p14="http://schemas.microsoft.com/office/powerpoint/2010/main" val="867037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Sort of Apology</a:t>
            </a:r>
          </a:p>
        </p:txBody>
      </p:sp>
      <p:sp>
        <p:nvSpPr>
          <p:cNvPr id="3" name="Content Placeholder 2"/>
          <p:cNvSpPr>
            <a:spLocks noGrp="1"/>
          </p:cNvSpPr>
          <p:nvPr>
            <p:ph idx="1"/>
          </p:nvPr>
        </p:nvSpPr>
        <p:spPr/>
        <p:txBody>
          <a:bodyPr>
            <a:normAutofit fontScale="92500" lnSpcReduction="10000"/>
          </a:bodyPr>
          <a:lstStyle/>
          <a:p>
            <a:pPr lvl="0"/>
            <a:r>
              <a:rPr lang="en-US" sz="3200" kern="1200" dirty="0">
                <a:solidFill>
                  <a:schemeClr val="tx1"/>
                </a:solidFill>
                <a:effectLst/>
                <a:latin typeface="+mn-lt"/>
                <a:ea typeface="+mn-ea"/>
                <a:cs typeface="+mn-cs"/>
              </a:rPr>
              <a:t>Not PEP-8, sorry </a:t>
            </a:r>
          </a:p>
          <a:p>
            <a:pPr lvl="1"/>
            <a:r>
              <a:rPr lang="en-US" sz="2800" kern="1200" dirty="0">
                <a:solidFill>
                  <a:schemeClr val="tx1"/>
                </a:solidFill>
                <a:effectLst/>
                <a:latin typeface="+mn-lt"/>
                <a:ea typeface="+mn-ea"/>
                <a:cs typeface="+mn-cs"/>
              </a:rPr>
              <a:t>But you can embed type in a pep8 name, too </a:t>
            </a:r>
          </a:p>
          <a:p>
            <a:pPr lvl="2"/>
            <a:r>
              <a:rPr lang="en-US" sz="2400" kern="1200" dirty="0" err="1">
                <a:solidFill>
                  <a:schemeClr val="tx1"/>
                </a:solidFill>
                <a:effectLst/>
                <a:latin typeface="+mn-lt"/>
                <a:ea typeface="+mn-ea"/>
                <a:cs typeface="+mn-cs"/>
              </a:rPr>
              <a:t>foo_list</a:t>
            </a:r>
            <a:r>
              <a:rPr lang="en-US" sz="2400" kern="1200" dirty="0">
                <a:solidFill>
                  <a:schemeClr val="tx1"/>
                </a:solidFill>
                <a:effectLst/>
                <a:latin typeface="+mn-lt"/>
                <a:ea typeface="+mn-ea"/>
                <a:cs typeface="+mn-cs"/>
              </a:rPr>
              <a:t> or </a:t>
            </a:r>
            <a:r>
              <a:rPr lang="en-US" sz="2400" kern="1200" dirty="0" err="1">
                <a:solidFill>
                  <a:schemeClr val="tx1"/>
                </a:solidFill>
                <a:effectLst/>
                <a:latin typeface="+mn-lt"/>
                <a:ea typeface="+mn-ea"/>
                <a:cs typeface="+mn-cs"/>
              </a:rPr>
              <a:t>list_foo</a:t>
            </a:r>
            <a:endParaRPr lang="en-US" dirty="0"/>
          </a:p>
          <a:p>
            <a:pPr lvl="0"/>
            <a:r>
              <a:rPr lang="en-US" sz="3200" kern="1200" dirty="0">
                <a:solidFill>
                  <a:schemeClr val="tx1"/>
                </a:solidFill>
                <a:effectLst/>
                <a:latin typeface="+mn-lt"/>
                <a:ea typeface="+mn-ea"/>
                <a:cs typeface="+mn-cs"/>
              </a:rPr>
              <a:t>If I were building packages for distribution, I</a:t>
            </a:r>
            <a:r>
              <a:rPr lang="en-US" sz="3200" kern="1200" baseline="0" dirty="0">
                <a:solidFill>
                  <a:schemeClr val="tx1"/>
                </a:solidFill>
                <a:effectLst/>
                <a:latin typeface="+mn-lt"/>
                <a:ea typeface="+mn-ea"/>
                <a:cs typeface="+mn-cs"/>
              </a:rPr>
              <a:t> would</a:t>
            </a:r>
            <a:r>
              <a:rPr lang="en-US" sz="3200" kern="1200" dirty="0">
                <a:solidFill>
                  <a:schemeClr val="tx1"/>
                </a:solidFill>
                <a:effectLst/>
                <a:latin typeface="+mn-lt"/>
                <a:ea typeface="+mn-ea"/>
                <a:cs typeface="+mn-cs"/>
              </a:rPr>
              <a:t> reform my evil ways</a:t>
            </a:r>
          </a:p>
          <a:p>
            <a:pPr lvl="0"/>
            <a:endParaRPr lang="en-US" sz="3200" kern="1200" dirty="0">
              <a:solidFill>
                <a:schemeClr val="tx1"/>
              </a:solidFill>
              <a:effectLst/>
              <a:latin typeface="+mn-lt"/>
              <a:ea typeface="+mn-ea"/>
              <a:cs typeface="+mn-cs"/>
            </a:endParaRPr>
          </a:p>
          <a:p>
            <a:pPr marL="0" indent="0">
              <a:buNone/>
            </a:pPr>
            <a:r>
              <a:rPr lang="en-US" sz="2200" dirty="0"/>
              <a:t>"Any programmer who fails to comply with the standard</a:t>
            </a:r>
            <a:r>
              <a:rPr lang="en-US" sz="2200" baseline="0" dirty="0"/>
              <a:t> naming, formatting or commenting conventions should be shot.  If it so happens that it is inconvenient to shoot him, then he is to be politely requested to recode his program in adherence to the above standard."</a:t>
            </a:r>
          </a:p>
          <a:p>
            <a:pPr marL="0" indent="0">
              <a:buNone/>
            </a:pPr>
            <a:endParaRPr lang="en-US" sz="2600" baseline="0" dirty="0"/>
          </a:p>
          <a:p>
            <a:pPr marL="0" indent="0" algn="r">
              <a:buNone/>
            </a:pPr>
            <a:r>
              <a:rPr lang="en-US" sz="1900" i="1" baseline="0" dirty="0"/>
              <a:t>-- Mike </a:t>
            </a:r>
            <a:r>
              <a:rPr lang="en-US" sz="1900" i="1" baseline="0" dirty="0" err="1"/>
              <a:t>Spier</a:t>
            </a:r>
            <a:r>
              <a:rPr lang="en-US" sz="1900" i="1" baseline="0" dirty="0"/>
              <a:t>, Digital Equipment Corporation, 1971</a:t>
            </a:r>
            <a:endParaRPr lang="en-US" sz="1900" i="1"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38</a:t>
            </a:fld>
            <a:endParaRPr lang="en-US" dirty="0"/>
          </a:p>
        </p:txBody>
      </p:sp>
    </p:spTree>
    <p:extLst>
      <p:ext uri="{BB962C8B-B14F-4D97-AF65-F5344CB8AC3E}">
        <p14:creationId xmlns:p14="http://schemas.microsoft.com/office/powerpoint/2010/main" val="1853156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Data Contents, Too</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If you have lots of class instances, addresses are not useful to humans</a:t>
            </a:r>
          </a:p>
          <a:p>
            <a:pPr lvl="1"/>
            <a:r>
              <a:rPr lang="en-US" sz="2800" kern="1200" dirty="0">
                <a:solidFill>
                  <a:schemeClr val="tx1"/>
                </a:solidFill>
                <a:effectLst/>
                <a:latin typeface="+mn-lt"/>
                <a:ea typeface="+mn-ea"/>
                <a:cs typeface="+mn-cs"/>
              </a:rPr>
              <a:t>Assign readable IDs in instances</a:t>
            </a:r>
          </a:p>
          <a:p>
            <a:pPr lvl="0"/>
            <a:r>
              <a:rPr lang="en-US" sz="3200" kern="1200" dirty="0">
                <a:solidFill>
                  <a:schemeClr val="tx1"/>
                </a:solidFill>
                <a:effectLst/>
                <a:latin typeface="+mn-lt"/>
                <a:ea typeface="+mn-ea"/>
                <a:cs typeface="+mn-cs"/>
              </a:rPr>
              <a:t>My last project had only </a:t>
            </a:r>
            <a:r>
              <a:rPr lang="en-US" dirty="0"/>
              <a:t>~2</a:t>
            </a:r>
            <a:r>
              <a:rPr lang="en-US" sz="3200" kern="1200" dirty="0">
                <a:solidFill>
                  <a:schemeClr val="tx1"/>
                </a:solidFill>
                <a:effectLst/>
                <a:latin typeface="+mn-lt"/>
                <a:ea typeface="+mn-ea"/>
                <a:cs typeface="+mn-cs"/>
              </a:rPr>
              <a:t>0 major classes but 10-50,000 instances of some classes</a:t>
            </a:r>
          </a:p>
          <a:p>
            <a:pPr lvl="0"/>
            <a:r>
              <a:rPr lang="en-US" sz="3200" kern="1200" dirty="0">
                <a:solidFill>
                  <a:schemeClr val="tx1"/>
                </a:solidFill>
                <a:effectLst/>
                <a:latin typeface="+mn-lt"/>
                <a:ea typeface="+mn-ea"/>
                <a:cs typeface="+mn-cs"/>
              </a:rPr>
              <a:t>(The debug</a:t>
            </a:r>
            <a:r>
              <a:rPr lang="en-US" sz="3200" kern="1200" baseline="0" dirty="0">
                <a:solidFill>
                  <a:schemeClr val="tx1"/>
                </a:solidFill>
                <a:effectLst/>
                <a:latin typeface="+mn-lt"/>
                <a:ea typeface="+mn-ea"/>
                <a:cs typeface="+mn-cs"/>
              </a:rPr>
              <a:t> package here displays IDs, instance names)</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39</a:t>
            </a:fld>
            <a:endParaRPr lang="en-US" dirty="0"/>
          </a:p>
        </p:txBody>
      </p:sp>
    </p:spTree>
    <p:extLst>
      <p:ext uri="{BB962C8B-B14F-4D97-AF65-F5344CB8AC3E}">
        <p14:creationId xmlns:p14="http://schemas.microsoft.com/office/powerpoint/2010/main" val="210091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Debugging</a:t>
            </a:r>
          </a:p>
        </p:txBody>
      </p:sp>
      <p:sp>
        <p:nvSpPr>
          <p:cNvPr id="3" name="Content Placeholder 2"/>
          <p:cNvSpPr>
            <a:spLocks noGrp="1"/>
          </p:cNvSpPr>
          <p:nvPr>
            <p:ph idx="1"/>
          </p:nvPr>
        </p:nvSpPr>
        <p:spPr/>
        <p:txBody>
          <a:bodyPr/>
          <a:lstStyle/>
          <a:p>
            <a:pPr lvl="0"/>
            <a:r>
              <a:rPr lang="en-US" dirty="0"/>
              <a:t>Make a record of what a program does</a:t>
            </a:r>
          </a:p>
          <a:p>
            <a:pPr lvl="1"/>
            <a:r>
              <a:rPr lang="en-US" b="1" dirty="0"/>
              <a:t>Not</a:t>
            </a:r>
            <a:r>
              <a:rPr lang="en-US" dirty="0"/>
              <a:t> intended as a permanent record to replace activity or auditing log</a:t>
            </a:r>
          </a:p>
          <a:p>
            <a:pPr lvl="0"/>
            <a:r>
              <a:rPr lang="en-US" dirty="0"/>
              <a:t>Not interactive</a:t>
            </a:r>
            <a:r>
              <a:rPr lang="en-US" baseline="0" dirty="0"/>
              <a:t> debugging step by step</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4</a:t>
            </a:fld>
            <a:endParaRPr lang="en-US" dirty="0"/>
          </a:p>
        </p:txBody>
      </p:sp>
    </p:spTree>
    <p:extLst>
      <p:ext uri="{BB962C8B-B14F-4D97-AF65-F5344CB8AC3E}">
        <p14:creationId xmlns:p14="http://schemas.microsoft.com/office/powerpoint/2010/main" val="33425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New Program Doesn’t Do</a:t>
            </a:r>
            <a:br>
              <a:rPr lang="en-US" dirty="0"/>
            </a:br>
            <a:r>
              <a:rPr lang="en-US" dirty="0"/>
              <a:t>What</a:t>
            </a:r>
            <a:r>
              <a:rPr lang="en-US" baseline="0" dirty="0"/>
              <a:t> You Want It To Do?</a:t>
            </a:r>
            <a:endParaRPr lang="en-US" dirty="0"/>
          </a:p>
        </p:txBody>
      </p:sp>
      <p:sp>
        <p:nvSpPr>
          <p:cNvPr id="3" name="Content Placeholder 2"/>
          <p:cNvSpPr>
            <a:spLocks noGrp="1"/>
          </p:cNvSpPr>
          <p:nvPr>
            <p:ph idx="1"/>
          </p:nvPr>
        </p:nvSpPr>
        <p:spPr/>
        <p:txBody>
          <a:bodyPr/>
          <a:lstStyle/>
          <a:p>
            <a:r>
              <a:rPr lang="en-US" dirty="0"/>
              <a:t>Sprinkle a few print()</a:t>
            </a:r>
            <a:r>
              <a:rPr lang="en-US" baseline="0" dirty="0"/>
              <a:t> statements in to print the data at key locations, and run it again</a:t>
            </a:r>
          </a:p>
          <a:p>
            <a:r>
              <a:rPr lang="en-US" baseline="0" dirty="0"/>
              <a:t>Stare at the output, wonder why it did what it did, and why it did it in that order</a:t>
            </a:r>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5</a:t>
            </a:fld>
            <a:endParaRPr lang="en-US" dirty="0"/>
          </a:p>
        </p:txBody>
      </p:sp>
    </p:spTree>
    <p:extLst>
      <p:ext uri="{BB962C8B-B14F-4D97-AF65-F5344CB8AC3E}">
        <p14:creationId xmlns:p14="http://schemas.microsoft.com/office/powerpoint/2010/main" val="50793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a:t>
            </a:r>
            <a:r>
              <a:rPr lang="en-US" baseline="0" dirty="0"/>
              <a:t> Debugging</a:t>
            </a:r>
            <a:endParaRPr lang="en-US" dirty="0"/>
          </a:p>
        </p:txBody>
      </p:sp>
      <p:sp>
        <p:nvSpPr>
          <p:cNvPr id="3" name="Content Placeholder 2"/>
          <p:cNvSpPr>
            <a:spLocks noGrp="1"/>
          </p:cNvSpPr>
          <p:nvPr>
            <p:ph idx="1"/>
          </p:nvPr>
        </p:nvSpPr>
        <p:spPr/>
        <p:txBody>
          <a:bodyPr/>
          <a:lstStyle/>
          <a:p>
            <a:r>
              <a:rPr lang="en-US" baseline="0" dirty="0"/>
              <a:t>Set some breakpoints, run, examine data</a:t>
            </a:r>
          </a:p>
          <a:p>
            <a:r>
              <a:rPr lang="en-US" baseline="0" dirty="0"/>
              <a:t>Great for small-</a:t>
            </a:r>
            <a:r>
              <a:rPr lang="en-US" baseline="0" dirty="0" err="1"/>
              <a:t>ish</a:t>
            </a:r>
            <a:r>
              <a:rPr lang="en-US" baseline="0" dirty="0"/>
              <a:t> programs that can be run interactively</a:t>
            </a:r>
          </a:p>
          <a:p>
            <a:r>
              <a:rPr lang="en-US" dirty="0" err="1"/>
              <a:t>pdb</a:t>
            </a:r>
            <a:r>
              <a:rPr lang="en-US" dirty="0"/>
              <a:t>,</a:t>
            </a:r>
            <a:r>
              <a:rPr lang="en-US" baseline="0" dirty="0"/>
              <a:t> </a:t>
            </a:r>
            <a:r>
              <a:rPr lang="en-US" baseline="0" dirty="0" err="1"/>
              <a:t>pudb</a:t>
            </a:r>
            <a:r>
              <a:rPr lang="en-US" baseline="0" dirty="0"/>
              <a:t>,</a:t>
            </a:r>
            <a:r>
              <a:rPr lang="en-US" dirty="0"/>
              <a:t> a dozen others,</a:t>
            </a:r>
            <a:r>
              <a:rPr lang="en-US" baseline="0" dirty="0"/>
              <a:t> etc.</a:t>
            </a:r>
          </a:p>
          <a:p>
            <a:r>
              <a:rPr lang="en-US" dirty="0"/>
              <a:t>Breakpoints, stepping, data examination</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6</a:t>
            </a:fld>
            <a:endParaRPr lang="en-US" dirty="0"/>
          </a:p>
        </p:txBody>
      </p:sp>
    </p:spTree>
    <p:extLst>
      <p:ext uri="{BB962C8B-B14F-4D97-AF65-F5344CB8AC3E}">
        <p14:creationId xmlns:p14="http://schemas.microsoft.com/office/powerpoint/2010/main" val="393471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Interactive Debugging </a:t>
            </a:r>
            <a:br>
              <a:rPr lang="en-US" dirty="0"/>
            </a:br>
            <a:r>
              <a:rPr lang="en-US" dirty="0"/>
              <a:t>Might Not be Simple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Interactive debugging might not be eas</a:t>
            </a:r>
            <a:r>
              <a:rPr lang="en-US" sz="3200" kern="1200" baseline="0" dirty="0">
                <a:solidFill>
                  <a:schemeClr val="tx1"/>
                </a:solidFill>
                <a:effectLst/>
                <a:latin typeface="+mn-lt"/>
                <a:ea typeface="+mn-ea"/>
                <a:cs typeface="+mn-cs"/>
              </a:rPr>
              <a:t>y to use</a:t>
            </a:r>
            <a:endParaRPr lang="en-US" sz="32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Lengthy</a:t>
            </a:r>
            <a:r>
              <a:rPr lang="en-US" sz="2800" kern="1200" baseline="0" dirty="0">
                <a:solidFill>
                  <a:schemeClr val="tx1"/>
                </a:solidFill>
                <a:effectLst/>
                <a:latin typeface="+mn-lt"/>
                <a:ea typeface="+mn-ea"/>
                <a:cs typeface="+mn-cs"/>
              </a:rPr>
              <a:t> or complex setup</a:t>
            </a:r>
          </a:p>
          <a:p>
            <a:pPr lvl="2"/>
            <a:r>
              <a:rPr lang="en-US" sz="2400" kern="1200" baseline="0" dirty="0">
                <a:solidFill>
                  <a:schemeClr val="tx1"/>
                </a:solidFill>
                <a:effectLst/>
                <a:latin typeface="+mn-lt"/>
                <a:ea typeface="+mn-ea"/>
                <a:cs typeface="+mn-cs"/>
              </a:rPr>
              <a:t>Requires more patience than I have</a:t>
            </a:r>
          </a:p>
          <a:p>
            <a:pPr lvl="1"/>
            <a:r>
              <a:rPr lang="en-US" sz="2800" dirty="0"/>
              <a:t>Long run time</a:t>
            </a:r>
            <a:endParaRPr lang="en-US" sz="2800" kern="1200" baseline="0" dirty="0">
              <a:solidFill>
                <a:schemeClr val="tx1"/>
              </a:solidFill>
              <a:effectLst/>
              <a:latin typeface="+mn-lt"/>
              <a:ea typeface="+mn-ea"/>
              <a:cs typeface="+mn-cs"/>
            </a:endParaRPr>
          </a:p>
          <a:p>
            <a:pPr lvl="1"/>
            <a:r>
              <a:rPr lang="en-US" sz="2800" kern="1200" baseline="0" dirty="0">
                <a:solidFill>
                  <a:schemeClr val="tx1"/>
                </a:solidFill>
                <a:effectLst/>
                <a:latin typeface="+mn-lt"/>
                <a:ea typeface="+mn-ea"/>
                <a:cs typeface="+mn-cs"/>
              </a:rPr>
              <a:t>Detached process with no UI access</a:t>
            </a:r>
          </a:p>
          <a:p>
            <a:pPr lvl="1"/>
            <a:r>
              <a:rPr lang="en-US" sz="2800" kern="1200" dirty="0">
                <a:solidFill>
                  <a:schemeClr val="tx1"/>
                </a:solidFill>
                <a:effectLst/>
                <a:latin typeface="+mn-lt"/>
                <a:ea typeface="+mn-ea"/>
                <a:cs typeface="+mn-cs"/>
              </a:rPr>
              <a:t>Part of a web service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7</a:t>
            </a:fld>
            <a:endParaRPr lang="en-US" dirty="0"/>
          </a:p>
        </p:txBody>
      </p:sp>
    </p:spTree>
    <p:extLst>
      <p:ext uri="{BB962C8B-B14F-4D97-AF65-F5344CB8AC3E}">
        <p14:creationId xmlns:p14="http://schemas.microsoft.com/office/powerpoint/2010/main" val="124372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trace Module?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The standard Python trace module doesn't fit my needs</a:t>
            </a:r>
          </a:p>
          <a:p>
            <a:pPr lvl="1"/>
            <a:r>
              <a:rPr lang="en-US" sz="2800" kern="1200" dirty="0">
                <a:solidFill>
                  <a:schemeClr val="tx1"/>
                </a:solidFill>
                <a:effectLst/>
                <a:latin typeface="+mn-lt"/>
                <a:ea typeface="+mn-ea"/>
                <a:cs typeface="+mn-cs"/>
              </a:rPr>
              <a:t>Tracks</a:t>
            </a:r>
            <a:r>
              <a:rPr lang="en-US" sz="2800" kern="1200" baseline="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process, sequence of statements, not data</a:t>
            </a:r>
            <a:r>
              <a:rPr lang="en-US" sz="2800" kern="1200" baseline="0" dirty="0">
                <a:solidFill>
                  <a:schemeClr val="tx1"/>
                </a:solidFill>
                <a:effectLst/>
                <a:latin typeface="+mn-lt"/>
                <a:ea typeface="+mn-ea"/>
                <a:cs typeface="+mn-cs"/>
              </a:rPr>
              <a:t> </a:t>
            </a:r>
          </a:p>
          <a:p>
            <a:pPr lvl="0"/>
            <a:r>
              <a:rPr lang="en-US" sz="3200" kern="1200" dirty="0">
                <a:solidFill>
                  <a:schemeClr val="tx1"/>
                </a:solidFill>
                <a:effectLst/>
                <a:latin typeface="+mn-lt"/>
                <a:ea typeface="+mn-ea"/>
                <a:cs typeface="+mn-cs"/>
              </a:rPr>
              <a:t>Sam</a:t>
            </a:r>
            <a:r>
              <a:rPr lang="en-US" sz="3200" kern="1200" baseline="0" dirty="0">
                <a:solidFill>
                  <a:schemeClr val="tx1"/>
                </a:solidFill>
                <a:effectLst/>
                <a:latin typeface="+mn-lt"/>
                <a:ea typeface="+mn-ea"/>
                <a:cs typeface="+mn-cs"/>
              </a:rPr>
              <a:t>e for </a:t>
            </a:r>
            <a:r>
              <a:rPr lang="en-US" sz="3200" kern="1200" baseline="0" dirty="0" err="1">
                <a:solidFill>
                  <a:schemeClr val="tx1"/>
                </a:solidFill>
                <a:effectLst/>
                <a:latin typeface="+mn-lt"/>
                <a:ea typeface="+mn-ea"/>
                <a:cs typeface="+mn-cs"/>
              </a:rPr>
              <a:t>PySnooper</a:t>
            </a:r>
            <a:endParaRPr lang="en-US" sz="3200" kern="1200" baseline="0" dirty="0">
              <a:solidFill>
                <a:schemeClr val="tx1"/>
              </a:solidFill>
              <a:effectLst/>
              <a:latin typeface="+mn-lt"/>
              <a:ea typeface="+mn-ea"/>
              <a:cs typeface="+mn-cs"/>
            </a:endParaRPr>
          </a:p>
          <a:p>
            <a:pPr lvl="1"/>
            <a:r>
              <a:rPr lang="en-US" sz="2800" kern="1200" baseline="0" dirty="0">
                <a:solidFill>
                  <a:schemeClr val="tx1"/>
                </a:solidFill>
                <a:effectLst/>
                <a:latin typeface="+mn-lt"/>
                <a:ea typeface="+mn-ea"/>
                <a:cs typeface="+mn-cs"/>
              </a:rPr>
              <a:t>Statements plus data</a:t>
            </a:r>
          </a:p>
          <a:p>
            <a:pPr lvl="1"/>
            <a:r>
              <a:rPr lang="en-US" sz="2800" kern="1200" dirty="0">
                <a:solidFill>
                  <a:schemeClr val="tx1"/>
                </a:solidFill>
                <a:effectLst/>
                <a:latin typeface="+mn-lt"/>
                <a:ea typeface="+mn-ea"/>
                <a:cs typeface="+mn-cs"/>
              </a:rPr>
              <a:t>Way too detailed</a:t>
            </a:r>
            <a:r>
              <a:rPr lang="en-US" sz="2800" kern="1200" baseline="0" dirty="0">
                <a:solidFill>
                  <a:schemeClr val="tx1"/>
                </a:solidFill>
                <a:effectLst/>
                <a:latin typeface="+mn-lt"/>
                <a:ea typeface="+mn-ea"/>
                <a:cs typeface="+mn-cs"/>
              </a:rPr>
              <a:t> for my needs</a:t>
            </a:r>
            <a:endParaRPr lang="en-US" sz="28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8</a:t>
            </a:fld>
            <a:endParaRPr lang="en-US" dirty="0"/>
          </a:p>
        </p:txBody>
      </p:sp>
    </p:spTree>
    <p:extLst>
      <p:ext uri="{BB962C8B-B14F-4D97-AF65-F5344CB8AC3E}">
        <p14:creationId xmlns:p14="http://schemas.microsoft.com/office/powerpoint/2010/main" val="355210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Need an adequate method </a:t>
            </a:r>
            <a:r>
              <a:rPr lang="en-US" dirty="0"/>
              <a:t>of watching what a program does/did</a:t>
            </a:r>
            <a:endParaRPr lang="en-US" sz="32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tracing the code flow (squint not detail) and </a:t>
            </a:r>
          </a:p>
          <a:p>
            <a:pPr lvl="1"/>
            <a:r>
              <a:rPr lang="en-US" dirty="0"/>
              <a:t>tracing the </a:t>
            </a:r>
            <a:r>
              <a:rPr lang="en-US" sz="2800" kern="1200" dirty="0">
                <a:solidFill>
                  <a:schemeClr val="tx1"/>
                </a:solidFill>
                <a:effectLst/>
                <a:latin typeface="+mn-lt"/>
                <a:ea typeface="+mn-ea"/>
                <a:cs typeface="+mn-cs"/>
              </a:rPr>
              <a:t>data progress</a:t>
            </a:r>
            <a:endParaRPr lang="en-US" sz="2400" kern="1200" dirty="0">
              <a:solidFill>
                <a:schemeClr val="tx1"/>
              </a:solidFill>
              <a:effectLst/>
              <a:latin typeface="+mn-lt"/>
              <a:ea typeface="+mn-ea"/>
              <a:cs typeface="+mn-cs"/>
            </a:endParaRPr>
          </a:p>
          <a:p>
            <a:pPr lvl="0"/>
            <a:r>
              <a:rPr lang="en-US" sz="3200" kern="1200" dirty="0">
                <a:solidFill>
                  <a:schemeClr val="tx1"/>
                </a:solidFill>
                <a:effectLst/>
                <a:latin typeface="+mn-lt"/>
                <a:ea typeface="+mn-ea"/>
                <a:cs typeface="+mn-cs"/>
              </a:rPr>
              <a:t>I can find a problem in a suitable trace log faster than I can setup breakpoints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9</a:t>
            </a:fld>
            <a:endParaRPr lang="en-US" dirty="0"/>
          </a:p>
        </p:txBody>
      </p:sp>
    </p:spTree>
    <p:extLst>
      <p:ext uri="{BB962C8B-B14F-4D97-AF65-F5344CB8AC3E}">
        <p14:creationId xmlns:p14="http://schemas.microsoft.com/office/powerpoint/2010/main" val="288798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1763</TotalTime>
  <Words>1655</Words>
  <Application>Microsoft Office PowerPoint</Application>
  <PresentationFormat>On-screen Show (4:3)</PresentationFormat>
  <Paragraphs>350</Paragraphs>
  <Slides>39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Courier New</vt:lpstr>
      <vt:lpstr>Office Theme</vt:lpstr>
      <vt:lpstr>A Dinosaur and a Python Walk into a Bar. . . </vt:lpstr>
      <vt:lpstr>Who're You Calling a Dinosaur?!?!</vt:lpstr>
      <vt:lpstr>Topics</vt:lpstr>
      <vt:lpstr>Offline Debugging</vt:lpstr>
      <vt:lpstr>New Program Doesn’t Do What You Want It To Do?</vt:lpstr>
      <vt:lpstr>Interactive Debugging</vt:lpstr>
      <vt:lpstr>Interactive Debugging  Might Not be Simple</vt:lpstr>
      <vt:lpstr>Python trace Module?</vt:lpstr>
      <vt:lpstr>Alternative</vt:lpstr>
      <vt:lpstr>A Modest Example Here</vt:lpstr>
      <vt:lpstr>Ned is Holding His Nose</vt:lpstr>
      <vt:lpstr>Just Like the Standard Example</vt:lpstr>
      <vt:lpstr>From Experience</vt:lpstr>
      <vt:lpstr>Features: Must Have</vt:lpstr>
      <vt:lpstr>Nice to Have</vt:lpstr>
      <vt:lpstr>Management Needs</vt:lpstr>
      <vt:lpstr>Requirements That I Try to Meet</vt:lpstr>
      <vt:lpstr>Requirements (cont'd)</vt:lpstr>
      <vt:lpstr>Timestamp</vt:lpstr>
      <vt:lpstr>Easy Control of Debug On/Off</vt:lpstr>
      <vt:lpstr>Leave the Debugging Code in</vt:lpstr>
      <vt:lpstr>Output Where?</vt:lpstr>
      <vt:lpstr>Identify Data, Not Just Location</vt:lpstr>
      <vt:lpstr>Map IDs to Instances</vt:lpstr>
      <vt:lpstr>Low Performance Impact</vt:lpstr>
      <vt:lpstr>The Package</vt:lpstr>
      <vt:lpstr>Why Singleton?</vt:lpstr>
      <vt:lpstr>Trace Functions</vt:lpstr>
      <vt:lpstr>Decorators</vt:lpstr>
      <vt:lpstr>Filtering on Priority,  Facility</vt:lpstr>
      <vt:lpstr>Filter by Level of Detail</vt:lpstr>
      <vt:lpstr>Filter by Facility Names</vt:lpstr>
      <vt:lpstr>Contact</vt:lpstr>
      <vt:lpstr>Other Tidbits</vt:lpstr>
      <vt:lpstr>Use for Regression Testing</vt:lpstr>
      <vt:lpstr>Multiprocessing</vt:lpstr>
      <vt:lpstr>Use Meaningful Names</vt:lpstr>
      <vt:lpstr>Sort of Apology</vt:lpstr>
      <vt:lpstr>Meaningful Data Contents, Too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Dinosaur and a Python Walk into a Bar. . .</dc:title>
  <dc:creator>landau</dc:creator>
  <cp:lastModifiedBy>landau</cp:lastModifiedBy>
  <cp:revision>143</cp:revision>
  <dcterms:created xsi:type="dcterms:W3CDTF">2021-01-01T22:51:36Z</dcterms:created>
  <dcterms:modified xsi:type="dcterms:W3CDTF">2021-01-29T18:44:54Z</dcterms:modified>
</cp:coreProperties>
</file>