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64" r:id="rId5"/>
    <p:sldId id="265" r:id="rId6"/>
    <p:sldId id="295" r:id="rId7"/>
    <p:sldId id="294" r:id="rId8"/>
    <p:sldId id="297" r:id="rId9"/>
    <p:sldId id="261" r:id="rId10"/>
    <p:sldId id="271" r:id="rId11"/>
    <p:sldId id="292" r:id="rId12"/>
    <p:sldId id="317" r:id="rId13"/>
    <p:sldId id="318" r:id="rId14"/>
    <p:sldId id="319" r:id="rId15"/>
    <p:sldId id="302" r:id="rId16"/>
    <p:sldId id="274" r:id="rId17"/>
    <p:sldId id="301" r:id="rId18"/>
    <p:sldId id="275" r:id="rId19"/>
    <p:sldId id="277" r:id="rId20"/>
    <p:sldId id="321" r:id="rId21"/>
    <p:sldId id="332" r:id="rId22"/>
    <p:sldId id="322" r:id="rId23"/>
    <p:sldId id="330" r:id="rId24"/>
    <p:sldId id="324" r:id="rId25"/>
    <p:sldId id="333" r:id="rId26"/>
    <p:sldId id="334" r:id="rId27"/>
    <p:sldId id="291" r:id="rId28"/>
    <p:sldId id="331" r:id="rId29"/>
    <p:sldId id="286" r:id="rId30"/>
    <p:sldId id="335" r:id="rId31"/>
    <p:sldId id="279" r:id="rId32"/>
    <p:sldId id="336" r:id="rId33"/>
    <p:sldId id="276" r:id="rId34"/>
    <p:sldId id="260" r:id="rId35"/>
    <p:sldId id="298" r:id="rId36"/>
    <p:sldId id="26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31" autoAdjust="0"/>
    <p:restoredTop sz="86364" autoAdjust="0"/>
  </p:normalViewPr>
  <p:slideViewPr>
    <p:cSldViewPr>
      <p:cViewPr varScale="1">
        <p:scale>
          <a:sx n="88" d="100"/>
          <a:sy n="88" d="100"/>
        </p:scale>
        <p:origin x="1326" y="65"/>
      </p:cViewPr>
      <p:guideLst>
        <p:guide orient="horz" pos="2160"/>
        <p:guide pos="2880"/>
      </p:guideLst>
    </p:cSldViewPr>
  </p:slideViewPr>
  <p:outlineViewPr>
    <p:cViewPr>
      <p:scale>
        <a:sx n="50" d="100"/>
        <a:sy n="50" d="100"/>
      </p:scale>
      <p:origin x="0" y="0"/>
    </p:cViewPr>
  </p:outlineViewPr>
  <p:notesTextViewPr>
    <p:cViewPr>
      <p:scale>
        <a:sx n="1" d="1"/>
        <a:sy n="1" d="1"/>
      </p:scale>
      <p:origin x="0" y="0"/>
    </p:cViewPr>
  </p:notesTextViewPr>
  <p:sorterViewPr>
    <p:cViewPr>
      <p:scale>
        <a:sx n="100" d="100"/>
        <a:sy n="100" d="100"/>
      </p:scale>
      <p:origin x="0" y="444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DABC08-5500-4080-81A3-D11EBECCC5B6}" type="datetimeFigureOut">
              <a:rPr lang="en-US" smtClean="0"/>
              <a:t>2021-02-15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C747D4-569D-4A36-9900-76CDCE968818}" type="slidenum">
              <a:rPr lang="en-US" smtClean="0"/>
              <a:t>‹#›</a:t>
            </a:fld>
            <a:endParaRPr lang="en-US"/>
          </a:p>
        </p:txBody>
      </p:sp>
    </p:spTree>
    <p:extLst>
      <p:ext uri="{BB962C8B-B14F-4D97-AF65-F5344CB8AC3E}">
        <p14:creationId xmlns:p14="http://schemas.microsoft.com/office/powerpoint/2010/main" val="248428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747D4-569D-4A36-9900-76CDCE968818}" type="slidenum">
              <a:rPr lang="en-US" smtClean="0"/>
              <a:t>1</a:t>
            </a:fld>
            <a:endParaRPr lang="en-US"/>
          </a:p>
        </p:txBody>
      </p:sp>
    </p:spTree>
    <p:extLst>
      <p:ext uri="{BB962C8B-B14F-4D97-AF65-F5344CB8AC3E}">
        <p14:creationId xmlns:p14="http://schemas.microsoft.com/office/powerpoint/2010/main" val="1802001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747D4-569D-4A36-9900-76CDCE968818}" type="slidenum">
              <a:rPr lang="en-US" smtClean="0"/>
              <a:t>19</a:t>
            </a:fld>
            <a:endParaRPr lang="en-US"/>
          </a:p>
        </p:txBody>
      </p:sp>
    </p:spTree>
    <p:extLst>
      <p:ext uri="{BB962C8B-B14F-4D97-AF65-F5344CB8AC3E}">
        <p14:creationId xmlns:p14="http://schemas.microsoft.com/office/powerpoint/2010/main" val="2824208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747D4-569D-4A36-9900-76CDCE968818}" type="slidenum">
              <a:rPr lang="en-US" smtClean="0"/>
              <a:t>28</a:t>
            </a:fld>
            <a:endParaRPr lang="en-US"/>
          </a:p>
        </p:txBody>
      </p:sp>
    </p:spTree>
    <p:extLst>
      <p:ext uri="{BB962C8B-B14F-4D97-AF65-F5344CB8AC3E}">
        <p14:creationId xmlns:p14="http://schemas.microsoft.com/office/powerpoint/2010/main" val="2081727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747D4-569D-4A36-9900-76CDCE968818}" type="slidenum">
              <a:rPr lang="en-US" smtClean="0"/>
              <a:t>32</a:t>
            </a:fld>
            <a:endParaRPr lang="en-US"/>
          </a:p>
        </p:txBody>
      </p:sp>
    </p:spTree>
    <p:extLst>
      <p:ext uri="{BB962C8B-B14F-4D97-AF65-F5344CB8AC3E}">
        <p14:creationId xmlns:p14="http://schemas.microsoft.com/office/powerpoint/2010/main" val="1910353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70053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54774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182923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143000"/>
          </a:xfrm>
        </p:spPr>
        <p:txBody>
          <a:bodyPr>
            <a:normAutofit/>
          </a:bodyPr>
          <a:lstStyle>
            <a:lvl1pPr>
              <a:defRPr sz="4000" b="1"/>
            </a:lvl1pPr>
          </a:lstStyle>
          <a:p>
            <a:r>
              <a:rPr lang="en-US" dirty="0"/>
              <a:t>Click to edit Master title style</a:t>
            </a:r>
          </a:p>
        </p:txBody>
      </p:sp>
      <p:sp>
        <p:nvSpPr>
          <p:cNvPr id="3" name="Content Placeholder 2"/>
          <p:cNvSpPr>
            <a:spLocks noGrp="1"/>
          </p:cNvSpPr>
          <p:nvPr>
            <p:ph idx="1"/>
          </p:nvPr>
        </p:nvSpPr>
        <p:spPr>
          <a:xfrm>
            <a:off x="457200" y="1447800"/>
            <a:ext cx="8305800" cy="480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a:xfrm>
            <a:off x="2667000" y="6324600"/>
            <a:ext cx="4800600" cy="396875"/>
          </a:xfrm>
        </p:spPr>
        <p:txBody>
          <a:bodyPr/>
          <a:lstStyle/>
          <a:p>
            <a:r>
              <a:rPr lang="en-US" dirty="0"/>
              <a:t>RBL - Boston Python</a:t>
            </a:r>
          </a:p>
        </p:txBody>
      </p:sp>
      <p:sp>
        <p:nvSpPr>
          <p:cNvPr id="6" name="Slide Number Placeholder 5"/>
          <p:cNvSpPr>
            <a:spLocks noGrp="1"/>
          </p:cNvSpPr>
          <p:nvPr>
            <p:ph type="sldNum" sz="quarter" idx="12"/>
          </p:nvPr>
        </p:nvSpPr>
        <p:spPr>
          <a:xfrm>
            <a:off x="7620000" y="6324600"/>
            <a:ext cx="1066800" cy="396875"/>
          </a:xfrm>
        </p:spPr>
        <p:txBody>
          <a:bodyPr/>
          <a:lstStyle/>
          <a:p>
            <a:fld id="{4E5DAAAA-9FFA-4439-92E3-68E3EA8B0D1F}" type="slidenum">
              <a:rPr lang="en-US" smtClean="0"/>
              <a:t>‹#›</a:t>
            </a:fld>
            <a:endParaRPr lang="en-US" dirty="0"/>
          </a:p>
        </p:txBody>
      </p:sp>
      <p:cxnSp>
        <p:nvCxnSpPr>
          <p:cNvPr id="8" name="Straight Connector 7"/>
          <p:cNvCxnSpPr/>
          <p:nvPr userDrawn="1"/>
        </p:nvCxnSpPr>
        <p:spPr>
          <a:xfrm>
            <a:off x="0" y="1295400"/>
            <a:ext cx="9144000" cy="0"/>
          </a:xfrm>
          <a:prstGeom prst="line">
            <a:avLst/>
          </a:prstGeom>
          <a:ln w="82550">
            <a:solidFill>
              <a:srgbClr val="FF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77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107311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2021-01-22</a:t>
            </a:r>
          </a:p>
        </p:txBody>
      </p:sp>
      <p:sp>
        <p:nvSpPr>
          <p:cNvPr id="6" name="Footer Placeholder 5"/>
          <p:cNvSpPr>
            <a:spLocks noGrp="1"/>
          </p:cNvSpPr>
          <p:nvPr>
            <p:ph type="ftr" sz="quarter" idx="11"/>
          </p:nvPr>
        </p:nvSpPr>
        <p:spPr/>
        <p:txBody>
          <a:bodyPr/>
          <a:lstStyle/>
          <a:p>
            <a:r>
              <a:rPr lang="en-US"/>
              <a:t>RBL - Boston Python</a:t>
            </a:r>
          </a:p>
        </p:txBody>
      </p:sp>
      <p:sp>
        <p:nvSpPr>
          <p:cNvPr id="7" name="Slide Number Placeholder 6"/>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3369140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2021-01-22</a:t>
            </a:r>
          </a:p>
        </p:txBody>
      </p:sp>
      <p:sp>
        <p:nvSpPr>
          <p:cNvPr id="8" name="Footer Placeholder 7"/>
          <p:cNvSpPr>
            <a:spLocks noGrp="1"/>
          </p:cNvSpPr>
          <p:nvPr>
            <p:ph type="ftr" sz="quarter" idx="11"/>
          </p:nvPr>
        </p:nvSpPr>
        <p:spPr/>
        <p:txBody>
          <a:bodyPr/>
          <a:lstStyle/>
          <a:p>
            <a:r>
              <a:rPr lang="en-US"/>
              <a:t>RBL - Boston Python</a:t>
            </a:r>
          </a:p>
        </p:txBody>
      </p:sp>
      <p:sp>
        <p:nvSpPr>
          <p:cNvPr id="9" name="Slide Number Placeholder 8"/>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490732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2021-01-22</a:t>
            </a:r>
          </a:p>
        </p:txBody>
      </p:sp>
      <p:sp>
        <p:nvSpPr>
          <p:cNvPr id="4" name="Footer Placeholder 3"/>
          <p:cNvSpPr>
            <a:spLocks noGrp="1"/>
          </p:cNvSpPr>
          <p:nvPr>
            <p:ph type="ftr" sz="quarter" idx="11"/>
          </p:nvPr>
        </p:nvSpPr>
        <p:spPr/>
        <p:txBody>
          <a:bodyPr/>
          <a:lstStyle/>
          <a:p>
            <a:r>
              <a:rPr lang="en-US"/>
              <a:t>RBL - Boston Python</a:t>
            </a:r>
          </a:p>
        </p:txBody>
      </p:sp>
      <p:sp>
        <p:nvSpPr>
          <p:cNvPr id="5" name="Slide Number Placeholder 4"/>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55999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2021-01-22</a:t>
            </a:r>
          </a:p>
        </p:txBody>
      </p:sp>
      <p:sp>
        <p:nvSpPr>
          <p:cNvPr id="3" name="Footer Placeholder 2"/>
          <p:cNvSpPr>
            <a:spLocks noGrp="1"/>
          </p:cNvSpPr>
          <p:nvPr>
            <p:ph type="ftr" sz="quarter" idx="11"/>
          </p:nvPr>
        </p:nvSpPr>
        <p:spPr/>
        <p:txBody>
          <a:bodyPr/>
          <a:lstStyle/>
          <a:p>
            <a:r>
              <a:rPr lang="en-US"/>
              <a:t>RBL - Boston Python</a:t>
            </a:r>
          </a:p>
        </p:txBody>
      </p:sp>
      <p:sp>
        <p:nvSpPr>
          <p:cNvPr id="4" name="Slide Number Placeholder 3"/>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184022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2021-01-22</a:t>
            </a:r>
          </a:p>
        </p:txBody>
      </p:sp>
      <p:sp>
        <p:nvSpPr>
          <p:cNvPr id="6" name="Footer Placeholder 5"/>
          <p:cNvSpPr>
            <a:spLocks noGrp="1"/>
          </p:cNvSpPr>
          <p:nvPr>
            <p:ph type="ftr" sz="quarter" idx="11"/>
          </p:nvPr>
        </p:nvSpPr>
        <p:spPr/>
        <p:txBody>
          <a:bodyPr/>
          <a:lstStyle/>
          <a:p>
            <a:r>
              <a:rPr lang="en-US"/>
              <a:t>RBL - Boston Python</a:t>
            </a:r>
          </a:p>
        </p:txBody>
      </p:sp>
      <p:sp>
        <p:nvSpPr>
          <p:cNvPr id="7" name="Slide Number Placeholder 6"/>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62514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2021-01-22</a:t>
            </a:r>
          </a:p>
        </p:txBody>
      </p:sp>
      <p:sp>
        <p:nvSpPr>
          <p:cNvPr id="6" name="Footer Placeholder 5"/>
          <p:cNvSpPr>
            <a:spLocks noGrp="1"/>
          </p:cNvSpPr>
          <p:nvPr>
            <p:ph type="ftr" sz="quarter" idx="11"/>
          </p:nvPr>
        </p:nvSpPr>
        <p:spPr/>
        <p:txBody>
          <a:bodyPr/>
          <a:lstStyle/>
          <a:p>
            <a:r>
              <a:rPr lang="en-US"/>
              <a:t>RBL - Boston Python</a:t>
            </a:r>
          </a:p>
        </p:txBody>
      </p:sp>
      <p:sp>
        <p:nvSpPr>
          <p:cNvPr id="7" name="Slide Number Placeholder 6"/>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174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2021-01-22</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RBL - Boston Python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DAAAA-9FFA-4439-92E3-68E3EA8B0D1F}" type="slidenum">
              <a:rPr lang="en-US" smtClean="0"/>
              <a:t>‹#›</a:t>
            </a:fld>
            <a:endParaRPr lang="en-US"/>
          </a:p>
        </p:txBody>
      </p:sp>
    </p:spTree>
    <p:extLst>
      <p:ext uri="{BB962C8B-B14F-4D97-AF65-F5344CB8AC3E}">
        <p14:creationId xmlns:p14="http://schemas.microsoft.com/office/powerpoint/2010/main" val="609495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mailto:landau@ricksoft.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01775"/>
            <a:ext cx="7772400" cy="1470025"/>
          </a:xfrm>
        </p:spPr>
        <p:txBody>
          <a:bodyPr/>
          <a:lstStyle/>
          <a:p>
            <a:r>
              <a:rPr lang="en-US" b="1" dirty="0"/>
              <a:t>A Dinosaur and a Python</a:t>
            </a:r>
            <a:br>
              <a:rPr lang="en-US" b="1" dirty="0"/>
            </a:br>
            <a:r>
              <a:rPr lang="en-US" b="1" dirty="0"/>
              <a:t>Walk into a Bar. . . </a:t>
            </a:r>
          </a:p>
        </p:txBody>
      </p:sp>
      <p:sp>
        <p:nvSpPr>
          <p:cNvPr id="3" name="Subtitle 2"/>
          <p:cNvSpPr>
            <a:spLocks noGrp="1"/>
          </p:cNvSpPr>
          <p:nvPr>
            <p:ph type="subTitle" idx="1"/>
          </p:nvPr>
        </p:nvSpPr>
        <p:spPr>
          <a:xfrm>
            <a:off x="1371600" y="3355975"/>
            <a:ext cx="6477000" cy="533400"/>
          </a:xfrm>
        </p:spPr>
        <p:txBody>
          <a:bodyPr>
            <a:normAutofit lnSpcReduction="10000"/>
          </a:bodyPr>
          <a:lstStyle/>
          <a:p>
            <a:r>
              <a:rPr lang="en-US" dirty="0"/>
              <a:t>How a </a:t>
            </a:r>
            <a:r>
              <a:rPr lang="en-US"/>
              <a:t>dinosaur debugs </a:t>
            </a:r>
            <a:r>
              <a:rPr lang="en-US" dirty="0"/>
              <a:t>in Python</a:t>
            </a:r>
          </a:p>
        </p:txBody>
      </p:sp>
      <p:sp>
        <p:nvSpPr>
          <p:cNvPr id="4" name="TextBox 3"/>
          <p:cNvSpPr txBox="1"/>
          <p:nvPr/>
        </p:nvSpPr>
        <p:spPr>
          <a:xfrm>
            <a:off x="4572000" y="4648200"/>
            <a:ext cx="3505200" cy="923330"/>
          </a:xfrm>
          <a:prstGeom prst="rect">
            <a:avLst/>
          </a:prstGeom>
          <a:noFill/>
        </p:spPr>
        <p:txBody>
          <a:bodyPr wrap="square" rtlCol="0">
            <a:spAutoFit/>
          </a:bodyPr>
          <a:lstStyle/>
          <a:p>
            <a:r>
              <a:rPr lang="en-US" dirty="0"/>
              <a:t>Richard Landau</a:t>
            </a:r>
          </a:p>
          <a:p>
            <a:r>
              <a:rPr lang="en-US" dirty="0"/>
              <a:t>Retired Software Engineer</a:t>
            </a:r>
          </a:p>
          <a:p>
            <a:r>
              <a:rPr lang="en-US" dirty="0"/>
              <a:t> &amp; Boston Python junkie</a:t>
            </a:r>
          </a:p>
        </p:txBody>
      </p:sp>
      <p:sp>
        <p:nvSpPr>
          <p:cNvPr id="5" name="Date Placeholder 4"/>
          <p:cNvSpPr>
            <a:spLocks noGrp="1"/>
          </p:cNvSpPr>
          <p:nvPr>
            <p:ph type="dt" sz="half" idx="10"/>
          </p:nvPr>
        </p:nvSpPr>
        <p:spPr/>
        <p:txBody>
          <a:bodyPr/>
          <a:lstStyle/>
          <a:p>
            <a:r>
              <a:rPr lang="en-US"/>
              <a:t>2021-01-22</a:t>
            </a:r>
          </a:p>
        </p:txBody>
      </p:sp>
      <p:sp>
        <p:nvSpPr>
          <p:cNvPr id="6" name="Footer Placeholder 5"/>
          <p:cNvSpPr>
            <a:spLocks noGrp="1"/>
          </p:cNvSpPr>
          <p:nvPr>
            <p:ph type="ftr" sz="quarter" idx="11"/>
          </p:nvPr>
        </p:nvSpPr>
        <p:spPr/>
        <p:txBody>
          <a:bodyPr/>
          <a:lstStyle/>
          <a:p>
            <a:r>
              <a:rPr lang="en-US"/>
              <a:t>RBL - Boston Python</a:t>
            </a:r>
          </a:p>
        </p:txBody>
      </p:sp>
      <p:sp>
        <p:nvSpPr>
          <p:cNvPr id="7" name="Slide Number Placeholder 6"/>
          <p:cNvSpPr>
            <a:spLocks noGrp="1"/>
          </p:cNvSpPr>
          <p:nvPr>
            <p:ph type="sldNum" sz="quarter" idx="12"/>
          </p:nvPr>
        </p:nvSpPr>
        <p:spPr/>
        <p:txBody>
          <a:bodyPr/>
          <a:lstStyle/>
          <a:p>
            <a:fld id="{4E5DAAAA-9FFA-4439-92E3-68E3EA8B0D1F}" type="slidenum">
              <a:rPr lang="en-US" smtClean="0"/>
              <a:t>1</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4343400"/>
            <a:ext cx="2009955" cy="1863306"/>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348" y="5029199"/>
            <a:ext cx="1260452" cy="838201"/>
          </a:xfrm>
          <a:prstGeom prst="rect">
            <a:avLst/>
          </a:prstGeom>
        </p:spPr>
      </p:pic>
    </p:spTree>
    <p:extLst>
      <p:ext uri="{BB962C8B-B14F-4D97-AF65-F5344CB8AC3E}">
        <p14:creationId xmlns:p14="http://schemas.microsoft.com/office/powerpoint/2010/main" val="670352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from Experience</a:t>
            </a:r>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Important things to include, based on experience </a:t>
            </a:r>
          </a:p>
          <a:p>
            <a:pPr lvl="1"/>
            <a:r>
              <a:rPr lang="en-US" sz="2800" kern="1200" dirty="0">
                <a:solidFill>
                  <a:schemeClr val="tx1"/>
                </a:solidFill>
                <a:effectLst/>
                <a:latin typeface="+mn-lt"/>
                <a:ea typeface="+mn-ea"/>
                <a:cs typeface="+mn-cs"/>
              </a:rPr>
              <a:t>1978-2019</a:t>
            </a:r>
          </a:p>
          <a:p>
            <a:pPr lvl="2"/>
            <a:r>
              <a:rPr lang="en-US" sz="2400" kern="1200" dirty="0">
                <a:solidFill>
                  <a:schemeClr val="tx1"/>
                </a:solidFill>
                <a:effectLst/>
                <a:latin typeface="+mn-lt"/>
                <a:ea typeface="+mn-ea"/>
                <a:cs typeface="+mn-cs"/>
              </a:rPr>
              <a:t>This trace facility written in PDP-11 assembler, then C, C++, VB, Perl, Java, and finally Python</a:t>
            </a:r>
          </a:p>
          <a:p>
            <a:pPr lvl="2"/>
            <a:r>
              <a:rPr lang="en-US" sz="2400" kern="1200" dirty="0">
                <a:solidFill>
                  <a:schemeClr val="tx1"/>
                </a:solidFill>
                <a:effectLst/>
                <a:latin typeface="+mn-lt"/>
                <a:ea typeface="+mn-ea"/>
                <a:cs typeface="+mn-cs"/>
              </a:rPr>
              <a:t>Originally written for</a:t>
            </a:r>
            <a:r>
              <a:rPr lang="en-US" sz="2400" kern="1200" baseline="0" dirty="0">
                <a:solidFill>
                  <a:schemeClr val="tx1"/>
                </a:solidFill>
                <a:effectLst/>
                <a:latin typeface="+mn-lt"/>
                <a:ea typeface="+mn-ea"/>
                <a:cs typeface="+mn-cs"/>
              </a:rPr>
              <a:t> </a:t>
            </a:r>
            <a:r>
              <a:rPr lang="en-US" sz="2400" kern="1200" dirty="0">
                <a:solidFill>
                  <a:schemeClr val="tx1"/>
                </a:solidFill>
                <a:effectLst/>
                <a:latin typeface="+mn-lt"/>
                <a:ea typeface="+mn-ea"/>
                <a:cs typeface="+mn-cs"/>
              </a:rPr>
              <a:t>a </a:t>
            </a:r>
            <a:r>
              <a:rPr lang="en-US" dirty="0" err="1"/>
              <a:t>multi</a:t>
            </a:r>
            <a:r>
              <a:rPr lang="en-US" sz="2400" kern="1200" dirty="0" err="1">
                <a:solidFill>
                  <a:schemeClr val="tx1"/>
                </a:solidFill>
                <a:effectLst/>
                <a:latin typeface="+mn-lt"/>
                <a:ea typeface="+mn-ea"/>
                <a:cs typeface="+mn-cs"/>
              </a:rPr>
              <a:t>process</a:t>
            </a:r>
            <a:r>
              <a:rPr lang="en-US" sz="2400" kern="1200" dirty="0">
                <a:solidFill>
                  <a:schemeClr val="tx1"/>
                </a:solidFill>
                <a:effectLst/>
                <a:latin typeface="+mn-lt"/>
                <a:ea typeface="+mn-ea"/>
                <a:cs typeface="+mn-cs"/>
              </a:rPr>
              <a:t> comm system</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10</a:t>
            </a:fld>
            <a:endParaRPr lang="en-US" dirty="0"/>
          </a:p>
        </p:txBody>
      </p:sp>
    </p:spTree>
    <p:extLst>
      <p:ext uri="{BB962C8B-B14F-4D97-AF65-F5344CB8AC3E}">
        <p14:creationId xmlns:p14="http://schemas.microsoft.com/office/powerpoint/2010/main" val="4255480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Step Beyond print()</a:t>
            </a:r>
          </a:p>
        </p:txBody>
      </p:sp>
      <p:sp>
        <p:nvSpPr>
          <p:cNvPr id="3" name="Content Placeholder 2"/>
          <p:cNvSpPr>
            <a:spLocks noGrp="1"/>
          </p:cNvSpPr>
          <p:nvPr>
            <p:ph idx="1"/>
          </p:nvPr>
        </p:nvSpPr>
        <p:spPr/>
        <p:txBody>
          <a:bodyPr>
            <a:normAutofit/>
          </a:bodyPr>
          <a:lstStyle/>
          <a:p>
            <a:r>
              <a:rPr lang="en-US" baseline="0" dirty="0"/>
              <a:t>Sample decorator: print function entry and exit, in every textbook</a:t>
            </a:r>
          </a:p>
          <a:p>
            <a:endParaRPr lang="en-US" dirty="0"/>
          </a:p>
          <a:p>
            <a:r>
              <a:rPr lang="en-US" sz="2400" b="1" dirty="0">
                <a:solidFill>
                  <a:srgbClr val="00B050"/>
                </a:solidFill>
              </a:rPr>
              <a:t>&lt;code: decorator example&gt;</a:t>
            </a:r>
          </a:p>
          <a:p>
            <a:pPr marL="0" indent="0">
              <a:buNone/>
            </a:pPr>
            <a:endParaRPr lang="en-US" baseline="0" dirty="0"/>
          </a:p>
          <a:p>
            <a:pPr marL="342900" indent="-342900"/>
            <a:r>
              <a:rPr lang="en-US" dirty="0"/>
              <a:t>Very useful,</a:t>
            </a:r>
            <a:r>
              <a:rPr lang="en-US" baseline="0" dirty="0"/>
              <a:t> but can be improved</a:t>
            </a:r>
            <a:endParaRPr lang="en-US" dirty="0"/>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11</a:t>
            </a:fld>
            <a:endParaRPr lang="en-US" dirty="0"/>
          </a:p>
        </p:txBody>
      </p:sp>
    </p:spTree>
    <p:extLst>
      <p:ext uri="{BB962C8B-B14F-4D97-AF65-F5344CB8AC3E}">
        <p14:creationId xmlns:p14="http://schemas.microsoft.com/office/powerpoint/2010/main" val="2699397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a:t>
            </a:r>
            <a:r>
              <a:rPr lang="en-US" baseline="0" dirty="0"/>
              <a:t> Output </a:t>
            </a:r>
            <a:r>
              <a:rPr lang="en-US" dirty="0"/>
              <a:t>Must Have</a:t>
            </a:r>
          </a:p>
        </p:txBody>
      </p:sp>
      <p:sp>
        <p:nvSpPr>
          <p:cNvPr id="3" name="Content Placeholder 2"/>
          <p:cNvSpPr>
            <a:spLocks noGrp="1"/>
          </p:cNvSpPr>
          <p:nvPr>
            <p:ph idx="1"/>
          </p:nvPr>
        </p:nvSpPr>
        <p:spPr/>
        <p:txBody>
          <a:bodyPr/>
          <a:lstStyle/>
          <a:p>
            <a:r>
              <a:rPr lang="en-US" dirty="0"/>
              <a:t>Time</a:t>
            </a:r>
          </a:p>
          <a:p>
            <a:r>
              <a:rPr lang="en-US" dirty="0"/>
              <a:t>Source location</a:t>
            </a:r>
          </a:p>
          <a:p>
            <a:r>
              <a:rPr lang="en-US" dirty="0"/>
              <a:t>Activity</a:t>
            </a:r>
          </a:p>
          <a:p>
            <a:r>
              <a:rPr lang="en-US" dirty="0"/>
              <a:t>Data</a:t>
            </a:r>
            <a:r>
              <a:rPr lang="en-US" baseline="0" dirty="0"/>
              <a:t> content</a:t>
            </a:r>
          </a:p>
          <a:p>
            <a:r>
              <a:rPr lang="en-US" baseline="0" dirty="0"/>
              <a:t>Consistent and compact format</a:t>
            </a:r>
          </a:p>
          <a:p>
            <a:r>
              <a:rPr lang="en-US" baseline="0" dirty="0" err="1"/>
              <a:t>stdout</a:t>
            </a:r>
            <a:r>
              <a:rPr lang="en-US" baseline="0" dirty="0"/>
              <a:t>/stderr or file output</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12</a:t>
            </a:fld>
            <a:endParaRPr lang="en-US" dirty="0"/>
          </a:p>
        </p:txBody>
      </p:sp>
    </p:spTree>
    <p:extLst>
      <p:ext uri="{BB962C8B-B14F-4D97-AF65-F5344CB8AC3E}">
        <p14:creationId xmlns:p14="http://schemas.microsoft.com/office/powerpoint/2010/main" val="97308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Nice to Have</a:t>
            </a:r>
          </a:p>
        </p:txBody>
      </p:sp>
      <p:sp>
        <p:nvSpPr>
          <p:cNvPr id="3" name="Content Placeholder 2"/>
          <p:cNvSpPr>
            <a:spLocks noGrp="1"/>
          </p:cNvSpPr>
          <p:nvPr>
            <p:ph idx="1"/>
          </p:nvPr>
        </p:nvSpPr>
        <p:spPr/>
        <p:txBody>
          <a:bodyPr/>
          <a:lstStyle/>
          <a:p>
            <a:r>
              <a:rPr lang="en-US" dirty="0"/>
              <a:t>Adjustable level of detail (priority)</a:t>
            </a:r>
          </a:p>
          <a:p>
            <a:r>
              <a:rPr lang="en-US" dirty="0"/>
              <a:t>Optional HTML</a:t>
            </a:r>
            <a:r>
              <a:rPr lang="en-US" baseline="0" dirty="0"/>
              <a:t> output</a:t>
            </a:r>
          </a:p>
          <a:p>
            <a:r>
              <a:rPr lang="en-US" baseline="0" dirty="0"/>
              <a:t>Low performance impact</a:t>
            </a:r>
          </a:p>
          <a:p>
            <a:r>
              <a:rPr lang="en-US" baseline="0" dirty="0"/>
              <a:t>Thread-safe, multiprocessing-safe</a:t>
            </a:r>
            <a:endParaRPr lang="en-US" dirty="0"/>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13</a:t>
            </a:fld>
            <a:endParaRPr lang="en-US" dirty="0"/>
          </a:p>
        </p:txBody>
      </p:sp>
    </p:spTree>
    <p:extLst>
      <p:ext uri="{BB962C8B-B14F-4D97-AF65-F5344CB8AC3E}">
        <p14:creationId xmlns:p14="http://schemas.microsoft.com/office/powerpoint/2010/main" val="365624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a:t>
            </a:r>
            <a:r>
              <a:rPr lang="en-US" baseline="0" dirty="0"/>
              <a:t> EZ2 Manage</a:t>
            </a:r>
            <a:endParaRPr lang="en-US" dirty="0"/>
          </a:p>
        </p:txBody>
      </p:sp>
      <p:sp>
        <p:nvSpPr>
          <p:cNvPr id="3" name="Content Placeholder 2"/>
          <p:cNvSpPr>
            <a:spLocks noGrp="1"/>
          </p:cNvSpPr>
          <p:nvPr>
            <p:ph idx="1"/>
          </p:nvPr>
        </p:nvSpPr>
        <p:spPr/>
        <p:txBody>
          <a:bodyPr/>
          <a:lstStyle/>
          <a:p>
            <a:r>
              <a:rPr lang="en-US" b="1" dirty="0"/>
              <a:t>Manage w</a:t>
            </a:r>
            <a:r>
              <a:rPr lang="en-US" b="1" baseline="0" dirty="0"/>
              <a:t>ithout editing </a:t>
            </a:r>
            <a:r>
              <a:rPr lang="en-US" baseline="0" dirty="0"/>
              <a:t>code</a:t>
            </a:r>
          </a:p>
          <a:p>
            <a:pPr lvl="1"/>
            <a:r>
              <a:rPr lang="en-US" dirty="0"/>
              <a:t>On/off</a:t>
            </a:r>
            <a:endParaRPr lang="en-US" baseline="0" dirty="0"/>
          </a:p>
          <a:p>
            <a:pPr lvl="1"/>
            <a:r>
              <a:rPr lang="en-US" baseline="0" dirty="0"/>
              <a:t>Change output location</a:t>
            </a:r>
          </a:p>
          <a:p>
            <a:pPr lvl="1"/>
            <a:r>
              <a:rPr lang="en-US" baseline="0" dirty="0"/>
              <a:t>Adjust filter by detail level, source location</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14</a:t>
            </a:fld>
            <a:endParaRPr lang="en-US" dirty="0"/>
          </a:p>
        </p:txBody>
      </p:sp>
    </p:spTree>
    <p:extLst>
      <p:ext uri="{BB962C8B-B14F-4D97-AF65-F5344CB8AC3E}">
        <p14:creationId xmlns:p14="http://schemas.microsoft.com/office/powerpoint/2010/main" val="3668781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Timestamp</a:t>
            </a:r>
          </a:p>
        </p:txBody>
      </p:sp>
      <p:sp>
        <p:nvSpPr>
          <p:cNvPr id="3" name="Content Placeholder 2"/>
          <p:cNvSpPr>
            <a:spLocks noGrp="1"/>
          </p:cNvSpPr>
          <p:nvPr>
            <p:ph idx="1"/>
          </p:nvPr>
        </p:nvSpPr>
        <p:spPr/>
        <p:txBody>
          <a:bodyPr/>
          <a:lstStyle/>
          <a:p>
            <a:r>
              <a:rPr lang="en-US" dirty="0">
                <a:effectLst/>
              </a:rPr>
              <a:t>Date and time, to second or millisecond</a:t>
            </a:r>
          </a:p>
          <a:p>
            <a:endParaRPr lang="en-US" dirty="0"/>
          </a:p>
          <a:p>
            <a:r>
              <a:rPr lang="en-US" dirty="0"/>
              <a:t>(All examples</a:t>
            </a:r>
            <a:r>
              <a:rPr lang="en-US" baseline="0" dirty="0"/>
              <a:t> from real code, real output)</a:t>
            </a:r>
            <a:endParaRPr lang="en-US" dirty="0"/>
          </a:p>
          <a:p>
            <a:endParaRPr lang="en-US" dirty="0"/>
          </a:p>
          <a:p>
            <a:r>
              <a:rPr lang="en-US" sz="2400" b="1" dirty="0">
                <a:solidFill>
                  <a:srgbClr val="00B050"/>
                </a:solidFill>
              </a:rPr>
              <a:t>&lt;code: timestamp&gt;</a:t>
            </a:r>
          </a:p>
          <a:p>
            <a:endParaRPr lang="en-US" dirty="0">
              <a:effectLst/>
            </a:endParaRP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15</a:t>
            </a:fld>
            <a:endParaRPr lang="en-US" dirty="0"/>
          </a:p>
        </p:txBody>
      </p:sp>
    </p:spTree>
    <p:extLst>
      <p:ext uri="{BB962C8B-B14F-4D97-AF65-F5344CB8AC3E}">
        <p14:creationId xmlns:p14="http://schemas.microsoft.com/office/powerpoint/2010/main" val="927184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Easy Control</a:t>
            </a:r>
            <a:r>
              <a:rPr lang="en-US" baseline="0" dirty="0"/>
              <a:t> of Debug On/Off</a:t>
            </a:r>
            <a:endParaRPr lang="en-US" dirty="0"/>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Control with </a:t>
            </a:r>
            <a:r>
              <a:rPr lang="en-US" sz="3200" b="1" kern="1200" dirty="0">
                <a:solidFill>
                  <a:schemeClr val="tx1"/>
                </a:solidFill>
                <a:effectLst/>
                <a:latin typeface="+mn-lt"/>
                <a:ea typeface="+mn-ea"/>
                <a:cs typeface="+mn-cs"/>
              </a:rPr>
              <a:t>environment variables</a:t>
            </a:r>
          </a:p>
          <a:p>
            <a:pPr lvl="0"/>
            <a:r>
              <a:rPr lang="en-US" sz="3200" kern="1200" dirty="0">
                <a:solidFill>
                  <a:schemeClr val="tx1"/>
                </a:solidFill>
                <a:effectLst/>
                <a:latin typeface="+mn-lt"/>
                <a:ea typeface="+mn-ea"/>
                <a:cs typeface="+mn-cs"/>
              </a:rPr>
              <a:t>Environment vars easy to sense</a:t>
            </a:r>
          </a:p>
          <a:p>
            <a:pPr lvl="0"/>
            <a:r>
              <a:rPr lang="en-US" kern="1200" dirty="0">
                <a:solidFill>
                  <a:schemeClr val="tx1"/>
                </a:solidFill>
                <a:effectLst/>
                <a:latin typeface="+mn-lt"/>
                <a:ea typeface="+mn-ea"/>
                <a:cs typeface="+mn-cs"/>
              </a:rPr>
              <a:t>(Restart</a:t>
            </a:r>
            <a:r>
              <a:rPr lang="en-US" kern="1200" baseline="0" dirty="0">
                <a:solidFill>
                  <a:schemeClr val="tx1"/>
                </a:solidFill>
                <a:effectLst/>
                <a:latin typeface="+mn-lt"/>
                <a:ea typeface="+mn-ea"/>
                <a:cs typeface="+mn-cs"/>
              </a:rPr>
              <a:t> process when </a:t>
            </a:r>
            <a:r>
              <a:rPr lang="en-US" kern="1200" baseline="0" dirty="0" err="1">
                <a:solidFill>
                  <a:schemeClr val="tx1"/>
                </a:solidFill>
                <a:effectLst/>
                <a:latin typeface="+mn-lt"/>
                <a:ea typeface="+mn-ea"/>
                <a:cs typeface="+mn-cs"/>
              </a:rPr>
              <a:t>params</a:t>
            </a:r>
            <a:r>
              <a:rPr lang="en-US" kern="1200" baseline="0" dirty="0">
                <a:solidFill>
                  <a:schemeClr val="tx1"/>
                </a:solidFill>
                <a:effectLst/>
                <a:latin typeface="+mn-lt"/>
                <a:ea typeface="+mn-ea"/>
                <a:cs typeface="+mn-cs"/>
              </a:rPr>
              <a:t> change)</a:t>
            </a:r>
            <a:endParaRPr lang="en-US" kern="1200" dirty="0">
              <a:solidFill>
                <a:schemeClr val="tx1"/>
              </a:solidFill>
              <a:effectLst/>
              <a:latin typeface="+mn-lt"/>
              <a:ea typeface="+mn-ea"/>
              <a:cs typeface="+mn-cs"/>
            </a:endParaRPr>
          </a:p>
          <a:p>
            <a:pPr marL="0" lvl="0" indent="0">
              <a:buNone/>
            </a:pPr>
            <a:endParaRPr lang="en-US" sz="2400" kern="1200" dirty="0">
              <a:solidFill>
                <a:schemeClr val="tx1"/>
              </a:solidFill>
              <a:effectLst/>
              <a:latin typeface="+mn-lt"/>
              <a:ea typeface="+mn-ea"/>
              <a:cs typeface="+mn-cs"/>
            </a:endParaRPr>
          </a:p>
          <a:p>
            <a:pPr marL="0" lvl="0" indent="0">
              <a:buNone/>
            </a:pPr>
            <a:endParaRPr lang="en-US" sz="2400" kern="1200" dirty="0">
              <a:solidFill>
                <a:schemeClr val="tx1"/>
              </a:solidFill>
              <a:effectLst/>
              <a:latin typeface="+mn-lt"/>
              <a:ea typeface="+mn-ea"/>
              <a:cs typeface="+mn-cs"/>
            </a:endParaRPr>
          </a:p>
          <a:p>
            <a:pPr lvl="0"/>
            <a:r>
              <a:rPr lang="en-US" sz="2400" b="1" dirty="0">
                <a:solidFill>
                  <a:srgbClr val="00B050"/>
                </a:solidFill>
              </a:rPr>
              <a:t>&lt;code: environment variable control&gt;</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16</a:t>
            </a:fld>
            <a:endParaRPr lang="en-US" dirty="0"/>
          </a:p>
        </p:txBody>
      </p:sp>
    </p:spTree>
    <p:extLst>
      <p:ext uri="{BB962C8B-B14F-4D97-AF65-F5344CB8AC3E}">
        <p14:creationId xmlns:p14="http://schemas.microsoft.com/office/powerpoint/2010/main" val="1887016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Lesson: Keep the Debugging</a:t>
            </a:r>
            <a:r>
              <a:rPr lang="en-US" baseline="0" dirty="0"/>
              <a:t> Code</a:t>
            </a:r>
            <a:endParaRPr lang="en-US" dirty="0"/>
          </a:p>
        </p:txBody>
      </p:sp>
      <p:sp>
        <p:nvSpPr>
          <p:cNvPr id="3" name="Content Placeholder 2"/>
          <p:cNvSpPr>
            <a:spLocks noGrp="1"/>
          </p:cNvSpPr>
          <p:nvPr>
            <p:ph idx="1"/>
          </p:nvPr>
        </p:nvSpPr>
        <p:spPr/>
        <p:txBody>
          <a:bodyPr>
            <a:normAutofit/>
          </a:bodyPr>
          <a:lstStyle/>
          <a:p>
            <a:r>
              <a:rPr lang="en-US" sz="3200" kern="1200" dirty="0">
                <a:solidFill>
                  <a:schemeClr val="tx1"/>
                </a:solidFill>
                <a:effectLst/>
                <a:latin typeface="+mn-lt"/>
                <a:ea typeface="+mn-ea"/>
                <a:cs typeface="+mn-cs"/>
              </a:rPr>
              <a:t>No separate debug/</a:t>
            </a:r>
            <a:r>
              <a:rPr lang="en-US" sz="3200" kern="1200" dirty="0" err="1">
                <a:solidFill>
                  <a:schemeClr val="tx1"/>
                </a:solidFill>
                <a:effectLst/>
                <a:latin typeface="+mn-lt"/>
                <a:ea typeface="+mn-ea"/>
                <a:cs typeface="+mn-cs"/>
              </a:rPr>
              <a:t>nondebug</a:t>
            </a:r>
            <a:r>
              <a:rPr lang="en-US" sz="3200" kern="1200" dirty="0">
                <a:solidFill>
                  <a:schemeClr val="tx1"/>
                </a:solidFill>
                <a:effectLst/>
                <a:latin typeface="+mn-lt"/>
                <a:ea typeface="+mn-ea"/>
                <a:cs typeface="+mn-cs"/>
              </a:rPr>
              <a:t> versions </a:t>
            </a:r>
          </a:p>
          <a:p>
            <a:r>
              <a:rPr lang="en-US" dirty="0"/>
              <a:t>When customer calls with a problem...</a:t>
            </a:r>
          </a:p>
          <a:p>
            <a:pPr lvl="1"/>
            <a:r>
              <a:rPr lang="en-US" dirty="0"/>
              <a:t>Did you leave </a:t>
            </a:r>
            <a:r>
              <a:rPr lang="en-US" sz="2800" kern="1200" dirty="0">
                <a:solidFill>
                  <a:schemeClr val="tx1"/>
                </a:solidFill>
                <a:effectLst/>
                <a:latin typeface="+mn-lt"/>
                <a:ea typeface="+mn-ea"/>
                <a:cs typeface="+mn-cs"/>
              </a:rPr>
              <a:t>tracing permanently installed?</a:t>
            </a:r>
          </a:p>
          <a:p>
            <a:pPr lvl="2"/>
            <a:r>
              <a:rPr lang="en-US" sz="2400" kern="1200" dirty="0">
                <a:solidFill>
                  <a:schemeClr val="tx1"/>
                </a:solidFill>
                <a:effectLst/>
                <a:latin typeface="+mn-lt"/>
                <a:ea typeface="+mn-ea"/>
                <a:cs typeface="+mn-cs"/>
              </a:rPr>
              <a:t>Just tell the customer to add a couple environment variables and restart</a:t>
            </a:r>
          </a:p>
          <a:p>
            <a:pPr lvl="2"/>
            <a:r>
              <a:rPr lang="en-US" dirty="0"/>
              <a:t>Send me the log file</a:t>
            </a:r>
            <a:endParaRPr lang="en-US" sz="2400" kern="1200" dirty="0">
              <a:solidFill>
                <a:schemeClr val="tx1"/>
              </a:solidFill>
              <a:effectLst/>
              <a:latin typeface="+mn-lt"/>
              <a:ea typeface="+mn-ea"/>
              <a:cs typeface="+mn-cs"/>
            </a:endParaRPr>
          </a:p>
          <a:p>
            <a:pPr lvl="3"/>
            <a:r>
              <a:rPr lang="en-US" sz="2000" kern="1200" dirty="0">
                <a:solidFill>
                  <a:schemeClr val="tx1"/>
                </a:solidFill>
                <a:effectLst/>
                <a:latin typeface="+mn-lt"/>
                <a:ea typeface="+mn-ea"/>
                <a:cs typeface="+mn-cs"/>
              </a:rPr>
              <a:t>Yes, we actually did that</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17</a:t>
            </a:fld>
            <a:endParaRPr lang="en-US" dirty="0"/>
          </a:p>
        </p:txBody>
      </p:sp>
    </p:spTree>
    <p:extLst>
      <p:ext uri="{BB962C8B-B14F-4D97-AF65-F5344CB8AC3E}">
        <p14:creationId xmlns:p14="http://schemas.microsoft.com/office/powerpoint/2010/main" val="282592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Where?</a:t>
            </a:r>
          </a:p>
        </p:txBody>
      </p:sp>
      <p:sp>
        <p:nvSpPr>
          <p:cNvPr id="3" name="Content Placeholder 2"/>
          <p:cNvSpPr>
            <a:spLocks noGrp="1"/>
          </p:cNvSpPr>
          <p:nvPr>
            <p:ph idx="1"/>
          </p:nvPr>
        </p:nvSpPr>
        <p:spPr/>
        <p:txBody>
          <a:bodyPr/>
          <a:lstStyle/>
          <a:p>
            <a:pPr lvl="0"/>
            <a:r>
              <a:rPr lang="en-US" sz="3200" kern="1200" dirty="0">
                <a:solidFill>
                  <a:schemeClr val="tx1"/>
                </a:solidFill>
                <a:effectLst/>
                <a:latin typeface="+mn-lt"/>
                <a:ea typeface="+mn-ea"/>
                <a:cs typeface="+mn-cs"/>
              </a:rPr>
              <a:t>Send to </a:t>
            </a:r>
            <a:r>
              <a:rPr lang="en-US" sz="3200" kern="1200" dirty="0" err="1">
                <a:solidFill>
                  <a:schemeClr val="tx1"/>
                </a:solidFill>
                <a:effectLst/>
                <a:latin typeface="+mn-lt"/>
                <a:ea typeface="+mn-ea"/>
                <a:cs typeface="+mn-cs"/>
              </a:rPr>
              <a:t>stdout</a:t>
            </a:r>
            <a:r>
              <a:rPr lang="en-US" sz="3200" kern="1200" dirty="0">
                <a:solidFill>
                  <a:schemeClr val="tx1"/>
                </a:solidFill>
                <a:effectLst/>
                <a:latin typeface="+mn-lt"/>
                <a:ea typeface="+mn-ea"/>
                <a:cs typeface="+mn-cs"/>
              </a:rPr>
              <a:t> if possible</a:t>
            </a:r>
          </a:p>
          <a:p>
            <a:pPr lvl="1"/>
            <a:r>
              <a:rPr lang="en-US" sz="2800" kern="1200" dirty="0">
                <a:solidFill>
                  <a:schemeClr val="tx1"/>
                </a:solidFill>
                <a:effectLst/>
                <a:latin typeface="+mn-lt"/>
                <a:ea typeface="+mn-ea"/>
                <a:cs typeface="+mn-cs"/>
              </a:rPr>
              <a:t>'less' utility</a:t>
            </a:r>
          </a:p>
          <a:p>
            <a:pPr lvl="1"/>
            <a:r>
              <a:rPr lang="en-US" sz="2800" kern="1200" dirty="0">
                <a:solidFill>
                  <a:schemeClr val="tx1"/>
                </a:solidFill>
                <a:effectLst/>
                <a:latin typeface="+mn-lt"/>
                <a:ea typeface="+mn-ea"/>
                <a:cs typeface="+mn-cs"/>
              </a:rPr>
              <a:t>Need file output, too, if </a:t>
            </a:r>
            <a:r>
              <a:rPr lang="en-US" sz="2800" kern="1200" dirty="0" err="1">
                <a:solidFill>
                  <a:schemeClr val="tx1"/>
                </a:solidFill>
                <a:effectLst/>
                <a:latin typeface="+mn-lt"/>
                <a:ea typeface="+mn-ea"/>
                <a:cs typeface="+mn-cs"/>
              </a:rPr>
              <a:t>stdout</a:t>
            </a:r>
            <a:r>
              <a:rPr lang="en-US" sz="2800" kern="1200" dirty="0">
                <a:solidFill>
                  <a:schemeClr val="tx1"/>
                </a:solidFill>
                <a:effectLst/>
                <a:latin typeface="+mn-lt"/>
                <a:ea typeface="+mn-ea"/>
                <a:cs typeface="+mn-cs"/>
              </a:rPr>
              <a:t> not available</a:t>
            </a:r>
          </a:p>
          <a:p>
            <a:pPr lvl="1"/>
            <a:r>
              <a:rPr lang="en-US" dirty="0"/>
              <a:t>O</a:t>
            </a:r>
            <a:r>
              <a:rPr lang="en-US" sz="2800" kern="1200" dirty="0">
                <a:solidFill>
                  <a:schemeClr val="tx1"/>
                </a:solidFill>
                <a:effectLst/>
                <a:latin typeface="+mn-lt"/>
                <a:ea typeface="+mn-ea"/>
                <a:cs typeface="+mn-cs"/>
              </a:rPr>
              <a:t>ptional HTML tags</a:t>
            </a:r>
          </a:p>
          <a:p>
            <a:pPr lvl="1"/>
            <a:r>
              <a:rPr lang="en-US" sz="2800" kern="1200" dirty="0">
                <a:solidFill>
                  <a:schemeClr val="tx1"/>
                </a:solidFill>
                <a:effectLst/>
                <a:latin typeface="+mn-lt"/>
                <a:ea typeface="+mn-ea"/>
                <a:cs typeface="+mn-cs"/>
              </a:rPr>
              <a:t>Maybe more than one output at a time,  </a:t>
            </a:r>
            <a:r>
              <a:rPr lang="en-US" sz="2800" kern="1200" dirty="0" err="1">
                <a:solidFill>
                  <a:schemeClr val="tx1"/>
                </a:solidFill>
                <a:effectLst/>
                <a:latin typeface="+mn-lt"/>
                <a:ea typeface="+mn-ea"/>
                <a:cs typeface="+mn-cs"/>
              </a:rPr>
              <a:t>e.g</a:t>
            </a:r>
            <a:r>
              <a:rPr lang="en-US" sz="2800" kern="1200" dirty="0">
                <a:solidFill>
                  <a:schemeClr val="tx1"/>
                </a:solidFill>
                <a:effectLst/>
                <a:latin typeface="+mn-lt"/>
                <a:ea typeface="+mn-ea"/>
                <a:cs typeface="+mn-cs"/>
              </a:rPr>
              <a:t>,  </a:t>
            </a:r>
            <a:r>
              <a:rPr lang="en-US" sz="2800" kern="1200" dirty="0" err="1">
                <a:solidFill>
                  <a:schemeClr val="tx1"/>
                </a:solidFill>
                <a:effectLst/>
                <a:latin typeface="+mn-lt"/>
                <a:ea typeface="+mn-ea"/>
                <a:cs typeface="+mn-cs"/>
              </a:rPr>
              <a:t>stdout</a:t>
            </a:r>
            <a:r>
              <a:rPr lang="en-US" sz="2800" kern="1200" dirty="0">
                <a:solidFill>
                  <a:schemeClr val="tx1"/>
                </a:solidFill>
                <a:effectLst/>
                <a:latin typeface="+mn-lt"/>
                <a:ea typeface="+mn-ea"/>
                <a:cs typeface="+mn-cs"/>
              </a:rPr>
              <a:t> and file</a:t>
            </a:r>
          </a:p>
          <a:p>
            <a:endParaRPr lang="en-US" dirty="0"/>
          </a:p>
          <a:p>
            <a:r>
              <a:rPr lang="en-US" sz="2400" b="1" dirty="0">
                <a:solidFill>
                  <a:srgbClr val="00B050"/>
                </a:solidFill>
              </a:rPr>
              <a:t>&lt;code: looking at output&gt;</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18</a:t>
            </a:fld>
            <a:endParaRPr lang="en-US" dirty="0"/>
          </a:p>
        </p:txBody>
      </p:sp>
    </p:spTree>
    <p:extLst>
      <p:ext uri="{BB962C8B-B14F-4D97-AF65-F5344CB8AC3E}">
        <p14:creationId xmlns:p14="http://schemas.microsoft.com/office/powerpoint/2010/main" val="4093681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Performance Impact</a:t>
            </a:r>
          </a:p>
        </p:txBody>
      </p:sp>
      <p:sp>
        <p:nvSpPr>
          <p:cNvPr id="3" name="Content Placeholder 2"/>
          <p:cNvSpPr>
            <a:spLocks noGrp="1"/>
          </p:cNvSpPr>
          <p:nvPr>
            <p:ph idx="1"/>
          </p:nvPr>
        </p:nvSpPr>
        <p:spPr/>
        <p:txBody>
          <a:bodyPr/>
          <a:lstStyle/>
          <a:p>
            <a:pPr lvl="0"/>
            <a:r>
              <a:rPr lang="en-US" sz="3200" kern="1200" dirty="0">
                <a:solidFill>
                  <a:schemeClr val="tx1"/>
                </a:solidFill>
                <a:effectLst/>
                <a:latin typeface="+mn-lt"/>
                <a:ea typeface="+mn-ea"/>
                <a:cs typeface="+mn-cs"/>
              </a:rPr>
              <a:t>Without editing the source code</a:t>
            </a:r>
          </a:p>
          <a:p>
            <a:pPr lvl="1"/>
            <a:r>
              <a:rPr lang="en-US" sz="2800" kern="1200" dirty="0">
                <a:solidFill>
                  <a:schemeClr val="tx1"/>
                </a:solidFill>
                <a:effectLst/>
                <a:latin typeface="+mn-lt"/>
                <a:ea typeface="+mn-ea"/>
                <a:cs typeface="+mn-cs"/>
              </a:rPr>
              <a:t>Environment var eliminates almost all </a:t>
            </a:r>
            <a:r>
              <a:rPr lang="en-US" dirty="0"/>
              <a:t>code</a:t>
            </a:r>
          </a:p>
          <a:p>
            <a:pPr lvl="2"/>
            <a:r>
              <a:rPr lang="en-US" sz="2400" kern="1200" dirty="0">
                <a:solidFill>
                  <a:schemeClr val="tx1"/>
                </a:solidFill>
                <a:effectLst/>
                <a:latin typeface="+mn-lt"/>
                <a:ea typeface="+mn-ea"/>
                <a:cs typeface="+mn-cs"/>
              </a:rPr>
              <a:t>Null decorators</a:t>
            </a:r>
          </a:p>
          <a:p>
            <a:pPr lvl="2"/>
            <a:r>
              <a:rPr lang="en-US" dirty="0"/>
              <a:t>Almost-null direct </a:t>
            </a:r>
            <a:r>
              <a:rPr lang="en-US" dirty="0" err="1"/>
              <a:t>ntrace</a:t>
            </a:r>
            <a:r>
              <a:rPr lang="en-US" dirty="0"/>
              <a:t> calls</a:t>
            </a:r>
            <a:endParaRPr lang="en-US" sz="2400" kern="1200" dirty="0">
              <a:solidFill>
                <a:schemeClr val="tx1"/>
              </a:solidFill>
              <a:effectLst/>
              <a:latin typeface="+mn-lt"/>
              <a:ea typeface="+mn-ea"/>
              <a:cs typeface="+mn-cs"/>
            </a:endParaRPr>
          </a:p>
          <a:p>
            <a:pPr lvl="1"/>
            <a:r>
              <a:rPr lang="en-US" sz="2800" kern="1200" dirty="0">
                <a:solidFill>
                  <a:schemeClr val="tx1"/>
                </a:solidFill>
                <a:effectLst/>
                <a:latin typeface="+mn-lt"/>
                <a:ea typeface="+mn-ea"/>
                <a:cs typeface="+mn-cs"/>
              </a:rPr>
              <a:t>Recompile</a:t>
            </a:r>
            <a:r>
              <a:rPr lang="en-US" sz="2800" kern="1200" baseline="0" dirty="0">
                <a:solidFill>
                  <a:schemeClr val="tx1"/>
                </a:solidFill>
                <a:effectLst/>
                <a:latin typeface="+mn-lt"/>
                <a:ea typeface="+mn-ea"/>
                <a:cs typeface="+mn-cs"/>
              </a:rPr>
              <a:t> if you change production on/off</a:t>
            </a:r>
            <a:endParaRPr lang="en-US" dirty="0"/>
          </a:p>
          <a:p>
            <a:endParaRPr lang="en-US" sz="2800" dirty="0"/>
          </a:p>
          <a:p>
            <a:r>
              <a:rPr lang="en-US" sz="2400" b="1" dirty="0">
                <a:solidFill>
                  <a:srgbClr val="00B050"/>
                </a:solidFill>
              </a:rPr>
              <a:t>&lt;code: if production mode&gt;</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19</a:t>
            </a:fld>
            <a:endParaRPr lang="en-US" dirty="0"/>
          </a:p>
        </p:txBody>
      </p:sp>
    </p:spTree>
    <p:extLst>
      <p:ext uri="{BB962C8B-B14F-4D97-AF65-F5344CB8AC3E}">
        <p14:creationId xmlns:p14="http://schemas.microsoft.com/office/powerpoint/2010/main" val="4110990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Who're</a:t>
            </a:r>
            <a:r>
              <a:rPr lang="en-US" sz="3600" b="1" baseline="0" dirty="0">
                <a:latin typeface="Arial" panose="020B0604020202020204" pitchFamily="34" charset="0"/>
                <a:cs typeface="Arial" panose="020B0604020202020204" pitchFamily="34" charset="0"/>
              </a:rPr>
              <a:t> You Calling</a:t>
            </a:r>
            <a:r>
              <a:rPr lang="en-US" sz="3600" b="1" dirty="0">
                <a:latin typeface="Arial" panose="020B0604020202020204" pitchFamily="34" charset="0"/>
                <a:cs typeface="Arial" panose="020B0604020202020204" pitchFamily="34" charset="0"/>
              </a:rPr>
              <a:t> a Dinosaur?!?!</a:t>
            </a:r>
          </a:p>
        </p:txBody>
      </p:sp>
      <p:sp>
        <p:nvSpPr>
          <p:cNvPr id="3" name="Content Placeholder 2"/>
          <p:cNvSpPr>
            <a:spLocks noGrp="1"/>
          </p:cNvSpPr>
          <p:nvPr>
            <p:ph idx="1"/>
          </p:nvPr>
        </p:nvSpPr>
        <p:spPr>
          <a:xfrm>
            <a:off x="457200" y="1752600"/>
            <a:ext cx="8229600" cy="4373563"/>
          </a:xfrm>
        </p:spPr>
        <p:txBody>
          <a:bodyPr>
            <a:normAutofit/>
          </a:bodyPr>
          <a:lstStyle/>
          <a:p>
            <a:r>
              <a:rPr lang="en-US" sz="3200" kern="1200" dirty="0">
                <a:solidFill>
                  <a:schemeClr val="tx1"/>
                </a:solidFill>
                <a:effectLst/>
                <a:latin typeface="+mn-lt"/>
                <a:ea typeface="+mn-ea"/>
                <a:cs typeface="+mn-cs"/>
              </a:rPr>
              <a:t>Me</a:t>
            </a:r>
            <a:endParaRPr lang="en-US" dirty="0"/>
          </a:p>
          <a:p>
            <a:pPr lvl="1"/>
            <a:r>
              <a:rPr lang="en-US" kern="1200" dirty="0">
                <a:solidFill>
                  <a:schemeClr val="tx1"/>
                </a:solidFill>
                <a:effectLst/>
                <a:latin typeface="+mn-lt"/>
                <a:ea typeface="+mn-ea"/>
                <a:cs typeface="+mn-cs"/>
              </a:rPr>
              <a:t>Retired SW </a:t>
            </a:r>
            <a:r>
              <a:rPr lang="en-US" kern="1200" dirty="0" err="1">
                <a:solidFill>
                  <a:schemeClr val="tx1"/>
                </a:solidFill>
                <a:effectLst/>
                <a:latin typeface="+mn-lt"/>
                <a:ea typeface="+mn-ea"/>
                <a:cs typeface="+mn-cs"/>
              </a:rPr>
              <a:t>engr</a:t>
            </a:r>
            <a:endParaRPr lang="en-US" kern="1200" dirty="0">
              <a:solidFill>
                <a:schemeClr val="tx1"/>
              </a:solidFill>
              <a:effectLst/>
              <a:latin typeface="+mn-lt"/>
              <a:ea typeface="+mn-ea"/>
              <a:cs typeface="+mn-cs"/>
            </a:endParaRPr>
          </a:p>
          <a:p>
            <a:r>
              <a:rPr lang="en-US" sz="3200" kern="1200" dirty="0">
                <a:solidFill>
                  <a:schemeClr val="tx1"/>
                </a:solidFill>
                <a:effectLst/>
                <a:latin typeface="+mn-lt"/>
                <a:ea typeface="+mn-ea"/>
                <a:cs typeface="+mn-cs"/>
              </a:rPr>
              <a:t>Used fifty (!) programming languages</a:t>
            </a:r>
          </a:p>
          <a:p>
            <a:pPr lvl="1"/>
            <a:r>
              <a:rPr lang="en-US" sz="2800" kern="1200" dirty="0">
                <a:solidFill>
                  <a:schemeClr val="tx1"/>
                </a:solidFill>
                <a:effectLst/>
                <a:latin typeface="+mn-lt"/>
                <a:ea typeface="+mn-ea"/>
                <a:cs typeface="+mn-cs"/>
              </a:rPr>
              <a:t>Python is</a:t>
            </a:r>
            <a:r>
              <a:rPr lang="en-US" sz="2800" kern="1200" baseline="0" dirty="0">
                <a:solidFill>
                  <a:schemeClr val="tx1"/>
                </a:solidFill>
                <a:effectLst/>
                <a:latin typeface="+mn-lt"/>
                <a:ea typeface="+mn-ea"/>
                <a:cs typeface="+mn-cs"/>
              </a:rPr>
              <a:t> #1</a:t>
            </a:r>
            <a:endParaRPr lang="en-US" sz="2800" kern="1200" dirty="0">
              <a:solidFill>
                <a:schemeClr val="tx1"/>
              </a:solidFill>
              <a:effectLst/>
              <a:latin typeface="+mn-lt"/>
              <a:ea typeface="+mn-ea"/>
              <a:cs typeface="+mn-cs"/>
            </a:endParaRPr>
          </a:p>
          <a:p>
            <a:pPr lvl="2"/>
            <a:r>
              <a:rPr lang="en-US" sz="2400" kern="1200" dirty="0">
                <a:solidFill>
                  <a:schemeClr val="tx1"/>
                </a:solidFill>
                <a:effectLst/>
                <a:latin typeface="+mn-lt"/>
                <a:ea typeface="+mn-ea"/>
                <a:cs typeface="+mn-cs"/>
              </a:rPr>
              <a:t>Concise, expressive, astonishing libraries, </a:t>
            </a:r>
            <a:r>
              <a:rPr lang="en-US" sz="2400" kern="1200" dirty="0" err="1">
                <a:solidFill>
                  <a:schemeClr val="tx1"/>
                </a:solidFill>
                <a:effectLst/>
                <a:latin typeface="+mn-lt"/>
                <a:ea typeface="+mn-ea"/>
                <a:cs typeface="+mn-cs"/>
              </a:rPr>
              <a:t>iPython</a:t>
            </a:r>
            <a:r>
              <a:rPr lang="en-US" sz="2400" kern="1200" baseline="0" dirty="0">
                <a:solidFill>
                  <a:schemeClr val="tx1"/>
                </a:solidFill>
                <a:effectLst/>
                <a:latin typeface="+mn-lt"/>
                <a:ea typeface="+mn-ea"/>
                <a:cs typeface="+mn-cs"/>
              </a:rPr>
              <a:t>/</a:t>
            </a:r>
            <a:r>
              <a:rPr lang="en-US" sz="2400" kern="1200" baseline="0" dirty="0" err="1">
                <a:solidFill>
                  <a:schemeClr val="tx1"/>
                </a:solidFill>
                <a:effectLst/>
                <a:latin typeface="+mn-lt"/>
                <a:ea typeface="+mn-ea"/>
                <a:cs typeface="+mn-cs"/>
              </a:rPr>
              <a:t>Jupyter</a:t>
            </a:r>
            <a:r>
              <a:rPr lang="en-US" sz="2400" kern="1200" baseline="0" dirty="0">
                <a:solidFill>
                  <a:schemeClr val="tx1"/>
                </a:solidFill>
                <a:effectLst/>
                <a:latin typeface="+mn-lt"/>
                <a:ea typeface="+mn-ea"/>
                <a:cs typeface="+mn-cs"/>
              </a:rPr>
              <a:t>, ...</a:t>
            </a:r>
          </a:p>
          <a:p>
            <a:pPr lvl="0"/>
            <a:r>
              <a:rPr lang="en-US" sz="3200" kern="1200" baseline="0" dirty="0">
                <a:solidFill>
                  <a:schemeClr val="tx1"/>
                </a:solidFill>
                <a:effectLst/>
                <a:latin typeface="+mn-lt"/>
                <a:ea typeface="+mn-ea"/>
                <a:cs typeface="+mn-cs"/>
              </a:rPr>
              <a:t>Develop on Windows/Cygwin, run production on Linux</a:t>
            </a:r>
            <a:endParaRPr lang="en-US" sz="3200" kern="1200" dirty="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a:t>2021-01-22</a:t>
            </a:r>
            <a:endParaRPr lang="en-US" dirty="0"/>
          </a:p>
        </p:txBody>
      </p:sp>
      <p:sp>
        <p:nvSpPr>
          <p:cNvPr id="5" name="Footer Placeholder 4"/>
          <p:cNvSpPr>
            <a:spLocks noGrp="1"/>
          </p:cNvSpPr>
          <p:nvPr>
            <p:ph type="ftr" sz="quarter" idx="11"/>
          </p:nvPr>
        </p:nvSpPr>
        <p:spPr/>
        <p:txBody>
          <a:bodyPr/>
          <a:lstStyle/>
          <a:p>
            <a:r>
              <a:rPr lang="en-US" dirty="0"/>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2</a:t>
            </a:fld>
            <a:endParaRPr lang="en-US" dirty="0"/>
          </a:p>
        </p:txBody>
      </p:sp>
    </p:spTree>
    <p:extLst>
      <p:ext uri="{BB962C8B-B14F-4D97-AF65-F5344CB8AC3E}">
        <p14:creationId xmlns:p14="http://schemas.microsoft.com/office/powerpoint/2010/main" val="933058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Package I Use</a:t>
            </a:r>
          </a:p>
        </p:txBody>
      </p:sp>
      <p:sp>
        <p:nvSpPr>
          <p:cNvPr id="3" name="Content Placeholder 2"/>
          <p:cNvSpPr>
            <a:spLocks noGrp="1"/>
          </p:cNvSpPr>
          <p:nvPr>
            <p:ph idx="1"/>
          </p:nvPr>
        </p:nvSpPr>
        <p:spPr/>
        <p:txBody>
          <a:bodyPr/>
          <a:lstStyle/>
          <a:p>
            <a:r>
              <a:rPr lang="en-US" dirty="0"/>
              <a:t>One file, one</a:t>
            </a:r>
            <a:r>
              <a:rPr lang="en-US" baseline="0" dirty="0"/>
              <a:t> class</a:t>
            </a:r>
          </a:p>
          <a:p>
            <a:pPr lvl="1"/>
            <a:r>
              <a:rPr lang="en-US" dirty="0"/>
              <a:t>Functions to write</a:t>
            </a:r>
            <a:r>
              <a:rPr lang="en-US" baseline="0" dirty="0"/>
              <a:t> traces</a:t>
            </a:r>
          </a:p>
          <a:p>
            <a:pPr lvl="1"/>
            <a:r>
              <a:rPr lang="en-US" baseline="0" dirty="0"/>
              <a:t>Decorators that use the functions</a:t>
            </a:r>
          </a:p>
          <a:p>
            <a:pPr lvl="0"/>
            <a:r>
              <a:rPr lang="en-US" baseline="0" dirty="0"/>
              <a:t>Singleton instance of the class</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20</a:t>
            </a:fld>
            <a:endParaRPr lang="en-US" dirty="0"/>
          </a:p>
        </p:txBody>
      </p:sp>
    </p:spTree>
    <p:extLst>
      <p:ext uri="{BB962C8B-B14F-4D97-AF65-F5344CB8AC3E}">
        <p14:creationId xmlns:p14="http://schemas.microsoft.com/office/powerpoint/2010/main" val="1908140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Singleton Instance?</a:t>
            </a:r>
          </a:p>
        </p:txBody>
      </p:sp>
      <p:sp>
        <p:nvSpPr>
          <p:cNvPr id="3" name="Content Placeholder 2"/>
          <p:cNvSpPr>
            <a:spLocks noGrp="1"/>
          </p:cNvSpPr>
          <p:nvPr>
            <p:ph idx="1"/>
          </p:nvPr>
        </p:nvSpPr>
        <p:spPr/>
        <p:txBody>
          <a:bodyPr/>
          <a:lstStyle/>
          <a:p>
            <a:r>
              <a:rPr lang="en-US" dirty="0"/>
              <a:t>Efficiency</a:t>
            </a:r>
          </a:p>
          <a:p>
            <a:pPr lvl="1"/>
            <a:r>
              <a:rPr lang="en-US" dirty="0"/>
              <a:t>Evaluate conditional code at compile time</a:t>
            </a:r>
          </a:p>
          <a:p>
            <a:pPr lvl="1"/>
            <a:r>
              <a:rPr lang="en-US" dirty="0"/>
              <a:t>Read run </a:t>
            </a:r>
            <a:r>
              <a:rPr lang="en-US" dirty="0" err="1"/>
              <a:t>envir</a:t>
            </a:r>
            <a:r>
              <a:rPr lang="en-US" baseline="0" dirty="0"/>
              <a:t> </a:t>
            </a:r>
            <a:r>
              <a:rPr lang="en-US" baseline="0" dirty="0" err="1"/>
              <a:t>var</a:t>
            </a:r>
            <a:r>
              <a:rPr lang="en-US" baseline="0" dirty="0"/>
              <a:t> </a:t>
            </a:r>
            <a:r>
              <a:rPr lang="en-US" dirty="0" err="1"/>
              <a:t>params</a:t>
            </a:r>
            <a:r>
              <a:rPr lang="en-US" dirty="0"/>
              <a:t> only once</a:t>
            </a:r>
            <a:endParaRPr lang="en-US" baseline="0" dirty="0"/>
          </a:p>
          <a:p>
            <a:pPr rtl="0" eaLnBrk="1" latinLnBrk="0" hangingPunct="1"/>
            <a:r>
              <a:rPr lang="en-US" dirty="0">
                <a:effectLst/>
              </a:rPr>
              <a:t>Less for programmer to write</a:t>
            </a:r>
          </a:p>
          <a:p>
            <a:pPr rtl="0" eaLnBrk="1" latinLnBrk="0" hangingPunct="1"/>
            <a:endParaRPr lang="en-US" dirty="0">
              <a:effectLst/>
            </a:endParaRPr>
          </a:p>
          <a:p>
            <a:pPr rtl="0" eaLnBrk="1" latinLnBrk="0" hangingPunct="1"/>
            <a:r>
              <a:rPr lang="en-US" sz="2400" b="1" dirty="0">
                <a:solidFill>
                  <a:srgbClr val="00B050"/>
                </a:solidFill>
              </a:rPr>
              <a:t>&lt;code: imports&gt;</a:t>
            </a:r>
          </a:p>
          <a:p>
            <a:pPr rtl="0" eaLnBrk="1" latinLnBrk="0" hangingPunct="1"/>
            <a:r>
              <a:rPr lang="en-US" sz="2400" b="1" dirty="0">
                <a:solidFill>
                  <a:srgbClr val="00B050"/>
                </a:solidFill>
              </a:rPr>
              <a:t>&lt;code: singleton&gt;</a:t>
            </a:r>
          </a:p>
          <a:p>
            <a:endParaRPr lang="en-US" b="1" dirty="0">
              <a:solidFill>
                <a:srgbClr val="00B050"/>
              </a:solidFill>
            </a:endParaRP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21</a:t>
            </a:fld>
            <a:endParaRPr lang="en-US" dirty="0"/>
          </a:p>
        </p:txBody>
      </p:sp>
    </p:spTree>
    <p:extLst>
      <p:ext uri="{BB962C8B-B14F-4D97-AF65-F5344CB8AC3E}">
        <p14:creationId xmlns:p14="http://schemas.microsoft.com/office/powerpoint/2010/main" val="144515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Functions</a:t>
            </a:r>
          </a:p>
        </p:txBody>
      </p:sp>
      <p:sp>
        <p:nvSpPr>
          <p:cNvPr id="3" name="Content Placeholder 2"/>
          <p:cNvSpPr>
            <a:spLocks noGrp="1"/>
          </p:cNvSpPr>
          <p:nvPr>
            <p:ph idx="1"/>
          </p:nvPr>
        </p:nvSpPr>
        <p:spPr/>
        <p:txBody>
          <a:bodyPr/>
          <a:lstStyle/>
          <a:p>
            <a:r>
              <a:rPr lang="en-US" dirty="0" err="1"/>
              <a:t>ntrace</a:t>
            </a:r>
            <a:r>
              <a:rPr lang="en-US" dirty="0"/>
              <a:t>(priority,</a:t>
            </a:r>
            <a:r>
              <a:rPr lang="en-US" baseline="0" dirty="0"/>
              <a:t> </a:t>
            </a:r>
            <a:r>
              <a:rPr lang="en-US" baseline="0" dirty="0" err="1"/>
              <a:t>outputline</a:t>
            </a:r>
            <a:r>
              <a:rPr lang="en-US" dirty="0"/>
              <a:t>)</a:t>
            </a:r>
          </a:p>
          <a:p>
            <a:r>
              <a:rPr lang="en-US" baseline="0" dirty="0" err="1"/>
              <a:t>ntracef</a:t>
            </a:r>
            <a:r>
              <a:rPr lang="en-US" baseline="0" dirty="0"/>
              <a:t>(priority, </a:t>
            </a:r>
            <a:r>
              <a:rPr lang="en-US" baseline="0" dirty="0" err="1"/>
              <a:t>facilityname</a:t>
            </a:r>
            <a:r>
              <a:rPr lang="en-US" baseline="0" dirty="0"/>
              <a:t>, </a:t>
            </a:r>
            <a:r>
              <a:rPr lang="en-US" baseline="0" dirty="0" err="1"/>
              <a:t>outputline</a:t>
            </a:r>
            <a:r>
              <a:rPr lang="en-US" baseline="0" dirty="0"/>
              <a:t>)</a:t>
            </a:r>
          </a:p>
          <a:p>
            <a:endParaRPr lang="en-US" dirty="0"/>
          </a:p>
          <a:p>
            <a:r>
              <a:rPr lang="en-US" dirty="0"/>
              <a:t>Instance of class to access these functions</a:t>
            </a:r>
          </a:p>
          <a:p>
            <a:endParaRPr lang="en-US" dirty="0"/>
          </a:p>
          <a:p>
            <a:r>
              <a:rPr lang="en-US" sz="2400" b="1" dirty="0">
                <a:solidFill>
                  <a:srgbClr val="00B050"/>
                </a:solidFill>
              </a:rPr>
              <a:t>&lt;code: NTRC examples&gt;</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22</a:t>
            </a:fld>
            <a:endParaRPr lang="en-US" dirty="0"/>
          </a:p>
        </p:txBody>
      </p:sp>
    </p:spTree>
    <p:extLst>
      <p:ext uri="{BB962C8B-B14F-4D97-AF65-F5344CB8AC3E}">
        <p14:creationId xmlns:p14="http://schemas.microsoft.com/office/powerpoint/2010/main" val="1877482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Decorators</a:t>
            </a:r>
          </a:p>
        </p:txBody>
      </p:sp>
      <p:sp>
        <p:nvSpPr>
          <p:cNvPr id="3" name="Content Placeholder 2"/>
          <p:cNvSpPr>
            <a:spLocks noGrp="1"/>
          </p:cNvSpPr>
          <p:nvPr>
            <p:ph idx="1"/>
          </p:nvPr>
        </p:nvSpPr>
        <p:spPr/>
        <p:txBody>
          <a:bodyPr/>
          <a:lstStyle/>
          <a:p>
            <a:r>
              <a:rPr lang="en-US" dirty="0"/>
              <a:t>@</a:t>
            </a:r>
            <a:r>
              <a:rPr lang="en-US" dirty="0" err="1"/>
              <a:t>ntrace</a:t>
            </a:r>
            <a:endParaRPr lang="en-US" dirty="0"/>
          </a:p>
          <a:p>
            <a:r>
              <a:rPr lang="en-US" dirty="0"/>
              <a:t>@</a:t>
            </a:r>
            <a:r>
              <a:rPr lang="en-US" dirty="0" err="1"/>
              <a:t>ntracef</a:t>
            </a:r>
            <a:r>
              <a:rPr lang="en-US" dirty="0"/>
              <a:t>(</a:t>
            </a:r>
            <a:r>
              <a:rPr lang="en-US" dirty="0" err="1"/>
              <a:t>facilityname</a:t>
            </a:r>
            <a:r>
              <a:rPr lang="en-US" dirty="0"/>
              <a:t>, priority)</a:t>
            </a:r>
          </a:p>
          <a:p>
            <a:endParaRPr lang="en-US" dirty="0"/>
          </a:p>
          <a:p>
            <a:r>
              <a:rPr lang="en-US" sz="2400" b="1" dirty="0">
                <a:solidFill>
                  <a:srgbClr val="00B050"/>
                </a:solidFill>
              </a:rPr>
              <a:t>&lt;code:</a:t>
            </a:r>
            <a:r>
              <a:rPr lang="en-US" sz="2400" b="1" baseline="0" dirty="0">
                <a:solidFill>
                  <a:srgbClr val="00B050"/>
                </a:solidFill>
              </a:rPr>
              <a:t> decorator examples&gt;</a:t>
            </a:r>
            <a:endParaRPr lang="en-US" sz="2400" b="1" dirty="0">
              <a:solidFill>
                <a:srgbClr val="00B050"/>
              </a:solidFill>
            </a:endParaRP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23</a:t>
            </a:fld>
            <a:endParaRPr lang="en-US" dirty="0"/>
          </a:p>
        </p:txBody>
      </p:sp>
    </p:spTree>
    <p:extLst>
      <p:ext uri="{BB962C8B-B14F-4D97-AF65-F5344CB8AC3E}">
        <p14:creationId xmlns:p14="http://schemas.microsoft.com/office/powerpoint/2010/main" val="3031580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on Priority,  Facility</a:t>
            </a:r>
          </a:p>
        </p:txBody>
      </p:sp>
      <p:sp>
        <p:nvSpPr>
          <p:cNvPr id="3" name="Content Placeholder 2"/>
          <p:cNvSpPr>
            <a:spLocks noGrp="1"/>
          </p:cNvSpPr>
          <p:nvPr>
            <p:ph idx="1"/>
          </p:nvPr>
        </p:nvSpPr>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3200" kern="1200" dirty="0">
                <a:solidFill>
                  <a:schemeClr val="tx1"/>
                </a:solidFill>
                <a:effectLst/>
                <a:latin typeface="+mn-lt"/>
                <a:ea typeface="+mn-ea"/>
                <a:cs typeface="+mn-cs"/>
              </a:rPr>
              <a:t>Filtering makes listings short and to the point, when needed</a:t>
            </a:r>
          </a:p>
          <a:p>
            <a:pPr lvl="0"/>
            <a:r>
              <a:rPr lang="en-US" dirty="0" err="1"/>
              <a:t>Envir</a:t>
            </a:r>
            <a:r>
              <a:rPr lang="en-US" dirty="0"/>
              <a:t> </a:t>
            </a:r>
            <a:r>
              <a:rPr lang="en-US" dirty="0" err="1"/>
              <a:t>vars</a:t>
            </a:r>
            <a:r>
              <a:rPr lang="en-US" dirty="0"/>
              <a:t> </a:t>
            </a:r>
          </a:p>
          <a:p>
            <a:pPr lvl="1"/>
            <a:r>
              <a:rPr lang="en-US" dirty="0"/>
              <a:t>TRACE_LEVEL (</a:t>
            </a:r>
            <a:r>
              <a:rPr lang="en-US" dirty="0" err="1"/>
              <a:t>int</a:t>
            </a:r>
            <a:r>
              <a:rPr lang="en-US" dirty="0"/>
              <a:t>)</a:t>
            </a:r>
            <a:r>
              <a:rPr lang="en-US" baseline="0" dirty="0"/>
              <a:t> </a:t>
            </a:r>
          </a:p>
          <a:p>
            <a:pPr lvl="1"/>
            <a:r>
              <a:rPr lang="en-US" baseline="0" dirty="0"/>
              <a:t>TRACE_FACIL (string)</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24</a:t>
            </a:fld>
            <a:endParaRPr lang="en-US" dirty="0"/>
          </a:p>
        </p:txBody>
      </p:sp>
    </p:spTree>
    <p:extLst>
      <p:ext uri="{BB962C8B-B14F-4D97-AF65-F5344CB8AC3E}">
        <p14:creationId xmlns:p14="http://schemas.microsoft.com/office/powerpoint/2010/main" val="2671257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0" dirty="0"/>
              <a:t>Detail Levels I Use</a:t>
            </a:r>
            <a:endParaRPr lang="en-US" dirty="0"/>
          </a:p>
        </p:txBody>
      </p:sp>
      <p:sp>
        <p:nvSpPr>
          <p:cNvPr id="3" name="Content Placeholder 2"/>
          <p:cNvSpPr>
            <a:spLocks noGrp="1"/>
          </p:cNvSpPr>
          <p:nvPr>
            <p:ph idx="1"/>
          </p:nvPr>
        </p:nvSpPr>
        <p:spPr/>
        <p:txBody>
          <a:bodyPr/>
          <a:lstStyle/>
          <a:p>
            <a:r>
              <a:rPr lang="en-US" dirty="0"/>
              <a:t>TRACE_LEVEL</a:t>
            </a:r>
            <a:r>
              <a:rPr lang="en-US" baseline="0" dirty="0"/>
              <a:t> environment variable</a:t>
            </a:r>
          </a:p>
          <a:p>
            <a:pPr lvl="1"/>
            <a:r>
              <a:rPr lang="en-US" dirty="0"/>
              <a:t>1 for enter/exit function</a:t>
            </a:r>
          </a:p>
          <a:p>
            <a:pPr lvl="1"/>
            <a:r>
              <a:rPr lang="en-US" dirty="0"/>
              <a:t>3</a:t>
            </a:r>
            <a:r>
              <a:rPr lang="en-US" baseline="0" dirty="0"/>
              <a:t> for most data details</a:t>
            </a:r>
          </a:p>
          <a:p>
            <a:pPr lvl="1"/>
            <a:r>
              <a:rPr lang="en-US" baseline="0" dirty="0"/>
              <a:t>5 for excruciatingly detailed details</a:t>
            </a:r>
            <a:endParaRPr lang="en-US" dirty="0"/>
          </a:p>
          <a:p>
            <a:pPr lvl="1"/>
            <a:endParaRPr lang="en-US" baseline="0" dirty="0"/>
          </a:p>
          <a:p>
            <a:pPr lvl="0"/>
            <a:r>
              <a:rPr lang="en-US" sz="2400" b="1" dirty="0">
                <a:solidFill>
                  <a:srgbClr val="00B050"/>
                </a:solidFill>
                <a:latin typeface="Courier New" panose="02070309020205020404" pitchFamily="49" charset="0"/>
                <a:cs typeface="Courier New" panose="02070309020205020404" pitchFamily="49" charset="0"/>
              </a:rPr>
              <a:t>export TRACE_LEVEL=3</a:t>
            </a:r>
            <a:br>
              <a:rPr lang="en-US" sz="2400" b="1" dirty="0">
                <a:solidFill>
                  <a:srgbClr val="00B050"/>
                </a:solidFill>
                <a:latin typeface="Courier New" panose="02070309020205020404" pitchFamily="49" charset="0"/>
                <a:cs typeface="Courier New" panose="02070309020205020404" pitchFamily="49" charset="0"/>
              </a:rPr>
            </a:br>
            <a:r>
              <a:rPr lang="en-US" sz="2400" b="1" dirty="0">
                <a:solidFill>
                  <a:srgbClr val="00B050"/>
                </a:solidFill>
                <a:latin typeface="Courier New" panose="02070309020205020404" pitchFamily="49" charset="0"/>
                <a:cs typeface="Courier New" panose="02070309020205020404" pitchFamily="49" charset="0"/>
              </a:rPr>
              <a:t>python ...</a:t>
            </a:r>
            <a:br>
              <a:rPr lang="en-US" sz="2400" b="1" dirty="0">
                <a:solidFill>
                  <a:srgbClr val="00B050"/>
                </a:solidFill>
                <a:latin typeface="Courier New" panose="02070309020205020404" pitchFamily="49" charset="0"/>
                <a:cs typeface="Courier New" panose="02070309020205020404" pitchFamily="49" charset="0"/>
              </a:rPr>
            </a:br>
            <a:r>
              <a:rPr lang="en-US" sz="2400" b="1" dirty="0">
                <a:solidFill>
                  <a:srgbClr val="00B050"/>
                </a:solidFill>
                <a:latin typeface="Courier New" panose="02070309020205020404" pitchFamily="49" charset="0"/>
                <a:cs typeface="Courier New" panose="02070309020205020404" pitchFamily="49" charset="0"/>
              </a:rPr>
              <a:t>unset TRACE_LEVEL</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25</a:t>
            </a:fld>
            <a:endParaRPr lang="en-US" dirty="0"/>
          </a:p>
        </p:txBody>
      </p:sp>
    </p:spTree>
    <p:extLst>
      <p:ext uri="{BB962C8B-B14F-4D97-AF65-F5344CB8AC3E}">
        <p14:creationId xmlns:p14="http://schemas.microsoft.com/office/powerpoint/2010/main" val="282780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a:t>
            </a:r>
            <a:r>
              <a:rPr lang="en-US" baseline="0" dirty="0"/>
              <a:t> by </a:t>
            </a:r>
            <a:r>
              <a:rPr lang="en-US" dirty="0"/>
              <a:t>Facility</a:t>
            </a:r>
            <a:r>
              <a:rPr lang="en-US" baseline="0" dirty="0"/>
              <a:t> Names</a:t>
            </a:r>
            <a:endParaRPr lang="en-US" dirty="0"/>
          </a:p>
        </p:txBody>
      </p:sp>
      <p:sp>
        <p:nvSpPr>
          <p:cNvPr id="3" name="Content Placeholder 2"/>
          <p:cNvSpPr>
            <a:spLocks noGrp="1"/>
          </p:cNvSpPr>
          <p:nvPr>
            <p:ph idx="1"/>
          </p:nvPr>
        </p:nvSpPr>
        <p:spPr/>
        <p:txBody>
          <a:bodyPr/>
          <a:lstStyle/>
          <a:p>
            <a:r>
              <a:rPr lang="en-US" dirty="0"/>
              <a:t>TRACE_FACIL</a:t>
            </a:r>
            <a:r>
              <a:rPr lang="en-US" baseline="0" dirty="0"/>
              <a:t> environment variable</a:t>
            </a:r>
          </a:p>
          <a:p>
            <a:pPr lvl="1"/>
            <a:r>
              <a:rPr lang="en-US" baseline="0" dirty="0"/>
              <a:t>Default</a:t>
            </a:r>
            <a:r>
              <a:rPr lang="en-US" dirty="0"/>
              <a:t> = ALL</a:t>
            </a:r>
            <a:endParaRPr lang="en-US" baseline="0" dirty="0"/>
          </a:p>
          <a:p>
            <a:pPr lvl="1"/>
            <a:r>
              <a:rPr lang="en-US" baseline="0" dirty="0"/>
              <a:t>ALL, NONE,</a:t>
            </a:r>
            <a:r>
              <a:rPr lang="en-US" dirty="0"/>
              <a:t> +, - </a:t>
            </a:r>
            <a:endParaRPr lang="en-US" baseline="0" dirty="0"/>
          </a:p>
          <a:p>
            <a:pPr lvl="2"/>
            <a:r>
              <a:rPr lang="en-US" dirty="0"/>
              <a:t>ALL-FOO-BAR</a:t>
            </a:r>
          </a:p>
          <a:p>
            <a:pPr lvl="2"/>
            <a:r>
              <a:rPr lang="en-US" dirty="0"/>
              <a:t>NONE+FOO+BAR</a:t>
            </a:r>
          </a:p>
          <a:p>
            <a:pPr lvl="2"/>
            <a:r>
              <a:rPr lang="en-US" dirty="0"/>
              <a:t>Unnamed trace lines always print</a:t>
            </a:r>
          </a:p>
          <a:p>
            <a:pPr lvl="2"/>
            <a:endParaRPr lang="en-US" dirty="0"/>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400" b="1" dirty="0">
                <a:solidFill>
                  <a:srgbClr val="00B050"/>
                </a:solidFill>
                <a:latin typeface="Courier New" panose="02070309020205020404" pitchFamily="49" charset="0"/>
                <a:cs typeface="Courier New" panose="02070309020205020404" pitchFamily="49" charset="0"/>
              </a:rPr>
              <a:t>export TRACE_FACIL=NONE+FOO</a:t>
            </a:r>
            <a:br>
              <a:rPr lang="en-US" sz="2400" b="1" dirty="0">
                <a:solidFill>
                  <a:srgbClr val="00B050"/>
                </a:solidFill>
                <a:latin typeface="Courier New" panose="02070309020205020404" pitchFamily="49" charset="0"/>
                <a:cs typeface="Courier New" panose="02070309020205020404" pitchFamily="49" charset="0"/>
              </a:rPr>
            </a:br>
            <a:r>
              <a:rPr lang="en-US" sz="2400" b="1" dirty="0">
                <a:solidFill>
                  <a:srgbClr val="00B050"/>
                </a:solidFill>
                <a:latin typeface="Courier New" panose="02070309020205020404" pitchFamily="49" charset="0"/>
                <a:cs typeface="Courier New" panose="02070309020205020404" pitchFamily="49" charset="0"/>
              </a:rPr>
              <a:t>python ...</a:t>
            </a:r>
            <a:br>
              <a:rPr lang="en-US" sz="2400" b="1" dirty="0">
                <a:solidFill>
                  <a:srgbClr val="00B050"/>
                </a:solidFill>
                <a:latin typeface="Courier New" panose="02070309020205020404" pitchFamily="49" charset="0"/>
                <a:cs typeface="Courier New" panose="02070309020205020404" pitchFamily="49" charset="0"/>
              </a:rPr>
            </a:br>
            <a:r>
              <a:rPr lang="en-US" sz="2400" b="1" dirty="0">
                <a:solidFill>
                  <a:srgbClr val="00B050"/>
                </a:solidFill>
                <a:latin typeface="Courier New" panose="02070309020205020404" pitchFamily="49" charset="0"/>
                <a:cs typeface="Courier New" panose="02070309020205020404" pitchFamily="49" charset="0"/>
              </a:rPr>
              <a:t>unset TRACE_FACIL</a:t>
            </a:r>
          </a:p>
          <a:p>
            <a:pPr lvl="0"/>
            <a:endParaRPr lang="en-US" dirty="0"/>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26</a:t>
            </a:fld>
            <a:endParaRPr lang="en-US" dirty="0"/>
          </a:p>
        </p:txBody>
      </p:sp>
    </p:spTree>
    <p:extLst>
      <p:ext uri="{BB962C8B-B14F-4D97-AF65-F5344CB8AC3E}">
        <p14:creationId xmlns:p14="http://schemas.microsoft.com/office/powerpoint/2010/main" val="2837176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Lesson: Identify Data,</a:t>
            </a:r>
            <a:br>
              <a:rPr lang="en-US" dirty="0"/>
            </a:br>
            <a:r>
              <a:rPr lang="en-US" dirty="0"/>
              <a:t>Not</a:t>
            </a:r>
            <a:r>
              <a:rPr lang="en-US" baseline="0" dirty="0"/>
              <a:t> Just Location</a:t>
            </a:r>
            <a:endParaRPr lang="en-US" dirty="0"/>
          </a:p>
        </p:txBody>
      </p:sp>
      <p:sp>
        <p:nvSpPr>
          <p:cNvPr id="3" name="Content Placeholder 2"/>
          <p:cNvSpPr>
            <a:spLocks noGrp="1"/>
          </p:cNvSpPr>
          <p:nvPr>
            <p:ph idx="1"/>
          </p:nvPr>
        </p:nvSpPr>
        <p:spPr/>
        <p:txBody>
          <a:bodyPr/>
          <a:lstStyle/>
          <a:p>
            <a:r>
              <a:rPr lang="en-US" dirty="0"/>
              <a:t>Class instances look alike</a:t>
            </a:r>
          </a:p>
          <a:p>
            <a:r>
              <a:rPr lang="en-US" dirty="0"/>
              <a:t>Identifying instances by address or id()?  </a:t>
            </a:r>
          </a:p>
          <a:p>
            <a:pPr lvl="1"/>
            <a:r>
              <a:rPr lang="en-US" dirty="0"/>
              <a:t>Not useful to humans</a:t>
            </a:r>
          </a:p>
          <a:p>
            <a:pPr lvl="1"/>
            <a:r>
              <a:rPr lang="en-US" dirty="0"/>
              <a:t>Solution: create names for instances</a:t>
            </a:r>
          </a:p>
          <a:p>
            <a:endParaRPr lang="en-US" dirty="0"/>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27</a:t>
            </a:fld>
            <a:endParaRPr lang="en-US" dirty="0"/>
          </a:p>
        </p:txBody>
      </p:sp>
    </p:spTree>
    <p:extLst>
      <p:ext uri="{BB962C8B-B14F-4D97-AF65-F5344CB8AC3E}">
        <p14:creationId xmlns:p14="http://schemas.microsoft.com/office/powerpoint/2010/main" val="3977547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IDs to Instances</a:t>
            </a:r>
          </a:p>
        </p:txBody>
      </p:sp>
      <p:sp>
        <p:nvSpPr>
          <p:cNvPr id="3" name="Content Placeholder 2"/>
          <p:cNvSpPr>
            <a:spLocks noGrp="1"/>
          </p:cNvSpPr>
          <p:nvPr>
            <p:ph idx="1"/>
          </p:nvPr>
        </p:nvSpPr>
        <p:spPr/>
        <p:txBody>
          <a:bodyPr/>
          <a:lstStyle/>
          <a:p>
            <a:pPr lvl="0"/>
            <a:r>
              <a:rPr lang="en-US" sz="3200" kern="1200" dirty="0">
                <a:solidFill>
                  <a:schemeClr val="tx1"/>
                </a:solidFill>
                <a:effectLst/>
                <a:latin typeface="+mn-lt"/>
                <a:ea typeface="+mn-ea"/>
                <a:cs typeface="+mn-cs"/>
              </a:rPr>
              <a:t>Store a unique ID in each instance</a:t>
            </a:r>
          </a:p>
          <a:p>
            <a:pPr lvl="1"/>
            <a:r>
              <a:rPr lang="en-US" dirty="0"/>
              <a:t>P</a:t>
            </a:r>
            <a:r>
              <a:rPr lang="en-US" kern="1200" dirty="0">
                <a:solidFill>
                  <a:schemeClr val="tx1"/>
                </a:solidFill>
                <a:effectLst/>
                <a:latin typeface="+mn-lt"/>
                <a:ea typeface="+mn-ea"/>
                <a:cs typeface="+mn-cs"/>
              </a:rPr>
              <a:t>ass ID strings</a:t>
            </a:r>
            <a:r>
              <a:rPr lang="en-US" dirty="0"/>
              <a:t> in argument lists</a:t>
            </a:r>
          </a:p>
          <a:p>
            <a:pPr lvl="2"/>
            <a:r>
              <a:rPr lang="en-US" kern="1200">
                <a:solidFill>
                  <a:schemeClr val="tx1"/>
                </a:solidFill>
                <a:effectLst/>
                <a:latin typeface="+mn-lt"/>
                <a:ea typeface="+mn-ea"/>
                <a:cs typeface="+mn-cs"/>
              </a:rPr>
              <a:t>Not </a:t>
            </a:r>
            <a:r>
              <a:rPr lang="en-US" kern="1200" dirty="0">
                <a:solidFill>
                  <a:schemeClr val="tx1"/>
                </a:solidFill>
                <a:effectLst/>
                <a:latin typeface="+mn-lt"/>
                <a:ea typeface="+mn-ea"/>
                <a:cs typeface="+mn-cs"/>
              </a:rPr>
              <a:t>just </a:t>
            </a:r>
            <a:r>
              <a:rPr lang="en-US" kern="1200" baseline="0" dirty="0">
                <a:solidFill>
                  <a:schemeClr val="tx1"/>
                </a:solidFill>
                <a:effectLst/>
                <a:latin typeface="+mn-lt"/>
                <a:ea typeface="+mn-ea"/>
                <a:cs typeface="+mn-cs"/>
              </a:rPr>
              <a:t>instances (</a:t>
            </a:r>
            <a:r>
              <a:rPr lang="en-US" kern="1200" baseline="0">
                <a:solidFill>
                  <a:schemeClr val="tx1"/>
                </a:solidFill>
                <a:effectLst/>
                <a:latin typeface="+mn-lt"/>
                <a:ea typeface="+mn-ea"/>
                <a:cs typeface="+mn-cs"/>
              </a:rPr>
              <a:t>addresses)</a:t>
            </a:r>
            <a:endParaRPr lang="en-US" kern="1200" dirty="0">
              <a:solidFill>
                <a:schemeClr val="tx1"/>
              </a:solidFill>
              <a:effectLst/>
              <a:latin typeface="+mn-lt"/>
              <a:ea typeface="+mn-ea"/>
              <a:cs typeface="+mn-cs"/>
            </a:endParaRPr>
          </a:p>
          <a:p>
            <a:pPr lvl="1"/>
            <a:r>
              <a:rPr lang="en-US" kern="1200" dirty="0">
                <a:solidFill>
                  <a:schemeClr val="tx1"/>
                </a:solidFill>
                <a:effectLst/>
                <a:latin typeface="+mn-lt"/>
                <a:ea typeface="+mn-ea"/>
                <a:cs typeface="+mn-cs"/>
              </a:rPr>
              <a:t>Use dictionaries to map from (class and) ID-string</a:t>
            </a:r>
            <a:r>
              <a:rPr lang="en-US" kern="1200" baseline="0" dirty="0">
                <a:solidFill>
                  <a:schemeClr val="tx1"/>
                </a:solidFill>
                <a:effectLst/>
                <a:latin typeface="+mn-lt"/>
                <a:ea typeface="+mn-ea"/>
                <a:cs typeface="+mn-cs"/>
              </a:rPr>
              <a:t> </a:t>
            </a:r>
            <a:r>
              <a:rPr lang="en-US" kern="1200" dirty="0">
                <a:solidFill>
                  <a:schemeClr val="tx1"/>
                </a:solidFill>
                <a:effectLst/>
                <a:latin typeface="+mn-lt"/>
                <a:ea typeface="+mn-ea"/>
                <a:cs typeface="+mn-cs"/>
              </a:rPr>
              <a:t>to instance</a:t>
            </a:r>
          </a:p>
          <a:p>
            <a:pPr lvl="2"/>
            <a:r>
              <a:rPr lang="en-US" kern="1200" dirty="0">
                <a:solidFill>
                  <a:schemeClr val="tx1"/>
                </a:solidFill>
                <a:effectLst/>
                <a:latin typeface="+mn-lt"/>
                <a:ea typeface="+mn-ea"/>
                <a:cs typeface="+mn-cs"/>
              </a:rPr>
              <a:t>Dictionary lookup is cheap</a:t>
            </a:r>
          </a:p>
          <a:p>
            <a:pPr lvl="2"/>
            <a:endParaRPr lang="en-US" kern="1200" dirty="0">
              <a:solidFill>
                <a:schemeClr val="tx1"/>
              </a:solidFill>
              <a:effectLst/>
              <a:latin typeface="+mn-lt"/>
              <a:ea typeface="+mn-ea"/>
              <a:cs typeface="+mn-cs"/>
            </a:endParaRPr>
          </a:p>
          <a:p>
            <a:r>
              <a:rPr lang="en-US" sz="2400" b="1" dirty="0">
                <a:solidFill>
                  <a:srgbClr val="00B050"/>
                </a:solidFill>
              </a:rPr>
              <a:t>&lt;code: instance identifiers&gt;</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28</a:t>
            </a:fld>
            <a:endParaRPr lang="en-US" dirty="0"/>
          </a:p>
        </p:txBody>
      </p:sp>
    </p:spTree>
    <p:extLst>
      <p:ext uri="{BB962C8B-B14F-4D97-AF65-F5344CB8AC3E}">
        <p14:creationId xmlns:p14="http://schemas.microsoft.com/office/powerpoint/2010/main" val="2515492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a:t>
            </a:r>
          </a:p>
        </p:txBody>
      </p:sp>
      <p:sp>
        <p:nvSpPr>
          <p:cNvPr id="3" name="Content Placeholder 2"/>
          <p:cNvSpPr>
            <a:spLocks noGrp="1"/>
          </p:cNvSpPr>
          <p:nvPr>
            <p:ph idx="1"/>
          </p:nvPr>
        </p:nvSpPr>
        <p:spPr/>
        <p:txBody>
          <a:bodyPr/>
          <a:lstStyle/>
          <a:p>
            <a:r>
              <a:rPr lang="en-US" dirty="0"/>
              <a:t>www.github.com/rblandau/NewTrace</a:t>
            </a:r>
          </a:p>
          <a:p>
            <a:endParaRPr lang="en-US" dirty="0"/>
          </a:p>
          <a:p>
            <a:r>
              <a:rPr lang="en-US" dirty="0"/>
              <a:t>email: </a:t>
            </a:r>
            <a:r>
              <a:rPr lang="en-US" dirty="0">
                <a:hlinkClick r:id="rId2"/>
              </a:rPr>
              <a:t>landau@ricksoft.com</a:t>
            </a:r>
            <a:endParaRPr lang="en-US" dirty="0"/>
          </a:p>
          <a:p>
            <a:endParaRPr lang="en-US" dirty="0"/>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29</a:t>
            </a:fld>
            <a:endParaRPr lang="en-US" dirty="0"/>
          </a:p>
        </p:txBody>
      </p:sp>
    </p:spTree>
    <p:extLst>
      <p:ext uri="{BB962C8B-B14F-4D97-AF65-F5344CB8AC3E}">
        <p14:creationId xmlns:p14="http://schemas.microsoft.com/office/powerpoint/2010/main" val="2919167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lstStyle/>
          <a:p>
            <a:r>
              <a:rPr lang="en-US" sz="3200" kern="1200" dirty="0">
                <a:solidFill>
                  <a:schemeClr val="tx1"/>
                </a:solidFill>
                <a:effectLst/>
                <a:latin typeface="+mn-lt"/>
                <a:ea typeface="+mn-ea"/>
                <a:cs typeface="+mn-cs"/>
              </a:rPr>
              <a:t>Main topic: offline debugging</a:t>
            </a:r>
          </a:p>
          <a:p>
            <a:r>
              <a:rPr lang="en-US" sz="3200" kern="1200" baseline="0" dirty="0">
                <a:solidFill>
                  <a:schemeClr val="tx1"/>
                </a:solidFill>
                <a:effectLst/>
                <a:latin typeface="+mn-lt"/>
                <a:ea typeface="+mn-ea"/>
                <a:cs typeface="+mn-cs"/>
              </a:rPr>
              <a:t>Lessons learned over the</a:t>
            </a:r>
            <a:r>
              <a:rPr lang="en-US" sz="3200" kern="1200" dirty="0">
                <a:solidFill>
                  <a:schemeClr val="tx1"/>
                </a:solidFill>
                <a:effectLst/>
                <a:latin typeface="+mn-lt"/>
                <a:ea typeface="+mn-ea"/>
                <a:cs typeface="+mn-cs"/>
              </a:rPr>
              <a:t> </a:t>
            </a:r>
            <a:r>
              <a:rPr lang="en-US" sz="3200" kern="1200" baseline="0" dirty="0">
                <a:solidFill>
                  <a:schemeClr val="tx1"/>
                </a:solidFill>
                <a:effectLst/>
                <a:latin typeface="+mn-lt"/>
                <a:ea typeface="+mn-ea"/>
                <a:cs typeface="+mn-cs"/>
              </a:rPr>
              <a:t>years</a:t>
            </a:r>
          </a:p>
          <a:p>
            <a:pPr lvl="1"/>
            <a:r>
              <a:rPr lang="en-US" sz="2800" kern="1200" baseline="0" dirty="0">
                <a:solidFill>
                  <a:schemeClr val="tx1"/>
                </a:solidFill>
                <a:effectLst/>
                <a:latin typeface="+mn-lt"/>
                <a:ea typeface="+mn-ea"/>
                <a:cs typeface="+mn-cs"/>
              </a:rPr>
              <a:t>What I use and why</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a:t>
            </a:fld>
            <a:endParaRPr lang="en-US" dirty="0"/>
          </a:p>
        </p:txBody>
      </p:sp>
    </p:spTree>
    <p:extLst>
      <p:ext uri="{BB962C8B-B14F-4D97-AF65-F5344CB8AC3E}">
        <p14:creationId xmlns:p14="http://schemas.microsoft.com/office/powerpoint/2010/main" val="4132795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Tidbits</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30</a:t>
            </a:fld>
            <a:endParaRPr lang="en-US" dirty="0"/>
          </a:p>
        </p:txBody>
      </p:sp>
    </p:spTree>
    <p:extLst>
      <p:ext uri="{BB962C8B-B14F-4D97-AF65-F5344CB8AC3E}">
        <p14:creationId xmlns:p14="http://schemas.microsoft.com/office/powerpoint/2010/main" val="3139874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a:t>
            </a:r>
            <a:r>
              <a:rPr lang="en-US" baseline="0" dirty="0"/>
              <a:t> for Regression Testing</a:t>
            </a:r>
            <a:endParaRPr lang="en-US" dirty="0"/>
          </a:p>
        </p:txBody>
      </p:sp>
      <p:sp>
        <p:nvSpPr>
          <p:cNvPr id="3" name="Content Placeholder 2"/>
          <p:cNvSpPr>
            <a:spLocks noGrp="1"/>
          </p:cNvSpPr>
          <p:nvPr>
            <p:ph idx="1"/>
          </p:nvPr>
        </p:nvSpPr>
        <p:spPr/>
        <p:txBody>
          <a:bodyPr/>
          <a:lstStyle/>
          <a:p>
            <a:r>
              <a:rPr lang="en-US" sz="3200" kern="1200" dirty="0">
                <a:solidFill>
                  <a:schemeClr val="tx1"/>
                </a:solidFill>
                <a:effectLst/>
                <a:latin typeface="+mn-lt"/>
                <a:ea typeface="+mn-ea"/>
                <a:cs typeface="+mn-cs"/>
              </a:rPr>
              <a:t>Tests can be done with log files suitably sanitized</a:t>
            </a:r>
          </a:p>
          <a:p>
            <a:pPr lvl="1"/>
            <a:r>
              <a:rPr lang="en-US" sz="2800" kern="1200" dirty="0">
                <a:solidFill>
                  <a:schemeClr val="tx1"/>
                </a:solidFill>
                <a:effectLst/>
                <a:latin typeface="+mn-lt"/>
                <a:ea typeface="+mn-ea"/>
                <a:cs typeface="+mn-cs"/>
              </a:rPr>
              <a:t>Timestamps and other non-deterministic items</a:t>
            </a:r>
          </a:p>
          <a:p>
            <a:pPr lvl="1"/>
            <a:r>
              <a:rPr lang="en-US" sz="2800" kern="1200" dirty="0">
                <a:solidFill>
                  <a:schemeClr val="tx1"/>
                </a:solidFill>
                <a:effectLst/>
                <a:latin typeface="+mn-lt"/>
                <a:ea typeface="+mn-ea"/>
                <a:cs typeface="+mn-cs"/>
              </a:rPr>
              <a:t>(Ordering tricky if multi-threaded or multiprocessing)</a:t>
            </a:r>
          </a:p>
          <a:p>
            <a:r>
              <a:rPr lang="en-US" sz="3200" kern="1200" dirty="0">
                <a:solidFill>
                  <a:schemeClr val="tx1"/>
                </a:solidFill>
                <a:effectLst/>
                <a:latin typeface="+mn-lt"/>
                <a:ea typeface="+mn-ea"/>
                <a:cs typeface="+mn-cs"/>
              </a:rPr>
              <a:t>Possible with trace files in some cases</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31</a:t>
            </a:fld>
            <a:endParaRPr lang="en-US" dirty="0"/>
          </a:p>
        </p:txBody>
      </p:sp>
    </p:spTree>
    <p:extLst>
      <p:ext uri="{BB962C8B-B14F-4D97-AF65-F5344CB8AC3E}">
        <p14:creationId xmlns:p14="http://schemas.microsoft.com/office/powerpoint/2010/main" val="3691605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trace Module?</a:t>
            </a:r>
          </a:p>
        </p:txBody>
      </p:sp>
      <p:sp>
        <p:nvSpPr>
          <p:cNvPr id="3" name="Content Placeholder 2"/>
          <p:cNvSpPr>
            <a:spLocks noGrp="1"/>
          </p:cNvSpPr>
          <p:nvPr>
            <p:ph idx="1"/>
          </p:nvPr>
        </p:nvSpPr>
        <p:spPr/>
        <p:txBody>
          <a:bodyPr/>
          <a:lstStyle/>
          <a:p>
            <a:pPr lvl="0"/>
            <a:r>
              <a:rPr lang="en-US" sz="3200" kern="1200" dirty="0">
                <a:solidFill>
                  <a:schemeClr val="tx1"/>
                </a:solidFill>
                <a:effectLst/>
                <a:latin typeface="+mn-lt"/>
                <a:ea typeface="+mn-ea"/>
                <a:cs typeface="+mn-cs"/>
              </a:rPr>
              <a:t>The standard Python trace module doesn't fit my needs</a:t>
            </a:r>
          </a:p>
          <a:p>
            <a:pPr lvl="1"/>
            <a:r>
              <a:rPr lang="en-US" sz="2800" kern="1200" dirty="0">
                <a:solidFill>
                  <a:schemeClr val="tx1"/>
                </a:solidFill>
                <a:effectLst/>
                <a:latin typeface="+mn-lt"/>
                <a:ea typeface="+mn-ea"/>
                <a:cs typeface="+mn-cs"/>
              </a:rPr>
              <a:t>Tracks</a:t>
            </a:r>
            <a:r>
              <a:rPr lang="en-US" sz="2800" kern="1200" baseline="0" dirty="0">
                <a:solidFill>
                  <a:schemeClr val="tx1"/>
                </a:solidFill>
                <a:effectLst/>
                <a:latin typeface="+mn-lt"/>
                <a:ea typeface="+mn-ea"/>
                <a:cs typeface="+mn-cs"/>
              </a:rPr>
              <a:t> </a:t>
            </a:r>
            <a:r>
              <a:rPr lang="en-US" sz="2800" kern="1200" dirty="0">
                <a:solidFill>
                  <a:schemeClr val="tx1"/>
                </a:solidFill>
                <a:effectLst/>
                <a:latin typeface="+mn-lt"/>
                <a:ea typeface="+mn-ea"/>
                <a:cs typeface="+mn-cs"/>
              </a:rPr>
              <a:t>process, sequence of statements</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32</a:t>
            </a:fld>
            <a:endParaRPr lang="en-US" dirty="0"/>
          </a:p>
        </p:txBody>
      </p:sp>
    </p:spTree>
    <p:extLst>
      <p:ext uri="{BB962C8B-B14F-4D97-AF65-F5344CB8AC3E}">
        <p14:creationId xmlns:p14="http://schemas.microsoft.com/office/powerpoint/2010/main" val="227939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Multiprocessing</a:t>
            </a:r>
          </a:p>
        </p:txBody>
      </p:sp>
      <p:sp>
        <p:nvSpPr>
          <p:cNvPr id="3" name="Content Placeholder 2"/>
          <p:cNvSpPr>
            <a:spLocks noGrp="1"/>
          </p:cNvSpPr>
          <p:nvPr>
            <p:ph idx="1"/>
          </p:nvPr>
        </p:nvSpPr>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3200" kern="1200" dirty="0">
                <a:solidFill>
                  <a:schemeClr val="tx1"/>
                </a:solidFill>
                <a:effectLst/>
                <a:latin typeface="+mn-lt"/>
                <a:ea typeface="+mn-ea"/>
                <a:cs typeface="+mn-cs"/>
              </a:rPr>
              <a:t>Multiprocessor-safe, or at least thread-safe, would be good</a:t>
            </a:r>
          </a:p>
          <a:p>
            <a:r>
              <a:rPr lang="en-US" dirty="0"/>
              <a:t>Not yet</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33</a:t>
            </a:fld>
            <a:endParaRPr lang="en-US" dirty="0"/>
          </a:p>
        </p:txBody>
      </p:sp>
    </p:spTree>
    <p:extLst>
      <p:ext uri="{BB962C8B-B14F-4D97-AF65-F5344CB8AC3E}">
        <p14:creationId xmlns:p14="http://schemas.microsoft.com/office/powerpoint/2010/main" val="400251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Meaningful</a:t>
            </a:r>
            <a:r>
              <a:rPr lang="en-US" baseline="0" dirty="0"/>
              <a:t> Names</a:t>
            </a:r>
            <a:endParaRPr lang="en-US" dirty="0"/>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The type of the data should be obvious</a:t>
            </a:r>
          </a:p>
          <a:p>
            <a:pPr lvl="1"/>
            <a:r>
              <a:rPr lang="en-US" sz="2800" kern="1200" dirty="0">
                <a:solidFill>
                  <a:schemeClr val="tx1"/>
                </a:solidFill>
                <a:effectLst/>
                <a:latin typeface="+mn-lt"/>
                <a:ea typeface="+mn-ea"/>
                <a:cs typeface="+mn-cs"/>
              </a:rPr>
              <a:t>It prevents a lot of runtime errors</a:t>
            </a:r>
          </a:p>
          <a:p>
            <a:pPr lvl="0"/>
            <a:r>
              <a:rPr lang="en-US" sz="3200" kern="1200" dirty="0">
                <a:solidFill>
                  <a:schemeClr val="tx1"/>
                </a:solidFill>
                <a:effectLst/>
                <a:latin typeface="+mn-lt"/>
                <a:ea typeface="+mn-ea"/>
                <a:cs typeface="+mn-cs"/>
              </a:rPr>
              <a:t>I use "Hungarian naming" because (dinosaur!) I grew up with it</a:t>
            </a:r>
          </a:p>
          <a:p>
            <a:pPr lvl="1"/>
            <a:r>
              <a:rPr lang="en-US" sz="2800" kern="1200" dirty="0" err="1">
                <a:solidFill>
                  <a:schemeClr val="tx1"/>
                </a:solidFill>
                <a:effectLst/>
                <a:latin typeface="+mn-lt"/>
                <a:ea typeface="+mn-ea"/>
                <a:cs typeface="+mn-cs"/>
              </a:rPr>
              <a:t>CamelCase</a:t>
            </a:r>
            <a:r>
              <a:rPr lang="en-US" sz="2800" kern="1200" dirty="0">
                <a:solidFill>
                  <a:schemeClr val="tx1"/>
                </a:solidFill>
                <a:effectLst/>
                <a:latin typeface="+mn-lt"/>
                <a:ea typeface="+mn-ea"/>
                <a:cs typeface="+mn-cs"/>
              </a:rPr>
              <a:t> with ugly prefixes for datatypes </a:t>
            </a:r>
          </a:p>
          <a:p>
            <a:pPr lvl="1"/>
            <a:r>
              <a:rPr lang="en-US" sz="2800" kern="1200" dirty="0" err="1">
                <a:solidFill>
                  <a:schemeClr val="tx1"/>
                </a:solidFill>
                <a:effectLst/>
                <a:latin typeface="+mn-lt"/>
                <a:ea typeface="+mn-ea"/>
                <a:cs typeface="+mn-cs"/>
              </a:rPr>
              <a:t>CamelCase</a:t>
            </a:r>
            <a:r>
              <a:rPr lang="en-US" sz="2800" kern="1200" dirty="0">
                <a:solidFill>
                  <a:schemeClr val="tx1"/>
                </a:solidFill>
                <a:effectLst/>
                <a:latin typeface="+mn-lt"/>
                <a:ea typeface="+mn-ea"/>
                <a:cs typeface="+mn-cs"/>
              </a:rPr>
              <a:t> is just a personal preference BUT</a:t>
            </a:r>
          </a:p>
          <a:p>
            <a:pPr lvl="1"/>
            <a:r>
              <a:rPr lang="en-US" sz="2800" kern="1200" dirty="0">
                <a:solidFill>
                  <a:schemeClr val="tx1"/>
                </a:solidFill>
                <a:effectLst/>
                <a:latin typeface="+mn-lt"/>
                <a:ea typeface="+mn-ea"/>
                <a:cs typeface="+mn-cs"/>
              </a:rPr>
              <a:t>Datatype at the beginning of the name of data (or a function) is useful</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34</a:t>
            </a:fld>
            <a:endParaRPr lang="en-US" dirty="0"/>
          </a:p>
        </p:txBody>
      </p:sp>
    </p:spTree>
    <p:extLst>
      <p:ext uri="{BB962C8B-B14F-4D97-AF65-F5344CB8AC3E}">
        <p14:creationId xmlns:p14="http://schemas.microsoft.com/office/powerpoint/2010/main" val="8670379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Sort of Apology</a:t>
            </a:r>
          </a:p>
        </p:txBody>
      </p:sp>
      <p:sp>
        <p:nvSpPr>
          <p:cNvPr id="3" name="Content Placeholder 2"/>
          <p:cNvSpPr>
            <a:spLocks noGrp="1"/>
          </p:cNvSpPr>
          <p:nvPr>
            <p:ph idx="1"/>
          </p:nvPr>
        </p:nvSpPr>
        <p:spPr/>
        <p:txBody>
          <a:bodyPr>
            <a:normAutofit fontScale="92500" lnSpcReduction="10000"/>
          </a:bodyPr>
          <a:lstStyle/>
          <a:p>
            <a:pPr lvl="0"/>
            <a:r>
              <a:rPr lang="en-US" sz="3200" kern="1200" dirty="0">
                <a:solidFill>
                  <a:schemeClr val="tx1"/>
                </a:solidFill>
                <a:effectLst/>
                <a:latin typeface="+mn-lt"/>
                <a:ea typeface="+mn-ea"/>
                <a:cs typeface="+mn-cs"/>
              </a:rPr>
              <a:t>Not PEP-8, sorry </a:t>
            </a:r>
          </a:p>
          <a:p>
            <a:pPr lvl="1"/>
            <a:r>
              <a:rPr lang="en-US" sz="2800" kern="1200" dirty="0">
                <a:solidFill>
                  <a:schemeClr val="tx1"/>
                </a:solidFill>
                <a:effectLst/>
                <a:latin typeface="+mn-lt"/>
                <a:ea typeface="+mn-ea"/>
                <a:cs typeface="+mn-cs"/>
              </a:rPr>
              <a:t>But you can embed type in a pep8 name, too </a:t>
            </a:r>
          </a:p>
          <a:p>
            <a:pPr lvl="2"/>
            <a:r>
              <a:rPr lang="en-US" sz="2400" kern="1200" dirty="0" err="1">
                <a:solidFill>
                  <a:schemeClr val="tx1"/>
                </a:solidFill>
                <a:effectLst/>
                <a:latin typeface="+mn-lt"/>
                <a:ea typeface="+mn-ea"/>
                <a:cs typeface="+mn-cs"/>
              </a:rPr>
              <a:t>foo_list</a:t>
            </a:r>
            <a:r>
              <a:rPr lang="en-US" sz="2400" kern="1200" dirty="0">
                <a:solidFill>
                  <a:schemeClr val="tx1"/>
                </a:solidFill>
                <a:effectLst/>
                <a:latin typeface="+mn-lt"/>
                <a:ea typeface="+mn-ea"/>
                <a:cs typeface="+mn-cs"/>
              </a:rPr>
              <a:t> or </a:t>
            </a:r>
            <a:r>
              <a:rPr lang="en-US" sz="2400" kern="1200" dirty="0" err="1">
                <a:solidFill>
                  <a:schemeClr val="tx1"/>
                </a:solidFill>
                <a:effectLst/>
                <a:latin typeface="+mn-lt"/>
                <a:ea typeface="+mn-ea"/>
                <a:cs typeface="+mn-cs"/>
              </a:rPr>
              <a:t>list_foo</a:t>
            </a:r>
            <a:endParaRPr lang="en-US" dirty="0"/>
          </a:p>
          <a:p>
            <a:pPr lvl="0"/>
            <a:r>
              <a:rPr lang="en-US" sz="3200" kern="1200" dirty="0">
                <a:solidFill>
                  <a:schemeClr val="tx1"/>
                </a:solidFill>
                <a:effectLst/>
                <a:latin typeface="+mn-lt"/>
                <a:ea typeface="+mn-ea"/>
                <a:cs typeface="+mn-cs"/>
              </a:rPr>
              <a:t>If I were building packages for distribution, I</a:t>
            </a:r>
            <a:r>
              <a:rPr lang="en-US" sz="3200" kern="1200" baseline="0" dirty="0">
                <a:solidFill>
                  <a:schemeClr val="tx1"/>
                </a:solidFill>
                <a:effectLst/>
                <a:latin typeface="+mn-lt"/>
                <a:ea typeface="+mn-ea"/>
                <a:cs typeface="+mn-cs"/>
              </a:rPr>
              <a:t> would</a:t>
            </a:r>
            <a:r>
              <a:rPr lang="en-US" sz="3200" kern="1200" dirty="0">
                <a:solidFill>
                  <a:schemeClr val="tx1"/>
                </a:solidFill>
                <a:effectLst/>
                <a:latin typeface="+mn-lt"/>
                <a:ea typeface="+mn-ea"/>
                <a:cs typeface="+mn-cs"/>
              </a:rPr>
              <a:t> reform my evil ways</a:t>
            </a:r>
          </a:p>
          <a:p>
            <a:pPr lvl="0"/>
            <a:endParaRPr lang="en-US" sz="3200" kern="1200" dirty="0">
              <a:solidFill>
                <a:schemeClr val="tx1"/>
              </a:solidFill>
              <a:effectLst/>
              <a:latin typeface="+mn-lt"/>
              <a:ea typeface="+mn-ea"/>
              <a:cs typeface="+mn-cs"/>
            </a:endParaRPr>
          </a:p>
          <a:p>
            <a:pPr marL="0" indent="0">
              <a:buNone/>
            </a:pPr>
            <a:r>
              <a:rPr lang="en-US" sz="2200" dirty="0"/>
              <a:t>"Any programmer who fails to comply with the standard</a:t>
            </a:r>
            <a:r>
              <a:rPr lang="en-US" sz="2200" baseline="0" dirty="0"/>
              <a:t> naming, formatting or commenting conventions should be shot.  If it so happens that it is inconvenient to shoot him, then he is to be politely requested to recode his program in adherence to the above standard."</a:t>
            </a:r>
          </a:p>
          <a:p>
            <a:pPr marL="0" indent="0">
              <a:buNone/>
            </a:pPr>
            <a:endParaRPr lang="en-US" sz="2600" baseline="0" dirty="0"/>
          </a:p>
          <a:p>
            <a:pPr marL="0" indent="0" algn="r">
              <a:buNone/>
            </a:pPr>
            <a:r>
              <a:rPr lang="en-US" sz="1900" i="1" baseline="0" dirty="0"/>
              <a:t>-- Mike </a:t>
            </a:r>
            <a:r>
              <a:rPr lang="en-US" sz="1900" i="1" baseline="0" dirty="0" err="1"/>
              <a:t>Spier</a:t>
            </a:r>
            <a:r>
              <a:rPr lang="en-US" sz="1900" i="1" baseline="0" dirty="0"/>
              <a:t>, Digital Equipment Corporation, 1971</a:t>
            </a:r>
            <a:endParaRPr lang="en-US" sz="1900" i="1" dirty="0"/>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35</a:t>
            </a:fld>
            <a:endParaRPr lang="en-US" dirty="0"/>
          </a:p>
        </p:txBody>
      </p:sp>
    </p:spTree>
    <p:extLst>
      <p:ext uri="{BB962C8B-B14F-4D97-AF65-F5344CB8AC3E}">
        <p14:creationId xmlns:p14="http://schemas.microsoft.com/office/powerpoint/2010/main" val="1853156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Meaningful Data Contents, Too</a:t>
            </a:r>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If you have lots of class instances, addresses are not useful to humans</a:t>
            </a:r>
          </a:p>
          <a:p>
            <a:pPr lvl="1"/>
            <a:r>
              <a:rPr lang="en-US" sz="2800" kern="1200" dirty="0">
                <a:solidFill>
                  <a:schemeClr val="tx1"/>
                </a:solidFill>
                <a:effectLst/>
                <a:latin typeface="+mn-lt"/>
                <a:ea typeface="+mn-ea"/>
                <a:cs typeface="+mn-cs"/>
              </a:rPr>
              <a:t>Assign readable IDs in instances</a:t>
            </a:r>
          </a:p>
          <a:p>
            <a:pPr lvl="0"/>
            <a:r>
              <a:rPr lang="en-US" sz="3200" kern="1200" dirty="0">
                <a:solidFill>
                  <a:schemeClr val="tx1"/>
                </a:solidFill>
                <a:effectLst/>
                <a:latin typeface="+mn-lt"/>
                <a:ea typeface="+mn-ea"/>
                <a:cs typeface="+mn-cs"/>
              </a:rPr>
              <a:t>My last project had only </a:t>
            </a:r>
            <a:r>
              <a:rPr lang="en-US" dirty="0"/>
              <a:t>~2</a:t>
            </a:r>
            <a:r>
              <a:rPr lang="en-US" sz="3200" kern="1200" dirty="0">
                <a:solidFill>
                  <a:schemeClr val="tx1"/>
                </a:solidFill>
                <a:effectLst/>
                <a:latin typeface="+mn-lt"/>
                <a:ea typeface="+mn-ea"/>
                <a:cs typeface="+mn-cs"/>
              </a:rPr>
              <a:t>0 major classes but 10-50,000 instances of some classes</a:t>
            </a:r>
          </a:p>
          <a:p>
            <a:pPr lvl="0"/>
            <a:r>
              <a:rPr lang="en-US" sz="3200" kern="1200" dirty="0">
                <a:solidFill>
                  <a:schemeClr val="tx1"/>
                </a:solidFill>
                <a:effectLst/>
                <a:latin typeface="+mn-lt"/>
                <a:ea typeface="+mn-ea"/>
                <a:cs typeface="+mn-cs"/>
              </a:rPr>
              <a:t>(The debug</a:t>
            </a:r>
            <a:r>
              <a:rPr lang="en-US" sz="3200" kern="1200" baseline="0" dirty="0">
                <a:solidFill>
                  <a:schemeClr val="tx1"/>
                </a:solidFill>
                <a:effectLst/>
                <a:latin typeface="+mn-lt"/>
                <a:ea typeface="+mn-ea"/>
                <a:cs typeface="+mn-cs"/>
              </a:rPr>
              <a:t> package here displays IDs, instance names)</a:t>
            </a:r>
            <a:endParaRPr lang="en-US" sz="3200" kern="1200" dirty="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36</a:t>
            </a:fld>
            <a:endParaRPr lang="en-US" dirty="0"/>
          </a:p>
        </p:txBody>
      </p:sp>
    </p:spTree>
    <p:extLst>
      <p:ext uri="{BB962C8B-B14F-4D97-AF65-F5344CB8AC3E}">
        <p14:creationId xmlns:p14="http://schemas.microsoft.com/office/powerpoint/2010/main" val="210091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Offline Debugging</a:t>
            </a:r>
          </a:p>
        </p:txBody>
      </p:sp>
      <p:sp>
        <p:nvSpPr>
          <p:cNvPr id="3" name="Content Placeholder 2"/>
          <p:cNvSpPr>
            <a:spLocks noGrp="1"/>
          </p:cNvSpPr>
          <p:nvPr>
            <p:ph idx="1"/>
          </p:nvPr>
        </p:nvSpPr>
        <p:spPr/>
        <p:txBody>
          <a:bodyPr/>
          <a:lstStyle/>
          <a:p>
            <a:pPr lvl="0"/>
            <a:r>
              <a:rPr lang="en-US" dirty="0"/>
              <a:t>Write a record of what a program does</a:t>
            </a:r>
          </a:p>
          <a:p>
            <a:pPr lvl="1"/>
            <a:r>
              <a:rPr lang="en-US" b="1" dirty="0"/>
              <a:t>Not</a:t>
            </a:r>
            <a:r>
              <a:rPr lang="en-US" dirty="0"/>
              <a:t> as a permanent record </a:t>
            </a:r>
          </a:p>
          <a:p>
            <a:pPr lvl="1"/>
            <a:r>
              <a:rPr lang="en-US" b="1" dirty="0"/>
              <a:t>Not</a:t>
            </a:r>
            <a:r>
              <a:rPr lang="en-US" dirty="0"/>
              <a:t> as an activity log for auditing</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4</a:t>
            </a:fld>
            <a:endParaRPr lang="en-US" dirty="0"/>
          </a:p>
        </p:txBody>
      </p:sp>
    </p:spTree>
    <p:extLst>
      <p:ext uri="{BB962C8B-B14F-4D97-AF65-F5344CB8AC3E}">
        <p14:creationId xmlns:p14="http://schemas.microsoft.com/office/powerpoint/2010/main" val="334256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Interactive Debugging </a:t>
            </a:r>
            <a:br>
              <a:rPr lang="en-US" dirty="0"/>
            </a:br>
            <a:r>
              <a:rPr lang="en-US" dirty="0"/>
              <a:t>Might Not be Simple</a:t>
            </a:r>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Might not be</a:t>
            </a:r>
            <a:r>
              <a:rPr lang="en-US" sz="3200" kern="1200" baseline="0" dirty="0">
                <a:solidFill>
                  <a:schemeClr val="tx1"/>
                </a:solidFill>
                <a:effectLst/>
                <a:latin typeface="+mn-lt"/>
                <a:ea typeface="+mn-ea"/>
                <a:cs typeface="+mn-cs"/>
              </a:rPr>
              <a:t> possible or practical</a:t>
            </a:r>
            <a:endParaRPr lang="en-US" sz="3200" kern="1200" dirty="0">
              <a:solidFill>
                <a:schemeClr val="tx1"/>
              </a:solidFill>
              <a:effectLst/>
              <a:latin typeface="+mn-lt"/>
              <a:ea typeface="+mn-ea"/>
              <a:cs typeface="+mn-cs"/>
            </a:endParaRPr>
          </a:p>
          <a:p>
            <a:pPr lvl="1"/>
            <a:r>
              <a:rPr lang="en-US" sz="2800" kern="1200" baseline="0" dirty="0">
                <a:solidFill>
                  <a:schemeClr val="tx1"/>
                </a:solidFill>
                <a:effectLst/>
                <a:latin typeface="+mn-lt"/>
                <a:ea typeface="+mn-ea"/>
                <a:cs typeface="+mn-cs"/>
              </a:rPr>
              <a:t>Detached process with no UI access</a:t>
            </a:r>
          </a:p>
          <a:p>
            <a:pPr lvl="2"/>
            <a:r>
              <a:rPr lang="en-US" sz="2400" kern="1200" dirty="0">
                <a:solidFill>
                  <a:schemeClr val="tx1"/>
                </a:solidFill>
                <a:effectLst/>
                <a:latin typeface="+mn-lt"/>
                <a:ea typeface="+mn-ea"/>
                <a:cs typeface="+mn-cs"/>
              </a:rPr>
              <a:t>E.g., part of a web service</a:t>
            </a:r>
          </a:p>
          <a:p>
            <a:pPr lvl="1"/>
            <a:r>
              <a:rPr lang="en-US" sz="2800" kern="1200" dirty="0">
                <a:solidFill>
                  <a:schemeClr val="tx1"/>
                </a:solidFill>
                <a:effectLst/>
                <a:latin typeface="+mn-lt"/>
                <a:ea typeface="+mn-ea"/>
                <a:cs typeface="+mn-cs"/>
              </a:rPr>
              <a:t>Lengthy</a:t>
            </a:r>
            <a:r>
              <a:rPr lang="en-US" sz="2800" kern="1200" baseline="0" dirty="0">
                <a:solidFill>
                  <a:schemeClr val="tx1"/>
                </a:solidFill>
                <a:effectLst/>
                <a:latin typeface="+mn-lt"/>
                <a:ea typeface="+mn-ea"/>
                <a:cs typeface="+mn-cs"/>
              </a:rPr>
              <a:t> or complex setup</a:t>
            </a:r>
          </a:p>
          <a:p>
            <a:pPr lvl="1"/>
            <a:r>
              <a:rPr lang="en-US" sz="2800" dirty="0"/>
              <a:t>Long run time</a:t>
            </a:r>
            <a:endParaRPr lang="en-US" sz="2800" kern="1200" baseline="0" dirty="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5</a:t>
            </a:fld>
            <a:endParaRPr lang="en-US" dirty="0"/>
          </a:p>
        </p:txBody>
      </p:sp>
    </p:spTree>
    <p:extLst>
      <p:ext uri="{BB962C8B-B14F-4D97-AF65-F5344CB8AC3E}">
        <p14:creationId xmlns:p14="http://schemas.microsoft.com/office/powerpoint/2010/main" val="1243722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an Alternative</a:t>
            </a:r>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Need an adequate method </a:t>
            </a:r>
            <a:r>
              <a:rPr lang="en-US" dirty="0"/>
              <a:t>of watching what a program does/did</a:t>
            </a:r>
            <a:endParaRPr lang="en-US" sz="3200" kern="1200" dirty="0">
              <a:solidFill>
                <a:schemeClr val="tx1"/>
              </a:solidFill>
              <a:effectLst/>
              <a:latin typeface="+mn-lt"/>
              <a:ea typeface="+mn-ea"/>
              <a:cs typeface="+mn-cs"/>
            </a:endParaRPr>
          </a:p>
          <a:p>
            <a:pPr lvl="1"/>
            <a:r>
              <a:rPr lang="en-US" dirty="0"/>
              <a:t>T</a:t>
            </a:r>
            <a:r>
              <a:rPr lang="en-US" sz="2800" kern="1200" dirty="0">
                <a:solidFill>
                  <a:schemeClr val="tx1"/>
                </a:solidFill>
                <a:effectLst/>
                <a:latin typeface="+mn-lt"/>
                <a:ea typeface="+mn-ea"/>
                <a:cs typeface="+mn-cs"/>
              </a:rPr>
              <a:t>racing the code flow (squint, not detail) and </a:t>
            </a:r>
          </a:p>
          <a:p>
            <a:pPr lvl="1"/>
            <a:r>
              <a:rPr lang="en-US" dirty="0"/>
              <a:t>Tracing the </a:t>
            </a:r>
            <a:r>
              <a:rPr lang="en-US" sz="2800" kern="1200" dirty="0">
                <a:solidFill>
                  <a:schemeClr val="tx1"/>
                </a:solidFill>
                <a:effectLst/>
                <a:latin typeface="+mn-lt"/>
                <a:ea typeface="+mn-ea"/>
                <a:cs typeface="+mn-cs"/>
              </a:rPr>
              <a:t>data progress</a:t>
            </a:r>
            <a:endParaRPr lang="en-US" sz="2400" kern="1200" dirty="0">
              <a:solidFill>
                <a:schemeClr val="tx1"/>
              </a:solidFill>
              <a:effectLst/>
              <a:latin typeface="+mn-lt"/>
              <a:ea typeface="+mn-ea"/>
              <a:cs typeface="+mn-cs"/>
            </a:endParaRPr>
          </a:p>
          <a:p>
            <a:pPr lvl="0"/>
            <a:endParaRPr lang="en-US" dirty="0"/>
          </a:p>
          <a:p>
            <a:pPr lvl="0"/>
            <a:r>
              <a:rPr lang="en-US" dirty="0"/>
              <a:t>For me, faster debug for most programs</a:t>
            </a:r>
            <a:endParaRPr lang="en-US" sz="3200" kern="1200" dirty="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dirty="0"/>
              <a:t>RBL - Boston Python</a:t>
            </a:r>
          </a:p>
        </p:txBody>
      </p:sp>
      <p:sp>
        <p:nvSpPr>
          <p:cNvPr id="6" name="Slide Number Placeholder 5"/>
          <p:cNvSpPr>
            <a:spLocks noGrp="1"/>
          </p:cNvSpPr>
          <p:nvPr>
            <p:ph type="sldNum" sz="quarter" idx="12"/>
          </p:nvPr>
        </p:nvSpPr>
        <p:spPr/>
        <p:txBody>
          <a:bodyPr/>
          <a:lstStyle/>
          <a:p>
            <a:fld id="{4E5DAAAA-9FFA-4439-92E3-68E3EA8B0D1F}" type="slidenum">
              <a:rPr lang="en-US" smtClean="0"/>
              <a:t>6</a:t>
            </a:fld>
            <a:endParaRPr lang="en-US" dirty="0"/>
          </a:p>
        </p:txBody>
      </p:sp>
    </p:spTree>
    <p:extLst>
      <p:ext uri="{BB962C8B-B14F-4D97-AF65-F5344CB8AC3E}">
        <p14:creationId xmlns:p14="http://schemas.microsoft.com/office/powerpoint/2010/main" val="2887981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New Program Doesn’t Do</a:t>
            </a:r>
            <a:br>
              <a:rPr lang="en-US" dirty="0"/>
            </a:br>
            <a:r>
              <a:rPr lang="en-US" dirty="0"/>
              <a:t>What</a:t>
            </a:r>
            <a:r>
              <a:rPr lang="en-US" baseline="0" dirty="0"/>
              <a:t> You Want It To Do?</a:t>
            </a:r>
            <a:endParaRPr lang="en-US" dirty="0"/>
          </a:p>
        </p:txBody>
      </p:sp>
      <p:sp>
        <p:nvSpPr>
          <p:cNvPr id="3" name="Content Placeholder 2"/>
          <p:cNvSpPr>
            <a:spLocks noGrp="1"/>
          </p:cNvSpPr>
          <p:nvPr>
            <p:ph idx="1"/>
          </p:nvPr>
        </p:nvSpPr>
        <p:spPr/>
        <p:txBody>
          <a:bodyPr/>
          <a:lstStyle/>
          <a:p>
            <a:r>
              <a:rPr lang="en-US" dirty="0"/>
              <a:t>Sprinkle a few print()</a:t>
            </a:r>
            <a:r>
              <a:rPr lang="en-US" baseline="0" dirty="0"/>
              <a:t> statements on it</a:t>
            </a:r>
          </a:p>
          <a:p>
            <a:endParaRPr lang="en-US" baseline="0" dirty="0"/>
          </a:p>
          <a:p>
            <a:r>
              <a:rPr lang="en-US" baseline="0" dirty="0"/>
              <a:t>Do better</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7</a:t>
            </a:fld>
            <a:endParaRPr lang="en-US" dirty="0"/>
          </a:p>
        </p:txBody>
      </p:sp>
    </p:spTree>
    <p:extLst>
      <p:ext uri="{BB962C8B-B14F-4D97-AF65-F5344CB8AC3E}">
        <p14:creationId xmlns:p14="http://schemas.microsoft.com/office/powerpoint/2010/main" val="50793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Modest Example Here</a:t>
            </a:r>
          </a:p>
        </p:txBody>
      </p:sp>
      <p:sp>
        <p:nvSpPr>
          <p:cNvPr id="3" name="Content Placeholder 2"/>
          <p:cNvSpPr>
            <a:spLocks noGrp="1"/>
          </p:cNvSpPr>
          <p:nvPr>
            <p:ph idx="1"/>
          </p:nvPr>
        </p:nvSpPr>
        <p:spPr/>
        <p:txBody>
          <a:bodyPr/>
          <a:lstStyle/>
          <a:p>
            <a:pPr lvl="0"/>
            <a:r>
              <a:rPr lang="en-US" sz="3200" kern="1200" dirty="0" err="1">
                <a:solidFill>
                  <a:schemeClr val="tx1"/>
                </a:solidFill>
                <a:effectLst/>
                <a:latin typeface="+mn-lt"/>
                <a:ea typeface="+mn-ea"/>
                <a:cs typeface="+mn-cs"/>
              </a:rPr>
              <a:t>NewTrace</a:t>
            </a:r>
            <a:r>
              <a:rPr lang="en-US" sz="3200" kern="1200" dirty="0">
                <a:solidFill>
                  <a:schemeClr val="tx1"/>
                </a:solidFill>
                <a:effectLst/>
                <a:latin typeface="+mn-lt"/>
                <a:ea typeface="+mn-ea"/>
                <a:cs typeface="+mn-cs"/>
              </a:rPr>
              <a:t> area on github.com/</a:t>
            </a:r>
            <a:r>
              <a:rPr lang="en-US" sz="3200" kern="1200" dirty="0" err="1">
                <a:solidFill>
                  <a:schemeClr val="tx1"/>
                </a:solidFill>
                <a:effectLst/>
                <a:latin typeface="+mn-lt"/>
                <a:ea typeface="+mn-ea"/>
                <a:cs typeface="+mn-cs"/>
              </a:rPr>
              <a:t>rblandau</a:t>
            </a:r>
            <a:endParaRPr lang="en-US" sz="3200" kern="1200" dirty="0">
              <a:solidFill>
                <a:schemeClr val="tx1"/>
              </a:solidFill>
              <a:effectLst/>
              <a:latin typeface="+mn-lt"/>
              <a:ea typeface="+mn-ea"/>
              <a:cs typeface="+mn-cs"/>
            </a:endParaRPr>
          </a:p>
          <a:p>
            <a:r>
              <a:rPr lang="en-US" dirty="0"/>
              <a:t>Like print() on steroids</a:t>
            </a:r>
          </a:p>
          <a:p>
            <a:r>
              <a:rPr lang="en-US" dirty="0"/>
              <a:t>Plus other features from experience</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8</a:t>
            </a:fld>
            <a:endParaRPr lang="en-US" dirty="0"/>
          </a:p>
        </p:txBody>
      </p:sp>
    </p:spTree>
    <p:extLst>
      <p:ext uri="{BB962C8B-B14F-4D97-AF65-F5344CB8AC3E}">
        <p14:creationId xmlns:p14="http://schemas.microsoft.com/office/powerpoint/2010/main" val="3050817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Ned is Holding His Nose</a:t>
            </a:r>
          </a:p>
        </p:txBody>
      </p:sp>
      <p:sp>
        <p:nvSpPr>
          <p:cNvPr id="3" name="Content Placeholder 2"/>
          <p:cNvSpPr>
            <a:spLocks noGrp="1"/>
          </p:cNvSpPr>
          <p:nvPr>
            <p:ph idx="1"/>
          </p:nvPr>
        </p:nvSpPr>
        <p:spPr/>
        <p:txBody>
          <a:bodyPr>
            <a:normAutofit/>
          </a:bodyPr>
          <a:lstStyle/>
          <a:p>
            <a:pPr lvl="0"/>
            <a:r>
              <a:rPr lang="en-US" sz="3200" kern="1200" dirty="0">
                <a:solidFill>
                  <a:schemeClr val="tx1"/>
                </a:solidFill>
                <a:effectLst/>
                <a:latin typeface="+mn-lt"/>
                <a:ea typeface="+mn-ea"/>
                <a:cs typeface="+mn-cs"/>
              </a:rPr>
              <a:t>He saw my crude 2007-8 Python code</a:t>
            </a:r>
          </a:p>
          <a:p>
            <a:pPr lvl="1"/>
            <a:r>
              <a:rPr lang="en-US" sz="2800" kern="1200" dirty="0">
                <a:solidFill>
                  <a:schemeClr val="tx1"/>
                </a:solidFill>
                <a:effectLst/>
                <a:latin typeface="+mn-lt"/>
                <a:ea typeface="+mn-ea"/>
                <a:cs typeface="+mn-cs"/>
              </a:rPr>
              <a:t>"Python for Beginners" version</a:t>
            </a:r>
          </a:p>
          <a:p>
            <a:pPr lvl="2"/>
            <a:r>
              <a:rPr lang="en-US" sz="2400" dirty="0"/>
              <a:t>N</a:t>
            </a:r>
            <a:r>
              <a:rPr lang="en-US" sz="2400" kern="1200" dirty="0">
                <a:solidFill>
                  <a:schemeClr val="tx1"/>
                </a:solidFill>
                <a:effectLst/>
                <a:latin typeface="+mn-lt"/>
                <a:ea typeface="+mn-ea"/>
                <a:cs typeface="+mn-cs"/>
              </a:rPr>
              <a:t>ot even decorators</a:t>
            </a:r>
          </a:p>
          <a:p>
            <a:pPr lvl="0"/>
            <a:r>
              <a:rPr lang="en-US" sz="3200" kern="1200" dirty="0">
                <a:solidFill>
                  <a:schemeClr val="tx1"/>
                </a:solidFill>
                <a:effectLst/>
                <a:latin typeface="+mn-lt"/>
                <a:ea typeface="+mn-ea"/>
                <a:cs typeface="+mn-cs"/>
              </a:rPr>
              <a:t>Back then I was writing </a:t>
            </a:r>
            <a:r>
              <a:rPr lang="en-US" dirty="0"/>
              <a:t>"</a:t>
            </a:r>
            <a:r>
              <a:rPr lang="en-US" sz="3200" kern="1200" dirty="0">
                <a:solidFill>
                  <a:schemeClr val="tx1"/>
                </a:solidFill>
                <a:effectLst/>
                <a:latin typeface="+mn-lt"/>
                <a:ea typeface="+mn-ea"/>
                <a:cs typeface="+mn-cs"/>
              </a:rPr>
              <a:t>C without</a:t>
            </a:r>
            <a:r>
              <a:rPr lang="en-US" sz="3200" kern="1200" baseline="0" dirty="0">
                <a:solidFill>
                  <a:schemeClr val="tx1"/>
                </a:solidFill>
                <a:effectLst/>
                <a:latin typeface="+mn-lt"/>
                <a:ea typeface="+mn-ea"/>
                <a:cs typeface="+mn-cs"/>
              </a:rPr>
              <a:t> </a:t>
            </a:r>
            <a:r>
              <a:rPr lang="en-US" sz="3200" kern="1200" dirty="0">
                <a:solidFill>
                  <a:schemeClr val="tx1"/>
                </a:solidFill>
                <a:effectLst/>
                <a:latin typeface="+mn-lt"/>
                <a:ea typeface="+mn-ea"/>
                <a:cs typeface="+mn-cs"/>
              </a:rPr>
              <a:t>braces"</a:t>
            </a:r>
          </a:p>
        </p:txBody>
      </p:sp>
      <p:sp>
        <p:nvSpPr>
          <p:cNvPr id="4" name="Date Placeholder 3"/>
          <p:cNvSpPr>
            <a:spLocks noGrp="1"/>
          </p:cNvSpPr>
          <p:nvPr>
            <p:ph type="dt" sz="half" idx="10"/>
          </p:nvPr>
        </p:nvSpPr>
        <p:spPr/>
        <p:txBody>
          <a:bodyPr/>
          <a:lstStyle/>
          <a:p>
            <a:r>
              <a:rPr lang="en-US"/>
              <a:t>2021-01-22</a:t>
            </a:r>
          </a:p>
        </p:txBody>
      </p:sp>
      <p:sp>
        <p:nvSpPr>
          <p:cNvPr id="5" name="Footer Placeholder 4"/>
          <p:cNvSpPr>
            <a:spLocks noGrp="1"/>
          </p:cNvSpPr>
          <p:nvPr>
            <p:ph type="ftr" sz="quarter" idx="11"/>
          </p:nvPr>
        </p:nvSpPr>
        <p:spPr/>
        <p:txBody>
          <a:bodyPr/>
          <a:lstStyle/>
          <a:p>
            <a:r>
              <a:rPr lang="en-US"/>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9</a:t>
            </a:fld>
            <a:endParaRPr lang="en-US" dirty="0"/>
          </a:p>
        </p:txBody>
      </p:sp>
    </p:spTree>
    <p:extLst>
      <p:ext uri="{BB962C8B-B14F-4D97-AF65-F5344CB8AC3E}">
        <p14:creationId xmlns:p14="http://schemas.microsoft.com/office/powerpoint/2010/main" val="2787871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2737</TotalTime>
  <Words>1380</Words>
  <Application>Microsoft Office PowerPoint</Application>
  <PresentationFormat>On-screen Show (4:3)</PresentationFormat>
  <Paragraphs>317</Paragraphs>
  <Slides>36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Courier New</vt:lpstr>
      <vt:lpstr>Office Theme</vt:lpstr>
      <vt:lpstr>A Dinosaur and a Python Walk into a Bar. . . </vt:lpstr>
      <vt:lpstr>Who're You Calling a Dinosaur?!?!</vt:lpstr>
      <vt:lpstr>Topics</vt:lpstr>
      <vt:lpstr>Offline Debugging</vt:lpstr>
      <vt:lpstr>Interactive Debugging  Might Not be Simple</vt:lpstr>
      <vt:lpstr>Need an Alternative</vt:lpstr>
      <vt:lpstr>New Program Doesn’t Do What You Want It To Do?</vt:lpstr>
      <vt:lpstr>A Modest Example Here</vt:lpstr>
      <vt:lpstr>Ned is Holding His Nose</vt:lpstr>
      <vt:lpstr>Lessons from Experience</vt:lpstr>
      <vt:lpstr>First Step Beyond print()</vt:lpstr>
      <vt:lpstr>Lesson: Output Must Have</vt:lpstr>
      <vt:lpstr>Lesson: Nice to Have</vt:lpstr>
      <vt:lpstr>Lesson: EZ2 Manage</vt:lpstr>
      <vt:lpstr>Timestamp</vt:lpstr>
      <vt:lpstr>Easy Control of Debug On/Off</vt:lpstr>
      <vt:lpstr>Lesson: Keep the Debugging Code</vt:lpstr>
      <vt:lpstr>Output Where?</vt:lpstr>
      <vt:lpstr>Low Performance Impact</vt:lpstr>
      <vt:lpstr>The Package I Use</vt:lpstr>
      <vt:lpstr>Why Singleton Instance?</vt:lpstr>
      <vt:lpstr>Trace Functions</vt:lpstr>
      <vt:lpstr>Decorators</vt:lpstr>
      <vt:lpstr>Filtering on Priority,  Facility</vt:lpstr>
      <vt:lpstr>Detail Levels I Use</vt:lpstr>
      <vt:lpstr>Filter by Facility Names</vt:lpstr>
      <vt:lpstr>Lesson: Identify Data, Not Just Location</vt:lpstr>
      <vt:lpstr>Map IDs to Instances</vt:lpstr>
      <vt:lpstr>Contact</vt:lpstr>
      <vt:lpstr>Other Tidbits</vt:lpstr>
      <vt:lpstr>Use for Regression Testing</vt:lpstr>
      <vt:lpstr>Python trace Module?</vt:lpstr>
      <vt:lpstr>Multiprocessing</vt:lpstr>
      <vt:lpstr>Use Meaningful Names</vt:lpstr>
      <vt:lpstr>Sort of Apology</vt:lpstr>
      <vt:lpstr>Meaningful Data Contents, Too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Dinosaur and a Python Walk into a Bar. . .</dc:title>
  <dc:creator>landau</dc:creator>
  <cp:lastModifiedBy>landau</cp:lastModifiedBy>
  <cp:revision>237</cp:revision>
  <dcterms:created xsi:type="dcterms:W3CDTF">2021-01-01T22:51:36Z</dcterms:created>
  <dcterms:modified xsi:type="dcterms:W3CDTF">2021-02-16T00:56:16Z</dcterms:modified>
</cp:coreProperties>
</file>