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98" r:id="rId6"/>
    <p:sldId id="263" r:id="rId7"/>
    <p:sldId id="299" r:id="rId8"/>
    <p:sldId id="264" r:id="rId9"/>
    <p:sldId id="294" r:id="rId10"/>
    <p:sldId id="293" r:id="rId11"/>
    <p:sldId id="265" r:id="rId12"/>
    <p:sldId id="295" r:id="rId13"/>
    <p:sldId id="296" r:id="rId14"/>
    <p:sldId id="297" r:id="rId15"/>
    <p:sldId id="261" r:id="rId16"/>
    <p:sldId id="292" r:id="rId17"/>
    <p:sldId id="271" r:id="rId18"/>
    <p:sldId id="317" r:id="rId19"/>
    <p:sldId id="318" r:id="rId20"/>
    <p:sldId id="319" r:id="rId21"/>
    <p:sldId id="272" r:id="rId22"/>
    <p:sldId id="300" r:id="rId23"/>
    <p:sldId id="302" r:id="rId24"/>
    <p:sldId id="274" r:id="rId25"/>
    <p:sldId id="301" r:id="rId26"/>
    <p:sldId id="275" r:id="rId27"/>
    <p:sldId id="291" r:id="rId28"/>
    <p:sldId id="277" r:id="rId29"/>
    <p:sldId id="320" r:id="rId30"/>
    <p:sldId id="321" r:id="rId31"/>
    <p:sldId id="322" r:id="rId32"/>
    <p:sldId id="330" r:id="rId33"/>
    <p:sldId id="331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278" r:id="rId42"/>
    <p:sldId id="279" r:id="rId43"/>
    <p:sldId id="280" r:id="rId44"/>
    <p:sldId id="276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9" autoAdjust="0"/>
  </p:normalViewPr>
  <p:slideViewPr>
    <p:cSldViewPr>
      <p:cViewPr varScale="1">
        <p:scale>
          <a:sx n="86" d="100"/>
          <a:sy n="86" d="100"/>
        </p:scale>
        <p:origin x="-408" y="-9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573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BC08-5500-4080-81A3-D11EBECCC5B6}" type="datetimeFigureOut">
              <a:rPr lang="en-US" smtClean="0"/>
              <a:t>2021-01-13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47D4-569D-4A36-9900-76CDCE96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747D4-569D-4A36-9900-76CDCE968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4800600" cy="396875"/>
          </a:xfrm>
        </p:spPr>
        <p:txBody>
          <a:bodyPr/>
          <a:lstStyle/>
          <a:p>
            <a:r>
              <a:rPr lang="en-US" dirty="0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24600"/>
            <a:ext cx="1066800" cy="396875"/>
          </a:xfrm>
        </p:spPr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  <a:ln w="825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lang="en-US" b="1" dirty="0" smtClean="0"/>
              <a:t>A Dinosaur and a Python</a:t>
            </a:r>
            <a:br>
              <a:rPr lang="en-US" b="1" dirty="0" smtClean="0"/>
            </a:br>
            <a:r>
              <a:rPr lang="en-US" b="1" dirty="0" smtClean="0"/>
              <a:t>Walk into a Bar. . .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770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 dinosaur codes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64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Landau</a:t>
            </a:r>
          </a:p>
          <a:p>
            <a:r>
              <a:rPr lang="en-US" dirty="0" smtClean="0"/>
              <a:t>Retired Software Engineer</a:t>
            </a:r>
          </a:p>
          <a:p>
            <a:r>
              <a:rPr lang="en-US" dirty="0"/>
              <a:t> </a:t>
            </a:r>
            <a:r>
              <a:rPr lang="en-US" dirty="0" smtClean="0"/>
              <a:t>&amp; Boston Python junkie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2009955" cy="1863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8" y="5029199"/>
            <a:ext cx="1260452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r>
              <a:rPr lang="en-US" baseline="0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Set some breakpoints, run, examine data</a:t>
            </a:r>
          </a:p>
          <a:p>
            <a:r>
              <a:rPr lang="en-US" baseline="0" dirty="0" smtClean="0"/>
              <a:t>Great for small-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programs that can be run interactively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pudb</a:t>
            </a:r>
            <a:r>
              <a:rPr lang="en-US" baseline="0" dirty="0" smtClean="0"/>
              <a:t>,</a:t>
            </a:r>
            <a:r>
              <a:rPr lang="en-US" dirty="0" smtClean="0"/>
              <a:t> a dozen others,</a:t>
            </a:r>
            <a:r>
              <a:rPr lang="en-US" baseline="0" dirty="0" smtClean="0"/>
              <a:t> etc.</a:t>
            </a:r>
          </a:p>
          <a:p>
            <a:r>
              <a:rPr lang="en-US" dirty="0" smtClean="0"/>
              <a:t>Breakpoints, stepping, data examination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Debugging </a:t>
            </a:r>
            <a:br>
              <a:rPr lang="en-US" dirty="0" smtClean="0"/>
            </a:br>
            <a:r>
              <a:rPr lang="en-US" dirty="0" smtClean="0"/>
              <a:t>Might Not be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debugging might not be eas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to use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complex setup</a:t>
            </a:r>
          </a:p>
          <a:p>
            <a:pPr lvl="2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more patience than I have</a:t>
            </a: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process with no UI access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a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adequate method of tracing the flow and data of a program, reading a trace log might be easier and faster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find a problem in a suitable trace log faster than I can setup breakpoints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trace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Python trace module doesn't fit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process, sequence of statements, not data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0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Modest Example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NewTrace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on github.com/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rblandau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Like print() on mega-steroids</a:t>
            </a:r>
          </a:p>
          <a:p>
            <a:r>
              <a:rPr lang="en-US" dirty="0" smtClean="0"/>
              <a:t>Plus other features from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Ned is holding his 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saw my crude 2007-8 Python code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then I was writing </a:t>
            </a:r>
            <a:r>
              <a:rPr lang="en-US" dirty="0"/>
              <a:t>"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without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braces"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 of writing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C++, Perl, Java,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crude Python version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even decorators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visible, and clumsy, all over the place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earned a bit in a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the Standard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does a little more</a:t>
            </a:r>
          </a:p>
          <a:p>
            <a:r>
              <a:rPr lang="en-US" baseline="0" dirty="0" smtClean="0"/>
              <a:t>Sample decorator: print function entry and exit, in every </a:t>
            </a:r>
            <a:r>
              <a:rPr lang="en-US" baseline="0" dirty="0" smtClean="0"/>
              <a:t>textbook</a:t>
            </a:r>
          </a:p>
          <a:p>
            <a:endParaRPr lang="en-US" dirty="0"/>
          </a:p>
          <a:p>
            <a:r>
              <a:rPr lang="en-US" sz="2400" baseline="0" dirty="0" smtClean="0">
                <a:solidFill>
                  <a:srgbClr val="00B050"/>
                </a:solidFill>
              </a:rPr>
              <a:t>&lt;code: decorator</a:t>
            </a:r>
            <a:r>
              <a:rPr lang="en-US" sz="2400" dirty="0" smtClean="0">
                <a:solidFill>
                  <a:srgbClr val="00B050"/>
                </a:solidFill>
              </a:rPr>
              <a:t> example&gt;</a:t>
            </a:r>
            <a:endParaRPr lang="en-US" sz="2400" baseline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aseline="0" dirty="0" smtClean="0"/>
          </a:p>
          <a:p>
            <a:pPr marL="342900" indent="-342900"/>
            <a:r>
              <a:rPr lang="en-US" dirty="0" smtClean="0"/>
              <a:t>Very useful,</a:t>
            </a:r>
            <a:r>
              <a:rPr lang="en-US" baseline="0" dirty="0" smtClean="0"/>
              <a:t> but can be improved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things to include, based on experience 1978-2019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trace facility written in PDP-11 assembler, C, C++, VB, Perl, Java, and finally Python.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written for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ten-process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 accurate timestamp, source facility name, location within facility, selected data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r>
              <a:rPr lang="en-US" baseline="0" dirty="0" smtClean="0"/>
              <a:t> </a:t>
            </a:r>
            <a:r>
              <a:rPr lang="en-US" dirty="0" smtClean="0"/>
              <a:t>Must </a:t>
            </a:r>
            <a:r>
              <a:rPr lang="en-US" dirty="0" smtClean="0"/>
              <a:t>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Activity</a:t>
            </a:r>
          </a:p>
          <a:p>
            <a:r>
              <a:rPr lang="en-US" dirty="0" smtClean="0"/>
              <a:t>Data</a:t>
            </a:r>
            <a:r>
              <a:rPr lang="en-US" baseline="0" dirty="0" smtClean="0"/>
              <a:t> content</a:t>
            </a:r>
          </a:p>
          <a:p>
            <a:r>
              <a:rPr lang="en-US" baseline="0" dirty="0" smtClean="0"/>
              <a:t>File or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stderr</a:t>
            </a:r>
            <a:r>
              <a:rPr lang="en-US" baseline="0" dirty="0" smtClean="0"/>
              <a:t> </a:t>
            </a:r>
            <a:r>
              <a:rPr lang="en-US" baseline="0" dirty="0" smtClean="0"/>
              <a:t>output</a:t>
            </a:r>
          </a:p>
          <a:p>
            <a:r>
              <a:rPr lang="en-US" baseline="0" dirty="0" smtClean="0"/>
              <a:t>Consistent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Text, HTML</a:t>
            </a:r>
            <a:r>
              <a:rPr lang="en-US" baseline="0" dirty="0" smtClean="0"/>
              <a:t> output</a:t>
            </a:r>
          </a:p>
          <a:p>
            <a:r>
              <a:rPr lang="en-US" baseline="0" dirty="0" smtClean="0"/>
              <a:t>Thread-safe, multiprocessing-safe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Dinosaur = me,  45 year career in software engineering, recently retired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range of applications: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remote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printers, projectors, fonts.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fifty (!) different programming languages over the decades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number one, like it more than all the others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Concise, expressive, astonishing libraries,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On/off</a:t>
            </a:r>
            <a:r>
              <a:rPr lang="en-US" baseline="0" dirty="0" smtClean="0"/>
              <a:t> without editing code</a:t>
            </a:r>
          </a:p>
          <a:p>
            <a:r>
              <a:rPr lang="en-US" baseline="0" dirty="0" smtClean="0"/>
              <a:t>Filter priority, location, activity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8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Requirements That I Try to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format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scan, easy to sanitize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Activity: Function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and exit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arguments in and result value out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done with decorators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Activity: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other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fancy print()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Priorities for different levels of details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e.g., function entry and exit, details inside complex logic, details in loops</a:t>
            </a:r>
          </a:p>
          <a:p>
            <a:r>
              <a:rPr lang="en-US" dirty="0" smtClean="0"/>
              <a:t>Options for output location and format</a:t>
            </a:r>
          </a:p>
          <a:p>
            <a:r>
              <a:rPr lang="en-US" dirty="0" smtClean="0"/>
              <a:t>Low performance impact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and</a:t>
            </a:r>
          </a:p>
          <a:p>
            <a:r>
              <a:rPr lang="en-US" b="1" dirty="0" smtClean="0"/>
              <a:t>Manageable</a:t>
            </a:r>
            <a:r>
              <a:rPr lang="en-US" b="1" baseline="0" dirty="0" smtClean="0"/>
              <a:t> without editing code!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Date and time, to second or millisecond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00B050"/>
                </a:solidFill>
                <a:effectLst/>
              </a:rPr>
              <a:t>&lt;code: timestamp&gt;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Control</a:t>
            </a:r>
            <a:r>
              <a:rPr lang="en-US" baseline="0" dirty="0" smtClean="0"/>
              <a:t> of Debug On/Off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with environment variables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want to change the code for debug/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nondebug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versions. 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Tracing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permanently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calls with a problem...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to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sense</a:t>
            </a:r>
          </a:p>
          <a:p>
            <a:pPr lvl="0"/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(Restart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when </a:t>
            </a:r>
            <a:r>
              <a:rPr lang="en-US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change)</a:t>
            </a: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40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&lt;code: environment variable control&gt;</a:t>
            </a:r>
            <a:endParaRPr lang="en-US" sz="2400" kern="1200" dirty="0" smtClean="0">
              <a:solidFill>
                <a:srgbClr val="00B05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the Debugging</a:t>
            </a:r>
            <a:r>
              <a:rPr lang="en-US" baseline="0" dirty="0" smtClean="0"/>
              <a:t> Code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bug shows up in production?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tell the customer to add a couple environment variables and restart the application.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we actually did that. 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control 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filtering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location,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syntax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mode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to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possible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more, makes it easy to find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log file output, too, if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available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optional html tags for web output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more than one at a time,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file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looking at output&gt;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Data, Not</a:t>
            </a:r>
            <a:r>
              <a:rPr lang="en-US" baseline="0" dirty="0" smtClean="0"/>
              <a:t> Just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 instances look alike</a:t>
            </a:r>
          </a:p>
          <a:p>
            <a:r>
              <a:rPr lang="en-US" dirty="0" smtClean="0"/>
              <a:t>Identifying instances by address or id?  Not useful to </a:t>
            </a:r>
            <a:r>
              <a:rPr lang="en-US" dirty="0" smtClean="0"/>
              <a:t>humans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instance</a:t>
            </a:r>
            <a:r>
              <a:rPr lang="en-US" sz="2400" baseline="0" dirty="0" smtClean="0">
                <a:solidFill>
                  <a:srgbClr val="00B050"/>
                </a:solidFill>
              </a:rPr>
              <a:t> identifiers&gt;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Performance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impact on performance without editing the source code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eliminates most of 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Recompile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change production on/off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topic: offline debugging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Incidental stylistic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class</a:t>
            </a:r>
          </a:p>
          <a:p>
            <a:pPr lvl="1"/>
            <a:r>
              <a:rPr lang="en-US" dirty="0" smtClean="0"/>
              <a:t>Functions to write</a:t>
            </a:r>
            <a:r>
              <a:rPr lang="en-US" baseline="0" dirty="0" smtClean="0"/>
              <a:t> traces</a:t>
            </a:r>
          </a:p>
          <a:p>
            <a:pPr lvl="0"/>
            <a:r>
              <a:rPr lang="en-US" baseline="0" dirty="0" smtClean="0"/>
              <a:t>Decorators that use the functions</a:t>
            </a:r>
          </a:p>
          <a:p>
            <a:pPr lvl="0"/>
            <a:r>
              <a:rPr lang="en-US" baseline="0" dirty="0" smtClean="0"/>
              <a:t>Singleton instance of the class</a:t>
            </a:r>
          </a:p>
          <a:p>
            <a:pPr lvl="0"/>
            <a:endParaRPr lang="en-US" baseline="0" dirty="0" smtClean="0"/>
          </a:p>
          <a:p>
            <a:pPr lvl="0"/>
            <a:r>
              <a:rPr lang="en-US" sz="2400" baseline="0" dirty="0" smtClean="0">
                <a:solidFill>
                  <a:srgbClr val="00B050"/>
                </a:solidFill>
              </a:rPr>
              <a:t>&lt;code: imports&gt;</a:t>
            </a:r>
          </a:p>
          <a:p>
            <a:pPr lvl="0"/>
            <a:r>
              <a:rPr lang="en-US" sz="2400" baseline="0" dirty="0" smtClean="0">
                <a:solidFill>
                  <a:srgbClr val="00B050"/>
                </a:solidFill>
              </a:rPr>
              <a:t>&lt;code: singleton&gt;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ntrace</a:t>
            </a:r>
            <a:r>
              <a:rPr lang="en-US" dirty="0" smtClean="0"/>
              <a:t>(priority,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outputline</a:t>
            </a:r>
            <a:r>
              <a:rPr lang="en-US" dirty="0" smtClean="0"/>
              <a:t>)</a:t>
            </a:r>
          </a:p>
          <a:p>
            <a:r>
              <a:rPr lang="en-US" baseline="0" dirty="0" err="1" smtClean="0"/>
              <a:t>ntracef</a:t>
            </a:r>
            <a:r>
              <a:rPr lang="en-US" baseline="0" dirty="0" smtClean="0"/>
              <a:t>(priority, </a:t>
            </a:r>
            <a:r>
              <a:rPr lang="en-US" baseline="0" dirty="0" err="1" smtClean="0"/>
              <a:t>facilityname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outputline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 NTRC examples&gt;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8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ntrace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ntracef</a:t>
            </a:r>
            <a:r>
              <a:rPr lang="en-US" dirty="0" smtClean="0"/>
              <a:t>(</a:t>
            </a:r>
            <a:r>
              <a:rPr lang="en-US" dirty="0" err="1" smtClean="0"/>
              <a:t>facilityname</a:t>
            </a:r>
            <a:r>
              <a:rPr lang="en-US" dirty="0" smtClean="0"/>
              <a:t>, priority)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&lt;code:</a:t>
            </a:r>
            <a:r>
              <a:rPr lang="en-US" sz="2400" baseline="0" dirty="0" smtClean="0">
                <a:solidFill>
                  <a:srgbClr val="00B050"/>
                </a:solidFill>
              </a:rPr>
              <a:t> decorator examples&gt;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80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NTRC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3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9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0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</a:t>
            </a:r>
            <a:r>
              <a:rPr lang="en-US" baseline="0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of the data should be obvious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prevents a lot of runtime errors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"Hungarian naming" because (dinosaur!) I grew up with it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ugly prefixes for datatypes </a:t>
            </a: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just a personal preference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 at the beginning of the name of data (or a function) is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3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 on Priority, 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makes listings short and to the point, when needed</a:t>
            </a:r>
          </a:p>
          <a:p>
            <a:pPr lvl="1"/>
            <a:r>
              <a:rPr lang="en-US" dirty="0" smtClean="0"/>
              <a:t>On priority, facility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for Regression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can be done with log files suitably sanitized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Timestamps and other non-deterministic items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with trace logs in some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5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</a:t>
            </a:r>
            <a:endParaRPr lang="en-US" dirty="0"/>
          </a:p>
          <a:p>
            <a:r>
              <a:rPr lang="en-US" dirty="0" smtClean="0"/>
              <a:t>trace</a:t>
            </a:r>
            <a:r>
              <a:rPr lang="en-US" baseline="0" dirty="0" smtClean="0"/>
              <a:t> lines out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Multiprocessor-safe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at least thread-safe, would be good</a:t>
            </a:r>
          </a:p>
          <a:p>
            <a:r>
              <a:rPr lang="en-US" dirty="0" smtClean="0"/>
              <a:t>Not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1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9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8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36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opportunities for syntax errors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Commas at beginning of lines in argument lists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tabs and spacing, just as PEP-8 says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0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Sort of Apology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PEP-8, sorry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embed type in a pep8 name, too </a:t>
            </a:r>
          </a:p>
          <a:p>
            <a:pPr lvl="2"/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foo_list</a:t>
            </a: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list_foo</a:t>
            </a:r>
            <a:endParaRPr lang="en-US" dirty="0" smtClean="0"/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were building packages for distribution, I would reform my evil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6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7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1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7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1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4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Data Contents,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lots of class instances, addresses are not useful to humans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readable IDs in instances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last project had only &lt;10 major classes but 10-50,000 instances of some classes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debug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here displays IDs)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IDs to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unique ID in each instance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pass ID strings, rather than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(addresses), in argument lists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dictionaries to map from class and ID to instance pointers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lookup is cheap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Admittedly very different model from typical web application or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Make a record of what a program does</a:t>
            </a:r>
          </a:p>
          <a:p>
            <a:pPr lvl="0"/>
            <a:r>
              <a:rPr lang="en-US" dirty="0" smtClean="0"/>
              <a:t>Not interactive</a:t>
            </a:r>
            <a:r>
              <a:rPr lang="en-US" baseline="0" dirty="0" smtClean="0"/>
              <a:t> debugging step by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New Program Doesn’t Do</a:t>
            </a:r>
            <a:br>
              <a:rPr lang="en-US" dirty="0" smtClean="0"/>
            </a:br>
            <a:r>
              <a:rPr lang="en-US" dirty="0" smtClean="0"/>
              <a:t>What</a:t>
            </a:r>
            <a:r>
              <a:rPr lang="en-US" baseline="0" dirty="0" smtClean="0"/>
              <a:t> You Want It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Sprinkle a few print()</a:t>
            </a:r>
            <a:r>
              <a:rPr lang="en-US" baseline="0" dirty="0" smtClean="0"/>
              <a:t> statements in to print the data at key locations, and run it again</a:t>
            </a:r>
          </a:p>
          <a:p>
            <a:r>
              <a:rPr lang="en-US" baseline="0" dirty="0" smtClean="0"/>
              <a:t>Stare at the output, wonder why it did what it did, and why in that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1468</Words>
  <Application>Microsoft Office PowerPoint</Application>
  <PresentationFormat>On-screen Show (4:3)</PresentationFormat>
  <Paragraphs>352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A Dinosaur and a Python Walk into a Bar. . . </vt:lpstr>
      <vt:lpstr>Who</vt:lpstr>
      <vt:lpstr>What</vt:lpstr>
      <vt:lpstr>Use Meaningful Names</vt:lpstr>
      <vt:lpstr>Sort of Apology</vt:lpstr>
      <vt:lpstr>Meaningful Data Contents, Too</vt:lpstr>
      <vt:lpstr>Map IDs to Instances</vt:lpstr>
      <vt:lpstr>Offline Debugging</vt:lpstr>
      <vt:lpstr>New Program Doesn’t Do What You Want It To Do?</vt:lpstr>
      <vt:lpstr>Interactive Debugging</vt:lpstr>
      <vt:lpstr>Interactive Debugging  Might Not be Simple</vt:lpstr>
      <vt:lpstr>Alternative</vt:lpstr>
      <vt:lpstr>Python trace Module?</vt:lpstr>
      <vt:lpstr>A Modest Example Here</vt:lpstr>
      <vt:lpstr>Ned is holding his nose</vt:lpstr>
      <vt:lpstr>Just Like the Standard Example</vt:lpstr>
      <vt:lpstr>From Experience</vt:lpstr>
      <vt:lpstr>Features: Must Have</vt:lpstr>
      <vt:lpstr>Nice to Have</vt:lpstr>
      <vt:lpstr>Management Needs</vt:lpstr>
      <vt:lpstr>Requirements That I Try to Meet</vt:lpstr>
      <vt:lpstr>Requirements (cont'd)</vt:lpstr>
      <vt:lpstr>Timestamp</vt:lpstr>
      <vt:lpstr>Easy Control of Debug On/Off</vt:lpstr>
      <vt:lpstr>Leave the Debugging Code in</vt:lpstr>
      <vt:lpstr>Output Where?</vt:lpstr>
      <vt:lpstr>Identify Data, Not Just Location</vt:lpstr>
      <vt:lpstr>Low Performance Impact</vt:lpstr>
      <vt:lpstr>PowerPoint Presentation</vt:lpstr>
      <vt:lpstr>The Package</vt:lpstr>
      <vt:lpstr>Trace Functions</vt:lpstr>
      <vt:lpstr>Decorators</vt:lpstr>
      <vt:lpstr>Instance to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on Priority,  Facility</vt:lpstr>
      <vt:lpstr>Use for Regression Testing</vt:lpstr>
      <vt:lpstr>Examples</vt:lpstr>
      <vt:lpstr>Multiprocessing</vt:lpstr>
      <vt:lpstr>PowerPoint Presentation</vt:lpstr>
      <vt:lpstr>PowerPoint Presentation</vt:lpstr>
      <vt:lpstr>PowerPoint Presentation</vt:lpstr>
      <vt:lpstr>PowerPoint Presentation</vt:lpstr>
      <vt:lpstr>Other Random Weirdness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Dinosaur and a Python Walk into a Bar. . .</dc:title>
  <dc:creator>landau</dc:creator>
  <cp:lastModifiedBy>landau</cp:lastModifiedBy>
  <cp:revision>88</cp:revision>
  <dcterms:created xsi:type="dcterms:W3CDTF">2021-01-01T22:51:36Z</dcterms:created>
  <dcterms:modified xsi:type="dcterms:W3CDTF">2021-01-14T06:35:28Z</dcterms:modified>
</cp:coreProperties>
</file>