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4" r:id="rId5"/>
    <p:sldId id="265" r:id="rId6"/>
    <p:sldId id="295" r:id="rId7"/>
    <p:sldId id="294" r:id="rId8"/>
    <p:sldId id="297" r:id="rId9"/>
    <p:sldId id="261" r:id="rId10"/>
    <p:sldId id="271" r:id="rId11"/>
    <p:sldId id="292" r:id="rId12"/>
    <p:sldId id="317" r:id="rId13"/>
    <p:sldId id="318" r:id="rId14"/>
    <p:sldId id="319" r:id="rId15"/>
    <p:sldId id="272" r:id="rId16"/>
    <p:sldId id="302" r:id="rId17"/>
    <p:sldId id="274" r:id="rId18"/>
    <p:sldId id="301" r:id="rId19"/>
    <p:sldId id="275" r:id="rId20"/>
    <p:sldId id="277" r:id="rId21"/>
    <p:sldId id="321" r:id="rId22"/>
    <p:sldId id="332" r:id="rId23"/>
    <p:sldId id="322" r:id="rId24"/>
    <p:sldId id="330" r:id="rId25"/>
    <p:sldId id="324" r:id="rId26"/>
    <p:sldId id="333" r:id="rId27"/>
    <p:sldId id="334" r:id="rId28"/>
    <p:sldId id="291" r:id="rId29"/>
    <p:sldId id="331" r:id="rId30"/>
    <p:sldId id="286" r:id="rId31"/>
    <p:sldId id="335" r:id="rId32"/>
    <p:sldId id="279" r:id="rId33"/>
    <p:sldId id="336" r:id="rId34"/>
    <p:sldId id="276" r:id="rId35"/>
    <p:sldId id="260" r:id="rId36"/>
    <p:sldId id="298" r:id="rId37"/>
    <p:sldId id="26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431" autoAdjust="0"/>
    <p:restoredTop sz="86364" autoAdjust="0"/>
  </p:normalViewPr>
  <p:slideViewPr>
    <p:cSldViewPr>
      <p:cViewPr varScale="1">
        <p:scale>
          <a:sx n="88" d="100"/>
          <a:sy n="88" d="100"/>
        </p:scale>
        <p:origin x="831" y="65"/>
      </p:cViewPr>
      <p:guideLst>
        <p:guide orient="horz" pos="2160"/>
        <p:guide pos="2880"/>
      </p:guideLst>
    </p:cSldViewPr>
  </p:slideViewPr>
  <p:outlineViewPr>
    <p:cViewPr>
      <p:scale>
        <a:sx n="50" d="100"/>
        <a:sy n="50" d="100"/>
      </p:scale>
      <p:origin x="0" y="0"/>
    </p:cViewPr>
  </p:outlineViewPr>
  <p:notesTextViewPr>
    <p:cViewPr>
      <p:scale>
        <a:sx n="1" d="1"/>
        <a:sy n="1" d="1"/>
      </p:scale>
      <p:origin x="0" y="0"/>
    </p:cViewPr>
  </p:notesTextViewPr>
  <p:sorterViewPr>
    <p:cViewPr>
      <p:scale>
        <a:sx n="100" d="100"/>
        <a:sy n="100" d="100"/>
      </p:scale>
      <p:origin x="0" y="444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C747D4-569D-4A36-9900-76CDCE968818}" type="slidenum">
              <a:rPr lang="en-US" smtClean="0"/>
              <a:t>15</a:t>
            </a:fld>
            <a:endParaRPr lang="en-US"/>
          </a:p>
        </p:txBody>
      </p:sp>
    </p:spTree>
    <p:extLst>
      <p:ext uri="{BB962C8B-B14F-4D97-AF65-F5344CB8AC3E}">
        <p14:creationId xmlns:p14="http://schemas.microsoft.com/office/powerpoint/2010/main" val="267690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20</a:t>
            </a:fld>
            <a:endParaRPr lang="en-US"/>
          </a:p>
        </p:txBody>
      </p:sp>
    </p:spTree>
    <p:extLst>
      <p:ext uri="{BB962C8B-B14F-4D97-AF65-F5344CB8AC3E}">
        <p14:creationId xmlns:p14="http://schemas.microsoft.com/office/powerpoint/2010/main" val="282420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29</a:t>
            </a:fld>
            <a:endParaRPr lang="en-US"/>
          </a:p>
        </p:txBody>
      </p:sp>
    </p:spTree>
    <p:extLst>
      <p:ext uri="{BB962C8B-B14F-4D97-AF65-F5344CB8AC3E}">
        <p14:creationId xmlns:p14="http://schemas.microsoft.com/office/powerpoint/2010/main" val="208172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33</a:t>
            </a:fld>
            <a:endParaRPr lang="en-US"/>
          </a:p>
        </p:txBody>
      </p:sp>
    </p:spTree>
    <p:extLst>
      <p:ext uri="{BB962C8B-B14F-4D97-AF65-F5344CB8AC3E}">
        <p14:creationId xmlns:p14="http://schemas.microsoft.com/office/powerpoint/2010/main" val="191035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a:xfrm>
            <a:off x="457200" y="1447800"/>
            <a:ext cx="83058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a:xfrm>
            <a:off x="2667000" y="6324600"/>
            <a:ext cx="4800600" cy="396875"/>
          </a:xfrm>
        </p:spPr>
        <p:txBody>
          <a:bodyPr/>
          <a:lstStyle/>
          <a:p>
            <a:r>
              <a:rPr lang="en-US" dirty="0"/>
              <a:t>RBL - Boston Python</a:t>
            </a:r>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2021-01-22</a:t>
            </a:r>
          </a:p>
        </p:txBody>
      </p:sp>
      <p:sp>
        <p:nvSpPr>
          <p:cNvPr id="8" name="Footer Placeholder 7"/>
          <p:cNvSpPr>
            <a:spLocks noGrp="1"/>
          </p:cNvSpPr>
          <p:nvPr>
            <p:ph type="ftr" sz="quarter" idx="11"/>
          </p:nvPr>
        </p:nvSpPr>
        <p:spPr/>
        <p:txBody>
          <a:bodyPr/>
          <a:lstStyle/>
          <a:p>
            <a:r>
              <a:rPr lang="en-US"/>
              <a:t>RBL - Boston Python</a:t>
            </a:r>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2021-01-22</a:t>
            </a:r>
          </a:p>
        </p:txBody>
      </p:sp>
      <p:sp>
        <p:nvSpPr>
          <p:cNvPr id="4" name="Footer Placeholder 3"/>
          <p:cNvSpPr>
            <a:spLocks noGrp="1"/>
          </p:cNvSpPr>
          <p:nvPr>
            <p:ph type="ftr" sz="quarter" idx="11"/>
          </p:nvPr>
        </p:nvSpPr>
        <p:spPr/>
        <p:txBody>
          <a:bodyPr/>
          <a:lstStyle/>
          <a:p>
            <a:r>
              <a:rPr lang="en-US"/>
              <a:t>RBL - Boston Python</a:t>
            </a:r>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2021-01-22</a:t>
            </a:r>
          </a:p>
        </p:txBody>
      </p:sp>
      <p:sp>
        <p:nvSpPr>
          <p:cNvPr id="3" name="Footer Placeholder 2"/>
          <p:cNvSpPr>
            <a:spLocks noGrp="1"/>
          </p:cNvSpPr>
          <p:nvPr>
            <p:ph type="ftr" sz="quarter" idx="11"/>
          </p:nvPr>
        </p:nvSpPr>
        <p:spPr/>
        <p:txBody>
          <a:bodyPr/>
          <a:lstStyle/>
          <a:p>
            <a:r>
              <a:rPr lang="en-US"/>
              <a:t>RBL - Boston Python</a:t>
            </a:r>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2021-01-22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RBL - Boston Python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a:t>A Dinosaur and a Python</a:t>
            </a:r>
            <a:br>
              <a:rPr lang="en-US" b="1" dirty="0"/>
            </a:br>
            <a:r>
              <a:rPr lang="en-US" b="1" dirty="0"/>
              <a:t>Walk into a Bar. . . </a:t>
            </a:r>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a:t>How a </a:t>
            </a:r>
            <a:r>
              <a:rPr lang="en-US"/>
              <a:t>dinosaur debugs </a:t>
            </a:r>
            <a:r>
              <a:rPr lang="en-US" dirty="0"/>
              <a:t>in Python</a:t>
            </a:r>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a:t>Richard Landau</a:t>
            </a:r>
          </a:p>
          <a:p>
            <a:r>
              <a:rPr lang="en-US" dirty="0"/>
              <a:t>Retired Software Engineer</a:t>
            </a:r>
          </a:p>
          <a:p>
            <a:r>
              <a:rPr lang="en-US" dirty="0"/>
              <a:t> &amp; Boston Python junkie</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from Experience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Important things to include, based on experience </a:t>
            </a:r>
          </a:p>
          <a:p>
            <a:pPr lvl="1"/>
            <a:r>
              <a:rPr lang="en-US" sz="2800" kern="1200" dirty="0">
                <a:solidFill>
                  <a:schemeClr val="tx1"/>
                </a:solidFill>
                <a:effectLst/>
                <a:latin typeface="+mn-lt"/>
                <a:ea typeface="+mn-ea"/>
                <a:cs typeface="+mn-cs"/>
              </a:rPr>
              <a:t>1978-2019</a:t>
            </a:r>
          </a:p>
          <a:p>
            <a:pPr lvl="2"/>
            <a:r>
              <a:rPr lang="en-US" sz="2400" kern="1200" dirty="0">
                <a:solidFill>
                  <a:schemeClr val="tx1"/>
                </a:solidFill>
                <a:effectLst/>
                <a:latin typeface="+mn-lt"/>
                <a:ea typeface="+mn-ea"/>
                <a:cs typeface="+mn-cs"/>
              </a:rPr>
              <a:t>This trace facility written in PDP-11 assembler, then C, C++, VB, Perl, Java, and finally Python</a:t>
            </a:r>
          </a:p>
          <a:p>
            <a:pPr lvl="2"/>
            <a:r>
              <a:rPr lang="en-US" sz="2400" kern="1200" dirty="0">
                <a:solidFill>
                  <a:schemeClr val="tx1"/>
                </a:solidFill>
                <a:effectLst/>
                <a:latin typeface="+mn-lt"/>
                <a:ea typeface="+mn-ea"/>
                <a:cs typeface="+mn-cs"/>
              </a:rPr>
              <a:t>Originally written for</a:t>
            </a:r>
            <a:r>
              <a:rPr lang="en-US" sz="2400" kern="1200" baseline="0" dirty="0">
                <a:solidFill>
                  <a:schemeClr val="tx1"/>
                </a:solidFill>
                <a:effectLst/>
                <a:latin typeface="+mn-lt"/>
                <a:ea typeface="+mn-ea"/>
                <a:cs typeface="+mn-cs"/>
              </a:rPr>
              <a:t> </a:t>
            </a:r>
            <a:r>
              <a:rPr lang="en-US" sz="2400" kern="1200" dirty="0">
                <a:solidFill>
                  <a:schemeClr val="tx1"/>
                </a:solidFill>
                <a:effectLst/>
                <a:latin typeface="+mn-lt"/>
                <a:ea typeface="+mn-ea"/>
                <a:cs typeface="+mn-cs"/>
              </a:rPr>
              <a:t>a </a:t>
            </a:r>
            <a:r>
              <a:rPr lang="en-US" dirty="0" err="1"/>
              <a:t>multi</a:t>
            </a:r>
            <a:r>
              <a:rPr lang="en-US" sz="2400" kern="1200" dirty="0" err="1">
                <a:solidFill>
                  <a:schemeClr val="tx1"/>
                </a:solidFill>
                <a:effectLst/>
                <a:latin typeface="+mn-lt"/>
                <a:ea typeface="+mn-ea"/>
                <a:cs typeface="+mn-cs"/>
              </a:rPr>
              <a:t>process</a:t>
            </a:r>
            <a:r>
              <a:rPr lang="en-US" sz="2400" kern="1200" dirty="0">
                <a:solidFill>
                  <a:schemeClr val="tx1"/>
                </a:solidFill>
                <a:effectLst/>
                <a:latin typeface="+mn-lt"/>
                <a:ea typeface="+mn-ea"/>
                <a:cs typeface="+mn-cs"/>
              </a:rPr>
              <a:t> comm system</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 Beyond print()</a:t>
            </a:r>
          </a:p>
        </p:txBody>
      </p:sp>
      <p:sp>
        <p:nvSpPr>
          <p:cNvPr id="3" name="Content Placeholder 2"/>
          <p:cNvSpPr>
            <a:spLocks noGrp="1"/>
          </p:cNvSpPr>
          <p:nvPr>
            <p:ph idx="1"/>
          </p:nvPr>
        </p:nvSpPr>
        <p:spPr/>
        <p:txBody>
          <a:bodyPr>
            <a:normAutofit/>
          </a:bodyPr>
          <a:lstStyle/>
          <a:p>
            <a:r>
              <a:rPr lang="en-US" baseline="0" dirty="0"/>
              <a:t>Sample decorator: print function entry and exit, in every textbook</a:t>
            </a:r>
          </a:p>
          <a:p>
            <a:endParaRPr lang="en-US" dirty="0"/>
          </a:p>
          <a:p>
            <a:r>
              <a:rPr lang="en-US" sz="2400" b="1" dirty="0">
                <a:solidFill>
                  <a:srgbClr val="00B050"/>
                </a:solidFill>
              </a:rPr>
              <a:t>&lt;code: decorator example&gt;</a:t>
            </a:r>
          </a:p>
          <a:p>
            <a:pPr marL="0" indent="0">
              <a:buNone/>
            </a:pPr>
            <a:endParaRPr lang="en-US" baseline="0" dirty="0"/>
          </a:p>
          <a:p>
            <a:pPr marL="342900" indent="-342900"/>
            <a:r>
              <a:rPr lang="en-US" dirty="0"/>
              <a:t>Very useful,</a:t>
            </a:r>
            <a:r>
              <a:rPr lang="en-US" baseline="0" dirty="0"/>
              <a:t> but can be improved</a:t>
            </a:r>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en-US" baseline="0" dirty="0"/>
              <a:t> Output </a:t>
            </a:r>
            <a:r>
              <a:rPr lang="en-US" dirty="0"/>
              <a:t>Must Have</a:t>
            </a:r>
          </a:p>
        </p:txBody>
      </p:sp>
      <p:sp>
        <p:nvSpPr>
          <p:cNvPr id="3" name="Content Placeholder 2"/>
          <p:cNvSpPr>
            <a:spLocks noGrp="1"/>
          </p:cNvSpPr>
          <p:nvPr>
            <p:ph idx="1"/>
          </p:nvPr>
        </p:nvSpPr>
        <p:spPr/>
        <p:txBody>
          <a:bodyPr/>
          <a:lstStyle/>
          <a:p>
            <a:r>
              <a:rPr lang="en-US" dirty="0"/>
              <a:t>Time</a:t>
            </a:r>
          </a:p>
          <a:p>
            <a:r>
              <a:rPr lang="en-US" dirty="0"/>
              <a:t>Source location</a:t>
            </a:r>
          </a:p>
          <a:p>
            <a:r>
              <a:rPr lang="en-US" dirty="0"/>
              <a:t>Activity</a:t>
            </a:r>
          </a:p>
          <a:p>
            <a:r>
              <a:rPr lang="en-US" dirty="0"/>
              <a:t>Data</a:t>
            </a:r>
            <a:r>
              <a:rPr lang="en-US" baseline="0" dirty="0"/>
              <a:t> content</a:t>
            </a:r>
          </a:p>
          <a:p>
            <a:r>
              <a:rPr lang="en-US" baseline="0" dirty="0"/>
              <a:t>Consistent and compact format</a:t>
            </a:r>
          </a:p>
          <a:p>
            <a:r>
              <a:rPr lang="en-US" baseline="0" dirty="0" err="1"/>
              <a:t>stdout</a:t>
            </a:r>
            <a:r>
              <a:rPr lang="en-US" baseline="0" dirty="0"/>
              <a:t>/stderr or file output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Nice to Have</a:t>
            </a:r>
          </a:p>
        </p:txBody>
      </p:sp>
      <p:sp>
        <p:nvSpPr>
          <p:cNvPr id="3" name="Content Placeholder 2"/>
          <p:cNvSpPr>
            <a:spLocks noGrp="1"/>
          </p:cNvSpPr>
          <p:nvPr>
            <p:ph idx="1"/>
          </p:nvPr>
        </p:nvSpPr>
        <p:spPr/>
        <p:txBody>
          <a:bodyPr/>
          <a:lstStyle/>
          <a:p>
            <a:r>
              <a:rPr lang="en-US" dirty="0"/>
              <a:t>Adjustable level of detail (priority)</a:t>
            </a:r>
          </a:p>
          <a:p>
            <a:r>
              <a:rPr lang="en-US" dirty="0"/>
              <a:t>Optional HTML</a:t>
            </a:r>
            <a:r>
              <a:rPr lang="en-US" baseline="0" dirty="0"/>
              <a:t> output</a:t>
            </a:r>
          </a:p>
          <a:p>
            <a:r>
              <a:rPr lang="en-US" baseline="0" dirty="0"/>
              <a:t>Low performance impact</a:t>
            </a:r>
          </a:p>
          <a:p>
            <a:r>
              <a:rPr lang="en-US" baseline="0" dirty="0"/>
              <a:t>Thread-safe, multiprocessing-safe</a:t>
            </a:r>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en-US" baseline="0" dirty="0"/>
              <a:t> EZ2 Manage</a:t>
            </a:r>
            <a:endParaRPr lang="en-US" dirty="0"/>
          </a:p>
        </p:txBody>
      </p:sp>
      <p:sp>
        <p:nvSpPr>
          <p:cNvPr id="3" name="Content Placeholder 2"/>
          <p:cNvSpPr>
            <a:spLocks noGrp="1"/>
          </p:cNvSpPr>
          <p:nvPr>
            <p:ph idx="1"/>
          </p:nvPr>
        </p:nvSpPr>
        <p:spPr/>
        <p:txBody>
          <a:bodyPr/>
          <a:lstStyle/>
          <a:p>
            <a:r>
              <a:rPr lang="en-US" b="1" dirty="0"/>
              <a:t>Manage w</a:t>
            </a:r>
            <a:r>
              <a:rPr lang="en-US" b="1" baseline="0" dirty="0"/>
              <a:t>ithout editing </a:t>
            </a:r>
            <a:r>
              <a:rPr lang="en-US" baseline="0" dirty="0"/>
              <a:t>code</a:t>
            </a:r>
          </a:p>
          <a:p>
            <a:pPr lvl="1"/>
            <a:r>
              <a:rPr lang="en-US" dirty="0"/>
              <a:t>On/off</a:t>
            </a:r>
            <a:endParaRPr lang="en-US" baseline="0" dirty="0"/>
          </a:p>
          <a:p>
            <a:pPr lvl="1"/>
            <a:r>
              <a:rPr lang="en-US" baseline="0" dirty="0"/>
              <a:t>Change output location</a:t>
            </a:r>
          </a:p>
          <a:p>
            <a:pPr lvl="1"/>
            <a:r>
              <a:rPr lang="en-US" baseline="0" dirty="0"/>
              <a:t>Adjust filter by detail level, source location</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kern="1200" dirty="0">
                <a:solidFill>
                  <a:schemeClr val="tx1"/>
                </a:solidFill>
                <a:effectLst/>
                <a:latin typeface="+mj-lt"/>
                <a:ea typeface="+mj-ea"/>
                <a:cs typeface="+mj-cs"/>
              </a:rPr>
              <a:t>Currently</a:t>
            </a:r>
            <a:r>
              <a:rPr lang="en-US" sz="4400" kern="1200" baseline="0" dirty="0">
                <a:solidFill>
                  <a:schemeClr val="tx1"/>
                </a:solidFill>
                <a:effectLst/>
                <a:latin typeface="+mj-lt"/>
                <a:ea typeface="+mj-ea"/>
                <a:cs typeface="+mj-cs"/>
              </a:rPr>
              <a:t> </a:t>
            </a:r>
            <a:r>
              <a:rPr lang="en-US" sz="4400" kern="1200" dirty="0">
                <a:solidFill>
                  <a:schemeClr val="tx1"/>
                </a:solidFill>
                <a:effectLst/>
                <a:latin typeface="+mj-lt"/>
                <a:ea typeface="+mj-ea"/>
                <a:cs typeface="+mj-cs"/>
              </a:rPr>
              <a:t>Try to Meet</a:t>
            </a:r>
            <a:endParaRPr lang="en-US" dirty="0"/>
          </a:p>
        </p:txBody>
      </p:sp>
      <p:sp>
        <p:nvSpPr>
          <p:cNvPr id="3" name="Content Placeholder 2"/>
          <p:cNvSpPr>
            <a:spLocks noGrp="1"/>
          </p:cNvSpPr>
          <p:nvPr>
            <p:ph idx="1"/>
          </p:nvPr>
        </p:nvSpPr>
        <p:spPr>
          <a:xfrm>
            <a:off x="457200" y="1447800"/>
            <a:ext cx="8305800" cy="4800600"/>
          </a:xfrm>
        </p:spPr>
        <p:txBody>
          <a:bodyPr>
            <a:normAutofit/>
          </a:bodyPr>
          <a:lstStyle/>
          <a:p>
            <a:pPr lvl="0"/>
            <a:r>
              <a:rPr lang="en-US" sz="3200" kern="1200" dirty="0">
                <a:solidFill>
                  <a:schemeClr val="tx1"/>
                </a:solidFill>
                <a:effectLst/>
                <a:latin typeface="+mn-lt"/>
                <a:ea typeface="+mn-ea"/>
                <a:cs typeface="+mn-cs"/>
              </a:rPr>
              <a:t>Standard, compact format</a:t>
            </a:r>
          </a:p>
          <a:p>
            <a:pPr lvl="0"/>
            <a:r>
              <a:rPr lang="en-US" sz="3200" kern="1200" dirty="0">
                <a:solidFill>
                  <a:schemeClr val="tx1"/>
                </a:solidFill>
                <a:effectLst/>
                <a:latin typeface="+mn-lt"/>
                <a:ea typeface="+mn-ea"/>
                <a:cs typeface="+mn-cs"/>
              </a:rPr>
              <a:t>Function enter/exit or anywhere</a:t>
            </a:r>
          </a:p>
          <a:p>
            <a:r>
              <a:rPr lang="en-US" dirty="0"/>
              <a:t>Output location and format</a:t>
            </a:r>
          </a:p>
          <a:p>
            <a:pPr lvl="0"/>
            <a:r>
              <a:rPr lang="en-US" sz="3200" kern="1200" dirty="0">
                <a:solidFill>
                  <a:schemeClr val="tx1"/>
                </a:solidFill>
                <a:effectLst/>
                <a:latin typeface="+mn-lt"/>
                <a:ea typeface="+mn-ea"/>
                <a:cs typeface="+mn-cs"/>
              </a:rPr>
              <a:t>Filter by importance, source</a:t>
            </a:r>
          </a:p>
          <a:p>
            <a:r>
              <a:rPr lang="en-US" dirty="0"/>
              <a:t>Low performance impact</a:t>
            </a:r>
          </a:p>
          <a:p>
            <a:pPr marL="0" indent="0" rtl="0" eaLnBrk="1" latinLnBrk="0" hangingPunct="1">
              <a:buNone/>
            </a:pPr>
            <a:r>
              <a:rPr lang="en-US" sz="3200" b="0" kern="1200" dirty="0">
                <a:solidFill>
                  <a:schemeClr val="tx1"/>
                </a:solidFill>
                <a:effectLst/>
                <a:latin typeface="+mn-lt"/>
                <a:ea typeface="+mn-ea"/>
                <a:cs typeface="+mn-cs"/>
              </a:rPr>
              <a:t>and</a:t>
            </a:r>
            <a:endParaRPr lang="en-US" dirty="0">
              <a:effectLst/>
            </a:endParaRPr>
          </a:p>
          <a:p>
            <a:pPr rtl="0" eaLnBrk="1" latinLnBrk="0" hangingPunct="1"/>
            <a:r>
              <a:rPr lang="en-US" sz="3200" b="1" kern="1200" dirty="0">
                <a:solidFill>
                  <a:schemeClr val="tx1"/>
                </a:solidFill>
                <a:effectLst/>
                <a:latin typeface="+mn-lt"/>
                <a:ea typeface="+mn-ea"/>
                <a:cs typeface="+mn-cs"/>
              </a:rPr>
              <a:t>Manageable</a:t>
            </a:r>
            <a:r>
              <a:rPr lang="en-US" sz="3200" b="1" kern="1200" baseline="0" dirty="0">
                <a:solidFill>
                  <a:schemeClr val="tx1"/>
                </a:solidFill>
                <a:effectLst/>
                <a:latin typeface="+mn-lt"/>
                <a:ea typeface="+mn-ea"/>
                <a:cs typeface="+mn-cs"/>
              </a:rPr>
              <a:t> without editing code!</a:t>
            </a:r>
            <a:endParaRPr lang="en-US" dirty="0">
              <a:effectLst/>
            </a:endParaRPr>
          </a:p>
          <a:p>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a:t>
            </a:r>
          </a:p>
        </p:txBody>
      </p:sp>
      <p:sp>
        <p:nvSpPr>
          <p:cNvPr id="3" name="Content Placeholder 2"/>
          <p:cNvSpPr>
            <a:spLocks noGrp="1"/>
          </p:cNvSpPr>
          <p:nvPr>
            <p:ph idx="1"/>
          </p:nvPr>
        </p:nvSpPr>
        <p:spPr/>
        <p:txBody>
          <a:bodyPr/>
          <a:lstStyle/>
          <a:p>
            <a:r>
              <a:rPr lang="en-US" dirty="0">
                <a:effectLst/>
              </a:rPr>
              <a:t>Date and time, to second or millisecond</a:t>
            </a:r>
          </a:p>
          <a:p>
            <a:endParaRPr lang="en-US" dirty="0"/>
          </a:p>
          <a:p>
            <a:r>
              <a:rPr lang="en-US" dirty="0"/>
              <a:t>(All examples</a:t>
            </a:r>
            <a:r>
              <a:rPr lang="en-US" baseline="0" dirty="0"/>
              <a:t> from real code, real output)</a:t>
            </a:r>
            <a:endParaRPr lang="en-US" dirty="0"/>
          </a:p>
          <a:p>
            <a:endParaRPr lang="en-US" dirty="0"/>
          </a:p>
          <a:p>
            <a:r>
              <a:rPr lang="en-US" sz="2400" b="1" dirty="0">
                <a:solidFill>
                  <a:srgbClr val="00B050"/>
                </a:solidFill>
              </a:rPr>
              <a:t>&lt;code: timestamp&gt;</a:t>
            </a:r>
          </a:p>
          <a:p>
            <a:endParaRPr lang="en-US" dirty="0">
              <a:effectLst/>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Control</a:t>
            </a:r>
            <a:r>
              <a:rPr lang="en-US" baseline="0" dirty="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Control with </a:t>
            </a:r>
            <a:r>
              <a:rPr lang="en-US" sz="3200" b="1" kern="1200" dirty="0">
                <a:solidFill>
                  <a:schemeClr val="tx1"/>
                </a:solidFill>
                <a:effectLst/>
                <a:latin typeface="+mn-lt"/>
                <a:ea typeface="+mn-ea"/>
                <a:cs typeface="+mn-cs"/>
              </a:rPr>
              <a:t>environment variables</a:t>
            </a:r>
          </a:p>
          <a:p>
            <a:pPr lvl="0"/>
            <a:r>
              <a:rPr lang="en-US" sz="3200" kern="1200" dirty="0">
                <a:solidFill>
                  <a:schemeClr val="tx1"/>
                </a:solidFill>
                <a:effectLst/>
                <a:latin typeface="+mn-lt"/>
                <a:ea typeface="+mn-ea"/>
                <a:cs typeface="+mn-cs"/>
              </a:rPr>
              <a:t>Environment vars easy to sense</a:t>
            </a:r>
          </a:p>
          <a:p>
            <a:pPr lvl="0"/>
            <a:r>
              <a:rPr lang="en-US" kern="1200" dirty="0">
                <a:solidFill>
                  <a:schemeClr val="tx1"/>
                </a:solidFill>
                <a:effectLst/>
                <a:latin typeface="+mn-lt"/>
                <a:ea typeface="+mn-ea"/>
                <a:cs typeface="+mn-cs"/>
              </a:rPr>
              <a:t>(Restart</a:t>
            </a:r>
            <a:r>
              <a:rPr lang="en-US" kern="1200" baseline="0" dirty="0">
                <a:solidFill>
                  <a:schemeClr val="tx1"/>
                </a:solidFill>
                <a:effectLst/>
                <a:latin typeface="+mn-lt"/>
                <a:ea typeface="+mn-ea"/>
                <a:cs typeface="+mn-cs"/>
              </a:rPr>
              <a:t> process when </a:t>
            </a:r>
            <a:r>
              <a:rPr lang="en-US" kern="1200" baseline="0" dirty="0" err="1">
                <a:solidFill>
                  <a:schemeClr val="tx1"/>
                </a:solidFill>
                <a:effectLst/>
                <a:latin typeface="+mn-lt"/>
                <a:ea typeface="+mn-ea"/>
                <a:cs typeface="+mn-cs"/>
              </a:rPr>
              <a:t>params</a:t>
            </a:r>
            <a:r>
              <a:rPr lang="en-US" kern="1200" baseline="0" dirty="0">
                <a:solidFill>
                  <a:schemeClr val="tx1"/>
                </a:solidFill>
                <a:effectLst/>
                <a:latin typeface="+mn-lt"/>
                <a:ea typeface="+mn-ea"/>
                <a:cs typeface="+mn-cs"/>
              </a:rPr>
              <a:t> change)</a:t>
            </a:r>
            <a:endParaRPr lang="en-US" kern="1200" dirty="0">
              <a:solidFill>
                <a:schemeClr val="tx1"/>
              </a:solidFill>
              <a:effectLst/>
              <a:latin typeface="+mn-lt"/>
              <a:ea typeface="+mn-ea"/>
              <a:cs typeface="+mn-cs"/>
            </a:endParaRPr>
          </a:p>
          <a:p>
            <a:pPr marL="0" lvl="0" indent="0">
              <a:buNone/>
            </a:pPr>
            <a:endParaRPr lang="en-US" sz="2400" kern="1200" dirty="0">
              <a:solidFill>
                <a:schemeClr val="tx1"/>
              </a:solidFill>
              <a:effectLst/>
              <a:latin typeface="+mn-lt"/>
              <a:ea typeface="+mn-ea"/>
              <a:cs typeface="+mn-cs"/>
            </a:endParaRPr>
          </a:p>
          <a:p>
            <a:pPr marL="0" lvl="0" indent="0">
              <a:buNone/>
            </a:pPr>
            <a:endParaRPr lang="en-US" sz="2400" kern="1200" dirty="0">
              <a:solidFill>
                <a:schemeClr val="tx1"/>
              </a:solidFill>
              <a:effectLst/>
              <a:latin typeface="+mn-lt"/>
              <a:ea typeface="+mn-ea"/>
              <a:cs typeface="+mn-cs"/>
            </a:endParaRPr>
          </a:p>
          <a:p>
            <a:pPr lvl="0"/>
            <a:r>
              <a:rPr lang="en-US" sz="2400" b="1" dirty="0">
                <a:solidFill>
                  <a:srgbClr val="00B050"/>
                </a:solidFill>
              </a:rPr>
              <a:t>&lt;code: environment variable control&gt;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Keep the Debugging</a:t>
            </a:r>
            <a:r>
              <a:rPr lang="en-US" baseline="0" dirty="0"/>
              <a:t> Code</a:t>
            </a:r>
            <a:endParaRPr lang="en-US" dirty="0"/>
          </a:p>
        </p:txBody>
      </p:sp>
      <p:sp>
        <p:nvSpPr>
          <p:cNvPr id="3" name="Content Placeholder 2"/>
          <p:cNvSpPr>
            <a:spLocks noGrp="1"/>
          </p:cNvSpPr>
          <p:nvPr>
            <p:ph idx="1"/>
          </p:nvPr>
        </p:nvSpPr>
        <p:spPr/>
        <p:txBody>
          <a:bodyPr>
            <a:normAutofit/>
          </a:bodyPr>
          <a:lstStyle/>
          <a:p>
            <a:r>
              <a:rPr lang="en-US" sz="3200" kern="1200" dirty="0">
                <a:solidFill>
                  <a:schemeClr val="tx1"/>
                </a:solidFill>
                <a:effectLst/>
                <a:latin typeface="+mn-lt"/>
                <a:ea typeface="+mn-ea"/>
                <a:cs typeface="+mn-cs"/>
              </a:rPr>
              <a:t>No separate debug/</a:t>
            </a:r>
            <a:r>
              <a:rPr lang="en-US" sz="3200" kern="1200" dirty="0" err="1">
                <a:solidFill>
                  <a:schemeClr val="tx1"/>
                </a:solidFill>
                <a:effectLst/>
                <a:latin typeface="+mn-lt"/>
                <a:ea typeface="+mn-ea"/>
                <a:cs typeface="+mn-cs"/>
              </a:rPr>
              <a:t>nondebug</a:t>
            </a:r>
            <a:r>
              <a:rPr lang="en-US" sz="3200" kern="1200" dirty="0">
                <a:solidFill>
                  <a:schemeClr val="tx1"/>
                </a:solidFill>
                <a:effectLst/>
                <a:latin typeface="+mn-lt"/>
                <a:ea typeface="+mn-ea"/>
                <a:cs typeface="+mn-cs"/>
              </a:rPr>
              <a:t> versions </a:t>
            </a:r>
          </a:p>
          <a:p>
            <a:r>
              <a:rPr lang="en-US" dirty="0"/>
              <a:t>When customer calls with a problem...</a:t>
            </a:r>
          </a:p>
          <a:p>
            <a:pPr lvl="1"/>
            <a:r>
              <a:rPr lang="en-US" dirty="0"/>
              <a:t>Did you leave </a:t>
            </a:r>
            <a:r>
              <a:rPr lang="en-US" sz="2800" kern="1200" dirty="0">
                <a:solidFill>
                  <a:schemeClr val="tx1"/>
                </a:solidFill>
                <a:effectLst/>
                <a:latin typeface="+mn-lt"/>
                <a:ea typeface="+mn-ea"/>
                <a:cs typeface="+mn-cs"/>
              </a:rPr>
              <a:t>tracing permanently installed?</a:t>
            </a:r>
          </a:p>
          <a:p>
            <a:pPr lvl="2"/>
            <a:r>
              <a:rPr lang="en-US" sz="2400" kern="1200" dirty="0">
                <a:solidFill>
                  <a:schemeClr val="tx1"/>
                </a:solidFill>
                <a:effectLst/>
                <a:latin typeface="+mn-lt"/>
                <a:ea typeface="+mn-ea"/>
                <a:cs typeface="+mn-cs"/>
              </a:rPr>
              <a:t>Just tell the customer to add a couple environment variables and restart</a:t>
            </a:r>
          </a:p>
          <a:p>
            <a:pPr lvl="2"/>
            <a:r>
              <a:rPr lang="en-US" dirty="0"/>
              <a:t>Send me the log file</a:t>
            </a:r>
            <a:endParaRPr lang="en-US" sz="2400" kern="1200" dirty="0">
              <a:solidFill>
                <a:schemeClr val="tx1"/>
              </a:solidFill>
              <a:effectLst/>
              <a:latin typeface="+mn-lt"/>
              <a:ea typeface="+mn-ea"/>
              <a:cs typeface="+mn-cs"/>
            </a:endParaRPr>
          </a:p>
          <a:p>
            <a:pPr lvl="3"/>
            <a:r>
              <a:rPr lang="en-US" sz="2000" kern="1200" dirty="0">
                <a:solidFill>
                  <a:schemeClr val="tx1"/>
                </a:solidFill>
                <a:effectLst/>
                <a:latin typeface="+mn-lt"/>
                <a:ea typeface="+mn-ea"/>
                <a:cs typeface="+mn-cs"/>
              </a:rPr>
              <a:t>Yes, we actually did that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Where?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Send to </a:t>
            </a:r>
            <a:r>
              <a:rPr lang="en-US" sz="3200" kern="1200" dirty="0" err="1">
                <a:solidFill>
                  <a:schemeClr val="tx1"/>
                </a:solidFill>
                <a:effectLst/>
                <a:latin typeface="+mn-lt"/>
                <a:ea typeface="+mn-ea"/>
                <a:cs typeface="+mn-cs"/>
              </a:rPr>
              <a:t>stdout</a:t>
            </a:r>
            <a:r>
              <a:rPr lang="en-US" sz="3200" kern="1200" dirty="0">
                <a:solidFill>
                  <a:schemeClr val="tx1"/>
                </a:solidFill>
                <a:effectLst/>
                <a:latin typeface="+mn-lt"/>
                <a:ea typeface="+mn-ea"/>
                <a:cs typeface="+mn-cs"/>
              </a:rPr>
              <a:t> if possible</a:t>
            </a:r>
          </a:p>
          <a:p>
            <a:pPr lvl="1"/>
            <a:r>
              <a:rPr lang="en-US" sz="2800" kern="1200" dirty="0">
                <a:solidFill>
                  <a:schemeClr val="tx1"/>
                </a:solidFill>
                <a:effectLst/>
                <a:latin typeface="+mn-lt"/>
                <a:ea typeface="+mn-ea"/>
                <a:cs typeface="+mn-cs"/>
              </a:rPr>
              <a:t>'less' utility</a:t>
            </a:r>
          </a:p>
          <a:p>
            <a:pPr lvl="1"/>
            <a:r>
              <a:rPr lang="en-US" sz="2800" kern="1200" dirty="0">
                <a:solidFill>
                  <a:schemeClr val="tx1"/>
                </a:solidFill>
                <a:effectLst/>
                <a:latin typeface="+mn-lt"/>
                <a:ea typeface="+mn-ea"/>
                <a:cs typeface="+mn-cs"/>
              </a:rPr>
              <a:t>Need file output, too, if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not available</a:t>
            </a:r>
          </a:p>
          <a:p>
            <a:pPr lvl="1"/>
            <a:r>
              <a:rPr lang="en-US" dirty="0"/>
              <a:t>O</a:t>
            </a:r>
            <a:r>
              <a:rPr lang="en-US" sz="2800" kern="1200" dirty="0">
                <a:solidFill>
                  <a:schemeClr val="tx1"/>
                </a:solidFill>
                <a:effectLst/>
                <a:latin typeface="+mn-lt"/>
                <a:ea typeface="+mn-ea"/>
                <a:cs typeface="+mn-cs"/>
              </a:rPr>
              <a:t>ptional HTML tags</a:t>
            </a:r>
          </a:p>
          <a:p>
            <a:pPr lvl="1"/>
            <a:r>
              <a:rPr lang="en-US" sz="2800" kern="1200" dirty="0">
                <a:solidFill>
                  <a:schemeClr val="tx1"/>
                </a:solidFill>
                <a:effectLst/>
                <a:latin typeface="+mn-lt"/>
                <a:ea typeface="+mn-ea"/>
                <a:cs typeface="+mn-cs"/>
              </a:rPr>
              <a:t>Maybe more than one output at a time,  </a:t>
            </a:r>
            <a:r>
              <a:rPr lang="en-US" sz="2800" kern="1200" dirty="0" err="1">
                <a:solidFill>
                  <a:schemeClr val="tx1"/>
                </a:solidFill>
                <a:effectLst/>
                <a:latin typeface="+mn-lt"/>
                <a:ea typeface="+mn-ea"/>
                <a:cs typeface="+mn-cs"/>
              </a:rPr>
              <a:t>e.g</a:t>
            </a:r>
            <a:r>
              <a:rPr lang="en-US" sz="2800" kern="1200" dirty="0">
                <a:solidFill>
                  <a:schemeClr val="tx1"/>
                </a:solidFill>
                <a:effectLst/>
                <a:latin typeface="+mn-lt"/>
                <a:ea typeface="+mn-ea"/>
                <a:cs typeface="+mn-cs"/>
              </a:rPr>
              <a:t>,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and file</a:t>
            </a:r>
          </a:p>
          <a:p>
            <a:endParaRPr lang="en-US" dirty="0"/>
          </a:p>
          <a:p>
            <a:r>
              <a:rPr lang="en-US" sz="2400" b="1" dirty="0">
                <a:solidFill>
                  <a:srgbClr val="00B050"/>
                </a:solidFill>
              </a:rPr>
              <a:t>&lt;code: looking at output&gt;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Who're</a:t>
            </a:r>
            <a:r>
              <a:rPr lang="en-US" sz="3600" b="1" baseline="0" dirty="0">
                <a:latin typeface="Arial" panose="020B0604020202020204" pitchFamily="34" charset="0"/>
                <a:cs typeface="Arial" panose="020B0604020202020204" pitchFamily="34" charset="0"/>
              </a:rPr>
              <a:t> You Calling</a:t>
            </a:r>
            <a:r>
              <a:rPr lang="en-US" sz="3600" b="1" dirty="0">
                <a:latin typeface="Arial" panose="020B0604020202020204" pitchFamily="34" charset="0"/>
                <a:cs typeface="Arial" panose="020B0604020202020204" pitchFamily="34" charset="0"/>
              </a:rPr>
              <a:t> a Dinosaur?!?!</a:t>
            </a: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a:solidFill>
                  <a:schemeClr val="tx1"/>
                </a:solidFill>
                <a:effectLst/>
                <a:latin typeface="+mn-lt"/>
                <a:ea typeface="+mn-ea"/>
                <a:cs typeface="+mn-cs"/>
              </a:rPr>
              <a:t>Me</a:t>
            </a:r>
            <a:endParaRPr lang="en-US" dirty="0"/>
          </a:p>
          <a:p>
            <a:pPr lvl="1"/>
            <a:r>
              <a:rPr lang="en-US" kern="1200" dirty="0">
                <a:solidFill>
                  <a:schemeClr val="tx1"/>
                </a:solidFill>
                <a:effectLst/>
                <a:latin typeface="+mn-lt"/>
                <a:ea typeface="+mn-ea"/>
                <a:cs typeface="+mn-cs"/>
              </a:rPr>
              <a:t>Retired SW </a:t>
            </a:r>
            <a:r>
              <a:rPr lang="en-US" kern="1200" dirty="0" err="1">
                <a:solidFill>
                  <a:schemeClr val="tx1"/>
                </a:solidFill>
                <a:effectLst/>
                <a:latin typeface="+mn-lt"/>
                <a:ea typeface="+mn-ea"/>
                <a:cs typeface="+mn-cs"/>
              </a:rPr>
              <a:t>engr</a:t>
            </a:r>
            <a:endParaRPr lang="en-US" kern="1200" dirty="0">
              <a:solidFill>
                <a:schemeClr val="tx1"/>
              </a:solidFill>
              <a:effectLst/>
              <a:latin typeface="+mn-lt"/>
              <a:ea typeface="+mn-ea"/>
              <a:cs typeface="+mn-cs"/>
            </a:endParaRPr>
          </a:p>
          <a:p>
            <a:r>
              <a:rPr lang="en-US" sz="3200" kern="1200" dirty="0">
                <a:solidFill>
                  <a:schemeClr val="tx1"/>
                </a:solidFill>
                <a:effectLst/>
                <a:latin typeface="+mn-lt"/>
                <a:ea typeface="+mn-ea"/>
                <a:cs typeface="+mn-cs"/>
              </a:rPr>
              <a:t>Used fifty (!) programming languages</a:t>
            </a:r>
          </a:p>
          <a:p>
            <a:pPr lvl="1"/>
            <a:r>
              <a:rPr lang="en-US" sz="2800" kern="1200" dirty="0">
                <a:solidFill>
                  <a:schemeClr val="tx1"/>
                </a:solidFill>
                <a:effectLst/>
                <a:latin typeface="+mn-lt"/>
                <a:ea typeface="+mn-ea"/>
                <a:cs typeface="+mn-cs"/>
              </a:rPr>
              <a:t>Python is</a:t>
            </a:r>
            <a:r>
              <a:rPr lang="en-US" sz="2800" kern="1200" baseline="0" dirty="0">
                <a:solidFill>
                  <a:schemeClr val="tx1"/>
                </a:solidFill>
                <a:effectLst/>
                <a:latin typeface="+mn-lt"/>
                <a:ea typeface="+mn-ea"/>
                <a:cs typeface="+mn-cs"/>
              </a:rPr>
              <a:t> #1</a:t>
            </a:r>
            <a:endParaRPr lang="en-US" sz="2800" kern="1200" dirty="0">
              <a:solidFill>
                <a:schemeClr val="tx1"/>
              </a:solidFill>
              <a:effectLst/>
              <a:latin typeface="+mn-lt"/>
              <a:ea typeface="+mn-ea"/>
              <a:cs typeface="+mn-cs"/>
            </a:endParaRPr>
          </a:p>
          <a:p>
            <a:pPr lvl="2"/>
            <a:r>
              <a:rPr lang="en-US" sz="2400" kern="1200" dirty="0">
                <a:solidFill>
                  <a:schemeClr val="tx1"/>
                </a:solidFill>
                <a:effectLst/>
                <a:latin typeface="+mn-lt"/>
                <a:ea typeface="+mn-ea"/>
                <a:cs typeface="+mn-cs"/>
              </a:rPr>
              <a:t>Concise, expressive, astonishing libraries, </a:t>
            </a:r>
            <a:r>
              <a:rPr lang="en-US" sz="2400" kern="1200" dirty="0" err="1">
                <a:solidFill>
                  <a:schemeClr val="tx1"/>
                </a:solidFill>
                <a:effectLst/>
                <a:latin typeface="+mn-lt"/>
                <a:ea typeface="+mn-ea"/>
                <a:cs typeface="+mn-cs"/>
              </a:rPr>
              <a:t>iPython</a:t>
            </a:r>
            <a:r>
              <a:rPr lang="en-US" sz="2400" kern="1200" baseline="0" dirty="0">
                <a:solidFill>
                  <a:schemeClr val="tx1"/>
                </a:solidFill>
                <a:effectLst/>
                <a:latin typeface="+mn-lt"/>
                <a:ea typeface="+mn-ea"/>
                <a:cs typeface="+mn-cs"/>
              </a:rPr>
              <a:t>/</a:t>
            </a:r>
            <a:r>
              <a:rPr lang="en-US" sz="2400" kern="1200" baseline="0" dirty="0" err="1">
                <a:solidFill>
                  <a:schemeClr val="tx1"/>
                </a:solidFill>
                <a:effectLst/>
                <a:latin typeface="+mn-lt"/>
                <a:ea typeface="+mn-ea"/>
                <a:cs typeface="+mn-cs"/>
              </a:rPr>
              <a:t>Jupyter</a:t>
            </a:r>
            <a:r>
              <a:rPr lang="en-US" sz="2400" kern="1200" baseline="0" dirty="0">
                <a:solidFill>
                  <a:schemeClr val="tx1"/>
                </a:solidFill>
                <a:effectLst/>
                <a:latin typeface="+mn-lt"/>
                <a:ea typeface="+mn-ea"/>
                <a:cs typeface="+mn-cs"/>
              </a:rPr>
              <a:t>, ...</a:t>
            </a:r>
          </a:p>
          <a:p>
            <a:pPr lvl="0"/>
            <a:r>
              <a:rPr lang="en-US" sz="3200" kern="1200" baseline="0" dirty="0">
                <a:solidFill>
                  <a:schemeClr val="tx1"/>
                </a:solidFill>
                <a:effectLst/>
                <a:latin typeface="+mn-lt"/>
                <a:ea typeface="+mn-ea"/>
                <a:cs typeface="+mn-cs"/>
              </a:rPr>
              <a:t>Develop on Windows/Cygwin, run production on Linux</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endParaRPr lang="en-US" dirty="0"/>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Performance Impact</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Without editing the source code</a:t>
            </a:r>
          </a:p>
          <a:p>
            <a:pPr lvl="1"/>
            <a:r>
              <a:rPr lang="en-US" sz="2800" kern="1200" dirty="0">
                <a:solidFill>
                  <a:schemeClr val="tx1"/>
                </a:solidFill>
                <a:effectLst/>
                <a:latin typeface="+mn-lt"/>
                <a:ea typeface="+mn-ea"/>
                <a:cs typeface="+mn-cs"/>
              </a:rPr>
              <a:t>Environment var eliminates almost all </a:t>
            </a:r>
            <a:r>
              <a:rPr lang="en-US" dirty="0"/>
              <a:t>code</a:t>
            </a:r>
          </a:p>
          <a:p>
            <a:pPr lvl="2"/>
            <a:r>
              <a:rPr lang="en-US" sz="2400" kern="1200" dirty="0">
                <a:solidFill>
                  <a:schemeClr val="tx1"/>
                </a:solidFill>
                <a:effectLst/>
                <a:latin typeface="+mn-lt"/>
                <a:ea typeface="+mn-ea"/>
                <a:cs typeface="+mn-cs"/>
              </a:rPr>
              <a:t>Null decorators</a:t>
            </a:r>
          </a:p>
          <a:p>
            <a:pPr lvl="2"/>
            <a:r>
              <a:rPr lang="en-US" dirty="0"/>
              <a:t>Almost-null direct </a:t>
            </a:r>
            <a:r>
              <a:rPr lang="en-US" dirty="0" err="1"/>
              <a:t>ntrace</a:t>
            </a:r>
            <a:r>
              <a:rPr lang="en-US" dirty="0"/>
              <a:t> calls</a:t>
            </a:r>
            <a:endParaRPr lang="en-US" sz="24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Recompile</a:t>
            </a:r>
            <a:r>
              <a:rPr lang="en-US" sz="2800" kern="1200" baseline="0" dirty="0">
                <a:solidFill>
                  <a:schemeClr val="tx1"/>
                </a:solidFill>
                <a:effectLst/>
                <a:latin typeface="+mn-lt"/>
                <a:ea typeface="+mn-ea"/>
                <a:cs typeface="+mn-cs"/>
              </a:rPr>
              <a:t> if you change production on/off</a:t>
            </a:r>
            <a:endParaRPr lang="en-US" dirty="0"/>
          </a:p>
          <a:p>
            <a:endParaRPr lang="en-US" sz="2800" dirty="0"/>
          </a:p>
          <a:p>
            <a:r>
              <a:rPr lang="en-US" sz="2400" b="1" dirty="0">
                <a:solidFill>
                  <a:srgbClr val="00B050"/>
                </a:solidFill>
              </a:rPr>
              <a:t>&lt;code: if production mode&gt;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Package I Use</a:t>
            </a:r>
          </a:p>
        </p:txBody>
      </p:sp>
      <p:sp>
        <p:nvSpPr>
          <p:cNvPr id="3" name="Content Placeholder 2"/>
          <p:cNvSpPr>
            <a:spLocks noGrp="1"/>
          </p:cNvSpPr>
          <p:nvPr>
            <p:ph idx="1"/>
          </p:nvPr>
        </p:nvSpPr>
        <p:spPr/>
        <p:txBody>
          <a:bodyPr/>
          <a:lstStyle/>
          <a:p>
            <a:r>
              <a:rPr lang="en-US" dirty="0"/>
              <a:t>One file, one</a:t>
            </a:r>
            <a:r>
              <a:rPr lang="en-US" baseline="0" dirty="0"/>
              <a:t> class</a:t>
            </a:r>
          </a:p>
          <a:p>
            <a:pPr lvl="1"/>
            <a:r>
              <a:rPr lang="en-US" dirty="0"/>
              <a:t>Functions to write</a:t>
            </a:r>
            <a:r>
              <a:rPr lang="en-US" baseline="0" dirty="0"/>
              <a:t> traces</a:t>
            </a:r>
          </a:p>
          <a:p>
            <a:pPr lvl="1"/>
            <a:r>
              <a:rPr lang="en-US" baseline="0" dirty="0"/>
              <a:t>Decorators that use the functions</a:t>
            </a:r>
          </a:p>
          <a:p>
            <a:pPr lvl="0"/>
            <a:r>
              <a:rPr lang="en-US" baseline="0" dirty="0"/>
              <a:t>Singleton instance of the class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Singleton Instance?</a:t>
            </a:r>
          </a:p>
        </p:txBody>
      </p:sp>
      <p:sp>
        <p:nvSpPr>
          <p:cNvPr id="3" name="Content Placeholder 2"/>
          <p:cNvSpPr>
            <a:spLocks noGrp="1"/>
          </p:cNvSpPr>
          <p:nvPr>
            <p:ph idx="1"/>
          </p:nvPr>
        </p:nvSpPr>
        <p:spPr/>
        <p:txBody>
          <a:bodyPr/>
          <a:lstStyle/>
          <a:p>
            <a:r>
              <a:rPr lang="en-US" dirty="0"/>
              <a:t>Efficiency</a:t>
            </a:r>
          </a:p>
          <a:p>
            <a:pPr lvl="1"/>
            <a:r>
              <a:rPr lang="en-US" dirty="0"/>
              <a:t>Evaluate conditional code at compile time</a:t>
            </a:r>
          </a:p>
          <a:p>
            <a:pPr lvl="1"/>
            <a:r>
              <a:rPr lang="en-US" dirty="0"/>
              <a:t>Read run </a:t>
            </a:r>
            <a:r>
              <a:rPr lang="en-US" dirty="0" err="1"/>
              <a:t>envir</a:t>
            </a:r>
            <a:r>
              <a:rPr lang="en-US" baseline="0" dirty="0"/>
              <a:t> </a:t>
            </a:r>
            <a:r>
              <a:rPr lang="en-US" baseline="0" dirty="0" err="1"/>
              <a:t>var</a:t>
            </a:r>
            <a:r>
              <a:rPr lang="en-US" baseline="0" dirty="0"/>
              <a:t> </a:t>
            </a:r>
            <a:r>
              <a:rPr lang="en-US" dirty="0" err="1"/>
              <a:t>params</a:t>
            </a:r>
            <a:r>
              <a:rPr lang="en-US" dirty="0"/>
              <a:t> only once</a:t>
            </a:r>
            <a:endParaRPr lang="en-US" baseline="0" dirty="0"/>
          </a:p>
          <a:p>
            <a:pPr rtl="0" eaLnBrk="1" latinLnBrk="0" hangingPunct="1"/>
            <a:r>
              <a:rPr lang="en-US" dirty="0">
                <a:effectLst/>
              </a:rPr>
              <a:t>Less for programmer to write</a:t>
            </a:r>
          </a:p>
          <a:p>
            <a:pPr rtl="0" eaLnBrk="1" latinLnBrk="0" hangingPunct="1"/>
            <a:endParaRPr lang="en-US" dirty="0">
              <a:effectLst/>
            </a:endParaRPr>
          </a:p>
          <a:p>
            <a:pPr rtl="0" eaLnBrk="1" latinLnBrk="0" hangingPunct="1"/>
            <a:r>
              <a:rPr lang="en-US" sz="2400" b="1" dirty="0">
                <a:solidFill>
                  <a:srgbClr val="00B050"/>
                </a:solidFill>
              </a:rPr>
              <a:t>&lt;code: imports&gt;</a:t>
            </a:r>
          </a:p>
          <a:p>
            <a:pPr rtl="0" eaLnBrk="1" latinLnBrk="0" hangingPunct="1"/>
            <a:r>
              <a:rPr lang="en-US" sz="2400" b="1" dirty="0">
                <a:solidFill>
                  <a:srgbClr val="00B050"/>
                </a:solidFill>
              </a:rPr>
              <a:t>&lt;code: singleton&gt;</a:t>
            </a:r>
          </a:p>
          <a:p>
            <a:endParaRPr lang="en-US" b="1" dirty="0">
              <a:solidFill>
                <a:srgbClr val="00B050"/>
              </a:solidFill>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14451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Functions</a:t>
            </a:r>
          </a:p>
        </p:txBody>
      </p:sp>
      <p:sp>
        <p:nvSpPr>
          <p:cNvPr id="3" name="Content Placeholder 2"/>
          <p:cNvSpPr>
            <a:spLocks noGrp="1"/>
          </p:cNvSpPr>
          <p:nvPr>
            <p:ph idx="1"/>
          </p:nvPr>
        </p:nvSpPr>
        <p:spPr/>
        <p:txBody>
          <a:bodyPr/>
          <a:lstStyle/>
          <a:p>
            <a:r>
              <a:rPr lang="en-US" dirty="0" err="1"/>
              <a:t>ntrace</a:t>
            </a:r>
            <a:r>
              <a:rPr lang="en-US" dirty="0"/>
              <a:t>(priority,</a:t>
            </a:r>
            <a:r>
              <a:rPr lang="en-US" baseline="0" dirty="0"/>
              <a:t> </a:t>
            </a:r>
            <a:r>
              <a:rPr lang="en-US" baseline="0" dirty="0" err="1"/>
              <a:t>outputline</a:t>
            </a:r>
            <a:r>
              <a:rPr lang="en-US" dirty="0"/>
              <a:t>)</a:t>
            </a:r>
          </a:p>
          <a:p>
            <a:r>
              <a:rPr lang="en-US" baseline="0" dirty="0" err="1"/>
              <a:t>ntracef</a:t>
            </a:r>
            <a:r>
              <a:rPr lang="en-US" baseline="0" dirty="0"/>
              <a:t>(priority, </a:t>
            </a:r>
            <a:r>
              <a:rPr lang="en-US" baseline="0" dirty="0" err="1"/>
              <a:t>facilityname</a:t>
            </a:r>
            <a:r>
              <a:rPr lang="en-US" baseline="0" dirty="0"/>
              <a:t>, </a:t>
            </a:r>
            <a:r>
              <a:rPr lang="en-US" baseline="0" dirty="0" err="1"/>
              <a:t>outputline</a:t>
            </a:r>
            <a:r>
              <a:rPr lang="en-US" baseline="0" dirty="0"/>
              <a:t>)</a:t>
            </a:r>
          </a:p>
          <a:p>
            <a:endParaRPr lang="en-US" dirty="0"/>
          </a:p>
          <a:p>
            <a:r>
              <a:rPr lang="en-US" dirty="0"/>
              <a:t>Instance of class to access these functions</a:t>
            </a:r>
          </a:p>
          <a:p>
            <a:endParaRPr lang="en-US" dirty="0"/>
          </a:p>
          <a:p>
            <a:r>
              <a:rPr lang="en-US" sz="2400" b="1" dirty="0">
                <a:solidFill>
                  <a:srgbClr val="00B050"/>
                </a:solidFill>
              </a:rPr>
              <a:t>&lt;code: NTRC examples&gt;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a:t>
            </a:r>
            <a:r>
              <a:rPr lang="en-US" dirty="0" err="1"/>
              <a:t>ntrace</a:t>
            </a:r>
            <a:endParaRPr lang="en-US" dirty="0"/>
          </a:p>
          <a:p>
            <a:r>
              <a:rPr lang="en-US" dirty="0"/>
              <a:t>@</a:t>
            </a:r>
            <a:r>
              <a:rPr lang="en-US" dirty="0" err="1"/>
              <a:t>ntracef</a:t>
            </a:r>
            <a:r>
              <a:rPr lang="en-US" dirty="0"/>
              <a:t>(</a:t>
            </a:r>
            <a:r>
              <a:rPr lang="en-US" dirty="0" err="1"/>
              <a:t>facilityname</a:t>
            </a:r>
            <a:r>
              <a:rPr lang="en-US" dirty="0"/>
              <a:t>, priority)</a:t>
            </a:r>
          </a:p>
          <a:p>
            <a:endParaRPr lang="en-US" dirty="0"/>
          </a:p>
          <a:p>
            <a:r>
              <a:rPr lang="en-US" sz="2400" b="1" dirty="0">
                <a:solidFill>
                  <a:srgbClr val="00B050"/>
                </a:solidFill>
              </a:rPr>
              <a:t>&lt;code:</a:t>
            </a:r>
            <a:r>
              <a:rPr lang="en-US" sz="2400" b="1" baseline="0" dirty="0">
                <a:solidFill>
                  <a:srgbClr val="00B050"/>
                </a:solidFill>
              </a:rPr>
              <a:t> decorator examples&gt;</a:t>
            </a:r>
            <a:endParaRPr lang="en-US" sz="2400" b="1" dirty="0">
              <a:solidFill>
                <a:srgbClr val="00B050"/>
              </a:solidFill>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on Priority,  Facility</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Filtering makes listings short and to the point, when needed</a:t>
            </a:r>
          </a:p>
          <a:p>
            <a:pPr lvl="0"/>
            <a:r>
              <a:rPr lang="en-US" dirty="0" err="1"/>
              <a:t>Envir</a:t>
            </a:r>
            <a:r>
              <a:rPr lang="en-US" dirty="0"/>
              <a:t> </a:t>
            </a:r>
            <a:r>
              <a:rPr lang="en-US" dirty="0" err="1"/>
              <a:t>vars</a:t>
            </a:r>
            <a:r>
              <a:rPr lang="en-US" dirty="0"/>
              <a:t> </a:t>
            </a:r>
          </a:p>
          <a:p>
            <a:pPr lvl="1"/>
            <a:r>
              <a:rPr lang="en-US" dirty="0"/>
              <a:t>TRACE_LEVEL (</a:t>
            </a:r>
            <a:r>
              <a:rPr lang="en-US" dirty="0" err="1"/>
              <a:t>int</a:t>
            </a:r>
            <a:r>
              <a:rPr lang="en-US" dirty="0"/>
              <a:t>)</a:t>
            </a:r>
            <a:r>
              <a:rPr lang="en-US" baseline="0" dirty="0"/>
              <a:t> </a:t>
            </a:r>
          </a:p>
          <a:p>
            <a:pPr lvl="1"/>
            <a:r>
              <a:rPr lang="en-US" baseline="0" dirty="0"/>
              <a:t>TRACE_FACIL (string)</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a:t>Detail Levels I Use</a:t>
            </a:r>
            <a:endParaRPr lang="en-US" dirty="0"/>
          </a:p>
        </p:txBody>
      </p:sp>
      <p:sp>
        <p:nvSpPr>
          <p:cNvPr id="3" name="Content Placeholder 2"/>
          <p:cNvSpPr>
            <a:spLocks noGrp="1"/>
          </p:cNvSpPr>
          <p:nvPr>
            <p:ph idx="1"/>
          </p:nvPr>
        </p:nvSpPr>
        <p:spPr/>
        <p:txBody>
          <a:bodyPr/>
          <a:lstStyle/>
          <a:p>
            <a:r>
              <a:rPr lang="en-US" dirty="0"/>
              <a:t>TRACE_LEVEL</a:t>
            </a:r>
            <a:r>
              <a:rPr lang="en-US" baseline="0" dirty="0"/>
              <a:t> environment variable</a:t>
            </a:r>
          </a:p>
          <a:p>
            <a:pPr lvl="1"/>
            <a:r>
              <a:rPr lang="en-US" dirty="0"/>
              <a:t>1 for enter/exit function</a:t>
            </a:r>
          </a:p>
          <a:p>
            <a:pPr lvl="1"/>
            <a:r>
              <a:rPr lang="en-US" dirty="0"/>
              <a:t>3</a:t>
            </a:r>
            <a:r>
              <a:rPr lang="en-US" baseline="0" dirty="0"/>
              <a:t> for most data details</a:t>
            </a:r>
          </a:p>
          <a:p>
            <a:pPr lvl="1"/>
            <a:r>
              <a:rPr lang="en-US" baseline="0" dirty="0"/>
              <a:t>5 for excruciatingly detailed details</a:t>
            </a:r>
            <a:endParaRPr lang="en-US" dirty="0"/>
          </a:p>
          <a:p>
            <a:pPr lvl="1"/>
            <a:endParaRPr lang="en-US" baseline="0" dirty="0"/>
          </a:p>
          <a:p>
            <a:pPr lvl="0"/>
            <a:r>
              <a:rPr lang="en-US" sz="2400" b="1" dirty="0">
                <a:solidFill>
                  <a:srgbClr val="00B050"/>
                </a:solidFill>
                <a:latin typeface="Courier New" panose="02070309020205020404" pitchFamily="49" charset="0"/>
                <a:cs typeface="Courier New" panose="02070309020205020404" pitchFamily="49" charset="0"/>
              </a:rPr>
              <a:t>export TRACE_LEVEL=3</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python ...</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unset TRACE_LEVEL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282780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r>
              <a:rPr lang="en-US" baseline="0" dirty="0"/>
              <a:t> by </a:t>
            </a:r>
            <a:r>
              <a:rPr lang="en-US" dirty="0"/>
              <a:t>Facility</a:t>
            </a:r>
            <a:r>
              <a:rPr lang="en-US" baseline="0" dirty="0"/>
              <a:t> Names</a:t>
            </a:r>
            <a:endParaRPr lang="en-US" dirty="0"/>
          </a:p>
        </p:txBody>
      </p:sp>
      <p:sp>
        <p:nvSpPr>
          <p:cNvPr id="3" name="Content Placeholder 2"/>
          <p:cNvSpPr>
            <a:spLocks noGrp="1"/>
          </p:cNvSpPr>
          <p:nvPr>
            <p:ph idx="1"/>
          </p:nvPr>
        </p:nvSpPr>
        <p:spPr/>
        <p:txBody>
          <a:bodyPr/>
          <a:lstStyle/>
          <a:p>
            <a:r>
              <a:rPr lang="en-US" dirty="0"/>
              <a:t>TRACE_FACIL</a:t>
            </a:r>
            <a:r>
              <a:rPr lang="en-US" baseline="0" dirty="0"/>
              <a:t> environment variable</a:t>
            </a:r>
          </a:p>
          <a:p>
            <a:pPr lvl="1"/>
            <a:r>
              <a:rPr lang="en-US" baseline="0" dirty="0"/>
              <a:t>Default</a:t>
            </a:r>
            <a:r>
              <a:rPr lang="en-US" dirty="0"/>
              <a:t> = ALL</a:t>
            </a:r>
            <a:endParaRPr lang="en-US" baseline="0" dirty="0"/>
          </a:p>
          <a:p>
            <a:pPr lvl="1"/>
            <a:r>
              <a:rPr lang="en-US" baseline="0" dirty="0"/>
              <a:t>ALL, NONE,</a:t>
            </a:r>
            <a:r>
              <a:rPr lang="en-US" dirty="0"/>
              <a:t> +, - </a:t>
            </a:r>
            <a:endParaRPr lang="en-US" baseline="0" dirty="0"/>
          </a:p>
          <a:p>
            <a:pPr lvl="2"/>
            <a:r>
              <a:rPr lang="en-US" dirty="0"/>
              <a:t>ALL-FOO-BAR</a:t>
            </a:r>
          </a:p>
          <a:p>
            <a:pPr lvl="2"/>
            <a:r>
              <a:rPr lang="en-US" dirty="0"/>
              <a:t>NONE+FOO+BAR</a:t>
            </a:r>
          </a:p>
          <a:p>
            <a:pPr lvl="2"/>
            <a:r>
              <a:rPr lang="en-US" dirty="0"/>
              <a:t>Unnamed trace lines always print</a:t>
            </a:r>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1" dirty="0">
                <a:solidFill>
                  <a:srgbClr val="00B050"/>
                </a:solidFill>
                <a:latin typeface="Courier New" panose="02070309020205020404" pitchFamily="49" charset="0"/>
                <a:cs typeface="Courier New" panose="02070309020205020404" pitchFamily="49" charset="0"/>
              </a:rPr>
              <a:t>export TRACE_FACIL=NONE+FOO</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python ...</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unset TRACE_FACIL</a:t>
            </a:r>
          </a:p>
          <a:p>
            <a:pPr lvl="0"/>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283717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Identify Data,</a:t>
            </a:r>
            <a:br>
              <a:rPr lang="en-US" dirty="0"/>
            </a:br>
            <a:r>
              <a:rPr lang="en-US" dirty="0"/>
              <a:t>Not</a:t>
            </a:r>
            <a:r>
              <a:rPr lang="en-US" baseline="0" dirty="0"/>
              <a:t> Just Location</a:t>
            </a:r>
            <a:endParaRPr lang="en-US" dirty="0"/>
          </a:p>
        </p:txBody>
      </p:sp>
      <p:sp>
        <p:nvSpPr>
          <p:cNvPr id="3" name="Content Placeholder 2"/>
          <p:cNvSpPr>
            <a:spLocks noGrp="1"/>
          </p:cNvSpPr>
          <p:nvPr>
            <p:ph idx="1"/>
          </p:nvPr>
        </p:nvSpPr>
        <p:spPr/>
        <p:txBody>
          <a:bodyPr/>
          <a:lstStyle/>
          <a:p>
            <a:r>
              <a:rPr lang="en-US" dirty="0"/>
              <a:t>Class instances look alike</a:t>
            </a:r>
          </a:p>
          <a:p>
            <a:r>
              <a:rPr lang="en-US" dirty="0"/>
              <a:t>Identifying instances by address or id()?  </a:t>
            </a:r>
          </a:p>
          <a:p>
            <a:pPr lvl="1"/>
            <a:r>
              <a:rPr lang="en-US" dirty="0"/>
              <a:t>Not useful to humans</a:t>
            </a:r>
          </a:p>
          <a:p>
            <a:pPr lvl="1"/>
            <a:r>
              <a:rPr lang="en-US" dirty="0"/>
              <a:t>Solution: create names for instances</a:t>
            </a:r>
          </a:p>
          <a:p>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IDs to Instances</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Store a unique ID in each instance</a:t>
            </a:r>
          </a:p>
          <a:p>
            <a:pPr lvl="1"/>
            <a:r>
              <a:rPr lang="en-US" dirty="0"/>
              <a:t>P</a:t>
            </a:r>
            <a:r>
              <a:rPr lang="en-US" kern="1200" dirty="0">
                <a:solidFill>
                  <a:schemeClr val="tx1"/>
                </a:solidFill>
                <a:effectLst/>
                <a:latin typeface="+mn-lt"/>
                <a:ea typeface="+mn-ea"/>
                <a:cs typeface="+mn-cs"/>
              </a:rPr>
              <a:t>ass ID strings</a:t>
            </a:r>
            <a:r>
              <a:rPr lang="en-US" dirty="0"/>
              <a:t> in argument lists</a:t>
            </a:r>
          </a:p>
          <a:p>
            <a:pPr lvl="2"/>
            <a:r>
              <a:rPr lang="en-US" kern="1200">
                <a:solidFill>
                  <a:schemeClr val="tx1"/>
                </a:solidFill>
                <a:effectLst/>
                <a:latin typeface="+mn-lt"/>
                <a:ea typeface="+mn-ea"/>
                <a:cs typeface="+mn-cs"/>
              </a:rPr>
              <a:t>Not </a:t>
            </a:r>
            <a:r>
              <a:rPr lang="en-US" kern="1200" dirty="0">
                <a:solidFill>
                  <a:schemeClr val="tx1"/>
                </a:solidFill>
                <a:effectLst/>
                <a:latin typeface="+mn-lt"/>
                <a:ea typeface="+mn-ea"/>
                <a:cs typeface="+mn-cs"/>
              </a:rPr>
              <a:t>just </a:t>
            </a:r>
            <a:r>
              <a:rPr lang="en-US" kern="1200" baseline="0" dirty="0">
                <a:solidFill>
                  <a:schemeClr val="tx1"/>
                </a:solidFill>
                <a:effectLst/>
                <a:latin typeface="+mn-lt"/>
                <a:ea typeface="+mn-ea"/>
                <a:cs typeface="+mn-cs"/>
              </a:rPr>
              <a:t>instances (</a:t>
            </a:r>
            <a:r>
              <a:rPr lang="en-US" kern="1200" baseline="0">
                <a:solidFill>
                  <a:schemeClr val="tx1"/>
                </a:solidFill>
                <a:effectLst/>
                <a:latin typeface="+mn-lt"/>
                <a:ea typeface="+mn-ea"/>
                <a:cs typeface="+mn-cs"/>
              </a:rPr>
              <a:t>addresses)</a:t>
            </a:r>
            <a:endParaRPr lang="en-US" kern="1200" dirty="0">
              <a:solidFill>
                <a:schemeClr val="tx1"/>
              </a:solidFill>
              <a:effectLst/>
              <a:latin typeface="+mn-lt"/>
              <a:ea typeface="+mn-ea"/>
              <a:cs typeface="+mn-cs"/>
            </a:endParaRPr>
          </a:p>
          <a:p>
            <a:pPr lvl="1"/>
            <a:r>
              <a:rPr lang="en-US" kern="1200" dirty="0">
                <a:solidFill>
                  <a:schemeClr val="tx1"/>
                </a:solidFill>
                <a:effectLst/>
                <a:latin typeface="+mn-lt"/>
                <a:ea typeface="+mn-ea"/>
                <a:cs typeface="+mn-cs"/>
              </a:rPr>
              <a:t>Use dictionaries to map from (class and) ID-string</a:t>
            </a:r>
            <a:r>
              <a:rPr lang="en-US" kern="1200" baseline="0" dirty="0">
                <a:solidFill>
                  <a:schemeClr val="tx1"/>
                </a:solidFill>
                <a:effectLst/>
                <a:latin typeface="+mn-lt"/>
                <a:ea typeface="+mn-ea"/>
                <a:cs typeface="+mn-cs"/>
              </a:rPr>
              <a:t> </a:t>
            </a:r>
            <a:r>
              <a:rPr lang="en-US" kern="1200" dirty="0">
                <a:solidFill>
                  <a:schemeClr val="tx1"/>
                </a:solidFill>
                <a:effectLst/>
                <a:latin typeface="+mn-lt"/>
                <a:ea typeface="+mn-ea"/>
                <a:cs typeface="+mn-cs"/>
              </a:rPr>
              <a:t>to instance</a:t>
            </a:r>
          </a:p>
          <a:p>
            <a:pPr lvl="2"/>
            <a:r>
              <a:rPr lang="en-US" kern="1200" dirty="0">
                <a:solidFill>
                  <a:schemeClr val="tx1"/>
                </a:solidFill>
                <a:effectLst/>
                <a:latin typeface="+mn-lt"/>
                <a:ea typeface="+mn-ea"/>
                <a:cs typeface="+mn-cs"/>
              </a:rPr>
              <a:t>Dictionary lookup is cheap</a:t>
            </a:r>
          </a:p>
          <a:p>
            <a:pPr lvl="2"/>
            <a:endParaRPr lang="en-US" kern="1200" dirty="0">
              <a:solidFill>
                <a:schemeClr val="tx1"/>
              </a:solidFill>
              <a:effectLst/>
              <a:latin typeface="+mn-lt"/>
              <a:ea typeface="+mn-ea"/>
              <a:cs typeface="+mn-cs"/>
            </a:endParaRPr>
          </a:p>
          <a:p>
            <a:r>
              <a:rPr lang="en-US" sz="2400" b="1" dirty="0">
                <a:solidFill>
                  <a:srgbClr val="00B050"/>
                </a:solidFill>
              </a:rPr>
              <a:t>&lt;code: instance identifiers&gt;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Main topic: offline debugging</a:t>
            </a:r>
          </a:p>
          <a:p>
            <a:r>
              <a:rPr lang="en-US" sz="3200" kern="1200" baseline="0" dirty="0">
                <a:solidFill>
                  <a:schemeClr val="tx1"/>
                </a:solidFill>
                <a:effectLst/>
                <a:latin typeface="+mn-lt"/>
                <a:ea typeface="+mn-ea"/>
                <a:cs typeface="+mn-cs"/>
              </a:rPr>
              <a:t>Lessons learned over the</a:t>
            </a:r>
            <a:r>
              <a:rPr lang="en-US" sz="3200" kern="1200" dirty="0">
                <a:solidFill>
                  <a:schemeClr val="tx1"/>
                </a:solidFill>
                <a:effectLst/>
                <a:latin typeface="+mn-lt"/>
                <a:ea typeface="+mn-ea"/>
                <a:cs typeface="+mn-cs"/>
              </a:rPr>
              <a:t> </a:t>
            </a:r>
            <a:r>
              <a:rPr lang="en-US" sz="3200" kern="1200" baseline="0" dirty="0">
                <a:solidFill>
                  <a:schemeClr val="tx1"/>
                </a:solidFill>
                <a:effectLst/>
                <a:latin typeface="+mn-lt"/>
                <a:ea typeface="+mn-ea"/>
                <a:cs typeface="+mn-cs"/>
              </a:rPr>
              <a:t>years</a:t>
            </a:r>
          </a:p>
          <a:p>
            <a:pPr lvl="1"/>
            <a:r>
              <a:rPr lang="en-US" sz="2800" kern="1200" baseline="0" dirty="0">
                <a:solidFill>
                  <a:schemeClr val="tx1"/>
                </a:solidFill>
                <a:effectLst/>
                <a:latin typeface="+mn-lt"/>
                <a:ea typeface="+mn-ea"/>
                <a:cs typeface="+mn-cs"/>
              </a:rPr>
              <a:t>What I use and why</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www.github.com/rblandau/NewTrace</a:t>
            </a:r>
          </a:p>
          <a:p>
            <a:endParaRPr lang="en-US" dirty="0"/>
          </a:p>
          <a:p>
            <a:r>
              <a:rPr lang="en-US" dirty="0"/>
              <a:t>email: </a:t>
            </a:r>
            <a:r>
              <a:rPr lang="en-US" dirty="0">
                <a:hlinkClick r:id="rId2"/>
              </a:rPr>
              <a:t>landau@ricksoft.com</a:t>
            </a:r>
            <a:endParaRPr lang="en-US" dirty="0"/>
          </a:p>
          <a:p>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Tidbits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3139874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a:t>
            </a:r>
            <a:r>
              <a:rPr lang="en-US" baseline="0" dirty="0"/>
              <a:t> for Regression Testing</a:t>
            </a:r>
            <a:endParaRPr lang="en-US" dirty="0"/>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Tests can be done with log files suitably sanitized</a:t>
            </a:r>
          </a:p>
          <a:p>
            <a:pPr lvl="1"/>
            <a:r>
              <a:rPr lang="en-US" sz="2800" kern="1200" dirty="0">
                <a:solidFill>
                  <a:schemeClr val="tx1"/>
                </a:solidFill>
                <a:effectLst/>
                <a:latin typeface="+mn-lt"/>
                <a:ea typeface="+mn-ea"/>
                <a:cs typeface="+mn-cs"/>
              </a:rPr>
              <a:t>Timestamps and other non-deterministic items</a:t>
            </a:r>
          </a:p>
          <a:p>
            <a:pPr lvl="1"/>
            <a:r>
              <a:rPr lang="en-US" sz="2800" kern="1200" dirty="0">
                <a:solidFill>
                  <a:schemeClr val="tx1"/>
                </a:solidFill>
                <a:effectLst/>
                <a:latin typeface="+mn-lt"/>
                <a:ea typeface="+mn-ea"/>
                <a:cs typeface="+mn-cs"/>
              </a:rPr>
              <a:t>(Ordering tricky if multi-threaded or multiprocessing)</a:t>
            </a:r>
          </a:p>
          <a:p>
            <a:r>
              <a:rPr lang="en-US" sz="3200" kern="1200" dirty="0">
                <a:solidFill>
                  <a:schemeClr val="tx1"/>
                </a:solidFill>
                <a:effectLst/>
                <a:latin typeface="+mn-lt"/>
                <a:ea typeface="+mn-ea"/>
                <a:cs typeface="+mn-cs"/>
              </a:rPr>
              <a:t>Possible with trace files in some cases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trace Module?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The standard Python trace module doesn't fit my needs</a:t>
            </a:r>
          </a:p>
          <a:p>
            <a:pPr lvl="1"/>
            <a:r>
              <a:rPr lang="en-US" sz="2800" kern="1200" dirty="0">
                <a:solidFill>
                  <a:schemeClr val="tx1"/>
                </a:solidFill>
                <a:effectLst/>
                <a:latin typeface="+mn-lt"/>
                <a:ea typeface="+mn-ea"/>
                <a:cs typeface="+mn-cs"/>
              </a:rPr>
              <a:t>Tracks</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process, sequence of statements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227939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Multiprocessor-safe, or at least thread-safe, would be good</a:t>
            </a:r>
          </a:p>
          <a:p>
            <a:r>
              <a:rPr lang="en-US" dirty="0"/>
              <a:t>Not yet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Meaningful</a:t>
            </a:r>
            <a:r>
              <a:rPr lang="en-US" baseline="0" dirty="0"/>
              <a:t> Names</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The type of the data should be obvious</a:t>
            </a:r>
          </a:p>
          <a:p>
            <a:pPr lvl="1"/>
            <a:r>
              <a:rPr lang="en-US" sz="2800" kern="1200" dirty="0">
                <a:solidFill>
                  <a:schemeClr val="tx1"/>
                </a:solidFill>
                <a:effectLst/>
                <a:latin typeface="+mn-lt"/>
                <a:ea typeface="+mn-ea"/>
                <a:cs typeface="+mn-cs"/>
              </a:rPr>
              <a:t>It prevents a lot of runtime errors</a:t>
            </a:r>
          </a:p>
          <a:p>
            <a:pPr lvl="0"/>
            <a:r>
              <a:rPr lang="en-US" sz="3200" kern="1200" dirty="0">
                <a:solidFill>
                  <a:schemeClr val="tx1"/>
                </a:solidFill>
                <a:effectLst/>
                <a:latin typeface="+mn-lt"/>
                <a:ea typeface="+mn-ea"/>
                <a:cs typeface="+mn-cs"/>
              </a:rPr>
              <a:t>I use "Hungarian naming" because (dinosaur!) I grew up with it</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with ugly prefixes for datatypes </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is just a personal preference BUT</a:t>
            </a:r>
          </a:p>
          <a:p>
            <a:pPr lvl="1"/>
            <a:r>
              <a:rPr lang="en-US" sz="2800" kern="1200" dirty="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867037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Sort of Apology</a:t>
            </a:r>
          </a:p>
        </p:txBody>
      </p:sp>
      <p:sp>
        <p:nvSpPr>
          <p:cNvPr id="3" name="Content Placeholder 2"/>
          <p:cNvSpPr>
            <a:spLocks noGrp="1"/>
          </p:cNvSpPr>
          <p:nvPr>
            <p:ph idx="1"/>
          </p:nvPr>
        </p:nvSpPr>
        <p:spPr/>
        <p:txBody>
          <a:bodyPr>
            <a:normAutofit fontScale="92500" lnSpcReduction="10000"/>
          </a:bodyPr>
          <a:lstStyle/>
          <a:p>
            <a:pPr lvl="0"/>
            <a:r>
              <a:rPr lang="en-US" sz="3200" kern="1200" dirty="0">
                <a:solidFill>
                  <a:schemeClr val="tx1"/>
                </a:solidFill>
                <a:effectLst/>
                <a:latin typeface="+mn-lt"/>
                <a:ea typeface="+mn-ea"/>
                <a:cs typeface="+mn-cs"/>
              </a:rPr>
              <a:t>Not PEP-8, sorry </a:t>
            </a:r>
          </a:p>
          <a:p>
            <a:pPr lvl="1"/>
            <a:r>
              <a:rPr lang="en-US" sz="2800" kern="1200" dirty="0">
                <a:solidFill>
                  <a:schemeClr val="tx1"/>
                </a:solidFill>
                <a:effectLst/>
                <a:latin typeface="+mn-lt"/>
                <a:ea typeface="+mn-ea"/>
                <a:cs typeface="+mn-cs"/>
              </a:rPr>
              <a:t>But you can embed type in a pep8 name, too </a:t>
            </a:r>
          </a:p>
          <a:p>
            <a:pPr lvl="2"/>
            <a:r>
              <a:rPr lang="en-US" sz="2400" kern="1200" dirty="0" err="1">
                <a:solidFill>
                  <a:schemeClr val="tx1"/>
                </a:solidFill>
                <a:effectLst/>
                <a:latin typeface="+mn-lt"/>
                <a:ea typeface="+mn-ea"/>
                <a:cs typeface="+mn-cs"/>
              </a:rPr>
              <a:t>foo_list</a:t>
            </a:r>
            <a:r>
              <a:rPr lang="en-US" sz="2400" kern="1200" dirty="0">
                <a:solidFill>
                  <a:schemeClr val="tx1"/>
                </a:solidFill>
                <a:effectLst/>
                <a:latin typeface="+mn-lt"/>
                <a:ea typeface="+mn-ea"/>
                <a:cs typeface="+mn-cs"/>
              </a:rPr>
              <a:t> or </a:t>
            </a:r>
            <a:r>
              <a:rPr lang="en-US" sz="2400" kern="1200" dirty="0" err="1">
                <a:solidFill>
                  <a:schemeClr val="tx1"/>
                </a:solidFill>
                <a:effectLst/>
                <a:latin typeface="+mn-lt"/>
                <a:ea typeface="+mn-ea"/>
                <a:cs typeface="+mn-cs"/>
              </a:rPr>
              <a:t>list_foo</a:t>
            </a:r>
            <a:endParaRPr lang="en-US" dirty="0"/>
          </a:p>
          <a:p>
            <a:pPr lvl="0"/>
            <a:r>
              <a:rPr lang="en-US" sz="3200" kern="1200" dirty="0">
                <a:solidFill>
                  <a:schemeClr val="tx1"/>
                </a:solidFill>
                <a:effectLst/>
                <a:latin typeface="+mn-lt"/>
                <a:ea typeface="+mn-ea"/>
                <a:cs typeface="+mn-cs"/>
              </a:rPr>
              <a:t>If I were building packages for distribution, I</a:t>
            </a:r>
            <a:r>
              <a:rPr lang="en-US" sz="3200" kern="1200" baseline="0" dirty="0">
                <a:solidFill>
                  <a:schemeClr val="tx1"/>
                </a:solidFill>
                <a:effectLst/>
                <a:latin typeface="+mn-lt"/>
                <a:ea typeface="+mn-ea"/>
                <a:cs typeface="+mn-cs"/>
              </a:rPr>
              <a:t> would</a:t>
            </a:r>
            <a:r>
              <a:rPr lang="en-US" sz="3200" kern="1200" dirty="0">
                <a:solidFill>
                  <a:schemeClr val="tx1"/>
                </a:solidFill>
                <a:effectLst/>
                <a:latin typeface="+mn-lt"/>
                <a:ea typeface="+mn-ea"/>
                <a:cs typeface="+mn-cs"/>
              </a:rPr>
              <a:t> reform my evil ways</a:t>
            </a:r>
          </a:p>
          <a:p>
            <a:pPr lvl="0"/>
            <a:endParaRPr lang="en-US" sz="3200" kern="1200" dirty="0">
              <a:solidFill>
                <a:schemeClr val="tx1"/>
              </a:solidFill>
              <a:effectLst/>
              <a:latin typeface="+mn-lt"/>
              <a:ea typeface="+mn-ea"/>
              <a:cs typeface="+mn-cs"/>
            </a:endParaRPr>
          </a:p>
          <a:p>
            <a:pPr marL="0" indent="0">
              <a:buNone/>
            </a:pPr>
            <a:r>
              <a:rPr lang="en-US" sz="2200" dirty="0"/>
              <a:t>"Any programmer who fails to comply with the standard</a:t>
            </a:r>
            <a:r>
              <a:rPr lang="en-US" sz="2200" baseline="0" dirty="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a:p>
          <a:p>
            <a:pPr marL="0" indent="0" algn="r">
              <a:buNone/>
            </a:pPr>
            <a:r>
              <a:rPr lang="en-US" sz="1900" i="1" baseline="0" dirty="0"/>
              <a:t>-- Mike </a:t>
            </a:r>
            <a:r>
              <a:rPr lang="en-US" sz="1900" i="1" baseline="0" dirty="0" err="1"/>
              <a:t>Spier</a:t>
            </a:r>
            <a:r>
              <a:rPr lang="en-US" sz="1900" i="1" baseline="0" dirty="0"/>
              <a:t>, Digital Equipment Corporation, 1971</a:t>
            </a:r>
            <a:endParaRPr lang="en-US" sz="1900" i="1"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36</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Data Contents, Too</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If you have lots of class instances, addresses are not useful to humans</a:t>
            </a:r>
          </a:p>
          <a:p>
            <a:pPr lvl="1"/>
            <a:r>
              <a:rPr lang="en-US" sz="2800" kern="1200" dirty="0">
                <a:solidFill>
                  <a:schemeClr val="tx1"/>
                </a:solidFill>
                <a:effectLst/>
                <a:latin typeface="+mn-lt"/>
                <a:ea typeface="+mn-ea"/>
                <a:cs typeface="+mn-cs"/>
              </a:rPr>
              <a:t>Assign readable IDs in instances</a:t>
            </a:r>
          </a:p>
          <a:p>
            <a:pPr lvl="0"/>
            <a:r>
              <a:rPr lang="en-US" sz="3200" kern="1200" dirty="0">
                <a:solidFill>
                  <a:schemeClr val="tx1"/>
                </a:solidFill>
                <a:effectLst/>
                <a:latin typeface="+mn-lt"/>
                <a:ea typeface="+mn-ea"/>
                <a:cs typeface="+mn-cs"/>
              </a:rPr>
              <a:t>My last project had only </a:t>
            </a:r>
            <a:r>
              <a:rPr lang="en-US" dirty="0"/>
              <a:t>~2</a:t>
            </a:r>
            <a:r>
              <a:rPr lang="en-US" sz="3200" kern="1200" dirty="0">
                <a:solidFill>
                  <a:schemeClr val="tx1"/>
                </a:solidFill>
                <a:effectLst/>
                <a:latin typeface="+mn-lt"/>
                <a:ea typeface="+mn-ea"/>
                <a:cs typeface="+mn-cs"/>
              </a:rPr>
              <a:t>0 major classes but 10-50,000 instances of some classes</a:t>
            </a:r>
          </a:p>
          <a:p>
            <a:pPr lvl="0"/>
            <a:r>
              <a:rPr lang="en-US" sz="3200" kern="1200" dirty="0">
                <a:solidFill>
                  <a:schemeClr val="tx1"/>
                </a:solidFill>
                <a:effectLst/>
                <a:latin typeface="+mn-lt"/>
                <a:ea typeface="+mn-ea"/>
                <a:cs typeface="+mn-cs"/>
              </a:rPr>
              <a:t>(The debug</a:t>
            </a:r>
            <a:r>
              <a:rPr lang="en-US" sz="3200" kern="1200" baseline="0" dirty="0">
                <a:solidFill>
                  <a:schemeClr val="tx1"/>
                </a:solidFill>
                <a:effectLst/>
                <a:latin typeface="+mn-lt"/>
                <a:ea typeface="+mn-ea"/>
                <a:cs typeface="+mn-cs"/>
              </a:rPr>
              <a:t> package here displays IDs, instance names)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37</a:t>
            </a:fld>
            <a:endParaRPr lang="en-US" dirty="0"/>
          </a:p>
        </p:txBody>
      </p:sp>
    </p:spTree>
    <p:extLst>
      <p:ext uri="{BB962C8B-B14F-4D97-AF65-F5344CB8AC3E}">
        <p14:creationId xmlns:p14="http://schemas.microsoft.com/office/powerpoint/2010/main" val="21009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Debugging</a:t>
            </a:r>
          </a:p>
        </p:txBody>
      </p:sp>
      <p:sp>
        <p:nvSpPr>
          <p:cNvPr id="3" name="Content Placeholder 2"/>
          <p:cNvSpPr>
            <a:spLocks noGrp="1"/>
          </p:cNvSpPr>
          <p:nvPr>
            <p:ph idx="1"/>
          </p:nvPr>
        </p:nvSpPr>
        <p:spPr/>
        <p:txBody>
          <a:bodyPr/>
          <a:lstStyle/>
          <a:p>
            <a:pPr lvl="0"/>
            <a:r>
              <a:rPr lang="en-US" dirty="0"/>
              <a:t>Write a record of what a program does</a:t>
            </a:r>
          </a:p>
          <a:p>
            <a:pPr lvl="1"/>
            <a:r>
              <a:rPr lang="en-US" b="1" dirty="0"/>
              <a:t>Not</a:t>
            </a:r>
            <a:r>
              <a:rPr lang="en-US" dirty="0"/>
              <a:t> as a permanent record </a:t>
            </a:r>
          </a:p>
          <a:p>
            <a:pPr lvl="1"/>
            <a:r>
              <a:rPr lang="en-US" b="1" dirty="0"/>
              <a:t>Not</a:t>
            </a:r>
            <a:r>
              <a:rPr lang="en-US" dirty="0"/>
              <a:t> as an activity log for auditing</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Interactive Debugging </a:t>
            </a:r>
            <a:br>
              <a:rPr lang="en-US" dirty="0"/>
            </a:br>
            <a:r>
              <a:rPr lang="en-US" dirty="0"/>
              <a:t>Might Not be Simple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Might not be</a:t>
            </a:r>
            <a:r>
              <a:rPr lang="en-US" sz="3200" kern="1200" baseline="0" dirty="0">
                <a:solidFill>
                  <a:schemeClr val="tx1"/>
                </a:solidFill>
                <a:effectLst/>
                <a:latin typeface="+mn-lt"/>
                <a:ea typeface="+mn-ea"/>
                <a:cs typeface="+mn-cs"/>
              </a:rPr>
              <a:t> possible or practical</a:t>
            </a:r>
            <a:endParaRPr lang="en-US" sz="3200" kern="1200" dirty="0">
              <a:solidFill>
                <a:schemeClr val="tx1"/>
              </a:solidFill>
              <a:effectLst/>
              <a:latin typeface="+mn-lt"/>
              <a:ea typeface="+mn-ea"/>
              <a:cs typeface="+mn-cs"/>
            </a:endParaRPr>
          </a:p>
          <a:p>
            <a:pPr lvl="1"/>
            <a:r>
              <a:rPr lang="en-US" sz="2800" kern="1200" baseline="0" dirty="0">
                <a:solidFill>
                  <a:schemeClr val="tx1"/>
                </a:solidFill>
                <a:effectLst/>
                <a:latin typeface="+mn-lt"/>
                <a:ea typeface="+mn-ea"/>
                <a:cs typeface="+mn-cs"/>
              </a:rPr>
              <a:t>Detached process with no UI access</a:t>
            </a:r>
          </a:p>
          <a:p>
            <a:pPr lvl="2"/>
            <a:r>
              <a:rPr lang="en-US" sz="2400" kern="1200" dirty="0">
                <a:solidFill>
                  <a:schemeClr val="tx1"/>
                </a:solidFill>
                <a:effectLst/>
                <a:latin typeface="+mn-lt"/>
                <a:ea typeface="+mn-ea"/>
                <a:cs typeface="+mn-cs"/>
              </a:rPr>
              <a:t>E.g., part of a web service</a:t>
            </a:r>
          </a:p>
          <a:p>
            <a:pPr lvl="1"/>
            <a:r>
              <a:rPr lang="en-US" sz="2800" kern="1200" dirty="0">
                <a:solidFill>
                  <a:schemeClr val="tx1"/>
                </a:solidFill>
                <a:effectLst/>
                <a:latin typeface="+mn-lt"/>
                <a:ea typeface="+mn-ea"/>
                <a:cs typeface="+mn-cs"/>
              </a:rPr>
              <a:t>Lengthy</a:t>
            </a:r>
            <a:r>
              <a:rPr lang="en-US" sz="2800" kern="1200" baseline="0" dirty="0">
                <a:solidFill>
                  <a:schemeClr val="tx1"/>
                </a:solidFill>
                <a:effectLst/>
                <a:latin typeface="+mn-lt"/>
                <a:ea typeface="+mn-ea"/>
                <a:cs typeface="+mn-cs"/>
              </a:rPr>
              <a:t> or complex setup</a:t>
            </a:r>
          </a:p>
          <a:p>
            <a:pPr lvl="1"/>
            <a:r>
              <a:rPr lang="en-US" sz="2800" dirty="0"/>
              <a:t>Long run time</a:t>
            </a:r>
            <a:endParaRPr lang="en-US" sz="2800" kern="1200" baseline="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an Alternative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Need an adequate method </a:t>
            </a:r>
            <a:r>
              <a:rPr lang="en-US" dirty="0"/>
              <a:t>of watching what a program does/did</a:t>
            </a:r>
            <a:endParaRPr lang="en-US" sz="3200" kern="1200" dirty="0">
              <a:solidFill>
                <a:schemeClr val="tx1"/>
              </a:solidFill>
              <a:effectLst/>
              <a:latin typeface="+mn-lt"/>
              <a:ea typeface="+mn-ea"/>
              <a:cs typeface="+mn-cs"/>
            </a:endParaRPr>
          </a:p>
          <a:p>
            <a:pPr lvl="1"/>
            <a:r>
              <a:rPr lang="en-US" dirty="0"/>
              <a:t>T</a:t>
            </a:r>
            <a:r>
              <a:rPr lang="en-US" sz="2800" kern="1200" dirty="0">
                <a:solidFill>
                  <a:schemeClr val="tx1"/>
                </a:solidFill>
                <a:effectLst/>
                <a:latin typeface="+mn-lt"/>
                <a:ea typeface="+mn-ea"/>
                <a:cs typeface="+mn-cs"/>
              </a:rPr>
              <a:t>racing the code flow (squint, not detail) and </a:t>
            </a:r>
          </a:p>
          <a:p>
            <a:pPr lvl="1"/>
            <a:r>
              <a:rPr lang="en-US" dirty="0"/>
              <a:t>Tracing the </a:t>
            </a:r>
            <a:r>
              <a:rPr lang="en-US" sz="2800" kern="1200" dirty="0">
                <a:solidFill>
                  <a:schemeClr val="tx1"/>
                </a:solidFill>
                <a:effectLst/>
                <a:latin typeface="+mn-lt"/>
                <a:ea typeface="+mn-ea"/>
                <a:cs typeface="+mn-cs"/>
              </a:rPr>
              <a:t>data progress</a:t>
            </a:r>
            <a:endParaRPr lang="en-US" sz="2400" kern="1200" dirty="0">
              <a:solidFill>
                <a:schemeClr val="tx1"/>
              </a:solidFill>
              <a:effectLst/>
              <a:latin typeface="+mn-lt"/>
              <a:ea typeface="+mn-ea"/>
              <a:cs typeface="+mn-cs"/>
            </a:endParaRPr>
          </a:p>
          <a:p>
            <a:pPr lvl="0"/>
            <a:endParaRPr lang="en-US" dirty="0"/>
          </a:p>
          <a:p>
            <a:pPr lvl="0"/>
            <a:r>
              <a:rPr lang="en-US" dirty="0"/>
              <a:t>For me, faster debug for most programs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288798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New Program Doesn’t Do</a:t>
            </a:r>
            <a:br>
              <a:rPr lang="en-US" dirty="0"/>
            </a:br>
            <a:r>
              <a:rPr lang="en-US" dirty="0"/>
              <a:t>What</a:t>
            </a:r>
            <a:r>
              <a:rPr lang="en-US" baseline="0" dirty="0"/>
              <a:t> You Want It To Do?</a:t>
            </a:r>
            <a:endParaRPr lang="en-US" dirty="0"/>
          </a:p>
        </p:txBody>
      </p:sp>
      <p:sp>
        <p:nvSpPr>
          <p:cNvPr id="3" name="Content Placeholder 2"/>
          <p:cNvSpPr>
            <a:spLocks noGrp="1"/>
          </p:cNvSpPr>
          <p:nvPr>
            <p:ph idx="1"/>
          </p:nvPr>
        </p:nvSpPr>
        <p:spPr/>
        <p:txBody>
          <a:bodyPr/>
          <a:lstStyle/>
          <a:p>
            <a:r>
              <a:rPr lang="en-US" dirty="0"/>
              <a:t>Sprinkle a few print()</a:t>
            </a:r>
            <a:r>
              <a:rPr lang="en-US" baseline="0" dirty="0"/>
              <a:t> statements on it</a:t>
            </a:r>
          </a:p>
          <a:p>
            <a:endParaRPr lang="en-US" baseline="0" dirty="0"/>
          </a:p>
          <a:p>
            <a:r>
              <a:rPr lang="en-US" baseline="0" dirty="0"/>
              <a:t>Do better</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Modest Example Here</a:t>
            </a:r>
          </a:p>
        </p:txBody>
      </p:sp>
      <p:sp>
        <p:nvSpPr>
          <p:cNvPr id="3" name="Content Placeholder 2"/>
          <p:cNvSpPr>
            <a:spLocks noGrp="1"/>
          </p:cNvSpPr>
          <p:nvPr>
            <p:ph idx="1"/>
          </p:nvPr>
        </p:nvSpPr>
        <p:spPr/>
        <p:txBody>
          <a:bodyPr/>
          <a:lstStyle/>
          <a:p>
            <a:pPr lvl="0"/>
            <a:r>
              <a:rPr lang="en-US" sz="3200" kern="1200" dirty="0" err="1">
                <a:solidFill>
                  <a:schemeClr val="tx1"/>
                </a:solidFill>
                <a:effectLst/>
                <a:latin typeface="+mn-lt"/>
                <a:ea typeface="+mn-ea"/>
                <a:cs typeface="+mn-cs"/>
              </a:rPr>
              <a:t>NewTrace</a:t>
            </a:r>
            <a:r>
              <a:rPr lang="en-US" sz="3200" kern="1200" dirty="0">
                <a:solidFill>
                  <a:schemeClr val="tx1"/>
                </a:solidFill>
                <a:effectLst/>
                <a:latin typeface="+mn-lt"/>
                <a:ea typeface="+mn-ea"/>
                <a:cs typeface="+mn-cs"/>
              </a:rPr>
              <a:t> area on github.com/</a:t>
            </a:r>
            <a:r>
              <a:rPr lang="en-US" sz="3200" kern="1200" dirty="0" err="1">
                <a:solidFill>
                  <a:schemeClr val="tx1"/>
                </a:solidFill>
                <a:effectLst/>
                <a:latin typeface="+mn-lt"/>
                <a:ea typeface="+mn-ea"/>
                <a:cs typeface="+mn-cs"/>
              </a:rPr>
              <a:t>rblandau</a:t>
            </a:r>
            <a:endParaRPr lang="en-US" sz="3200" kern="1200" dirty="0">
              <a:solidFill>
                <a:schemeClr val="tx1"/>
              </a:solidFill>
              <a:effectLst/>
              <a:latin typeface="+mn-lt"/>
              <a:ea typeface="+mn-ea"/>
              <a:cs typeface="+mn-cs"/>
            </a:endParaRPr>
          </a:p>
          <a:p>
            <a:r>
              <a:rPr lang="en-US" dirty="0"/>
              <a:t>Like print() on steroids</a:t>
            </a:r>
          </a:p>
          <a:p>
            <a:r>
              <a:rPr lang="en-US" dirty="0"/>
              <a:t>Plus other features from experience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Ned is Holding His Nose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He saw my crude 2007-8 Python code</a:t>
            </a:r>
          </a:p>
          <a:p>
            <a:pPr lvl="1"/>
            <a:r>
              <a:rPr lang="en-US" sz="2800" kern="1200" dirty="0">
                <a:solidFill>
                  <a:schemeClr val="tx1"/>
                </a:solidFill>
                <a:effectLst/>
                <a:latin typeface="+mn-lt"/>
                <a:ea typeface="+mn-ea"/>
                <a:cs typeface="+mn-cs"/>
              </a:rPr>
              <a:t>"Python for Beginners" version</a:t>
            </a:r>
          </a:p>
          <a:p>
            <a:pPr lvl="2"/>
            <a:r>
              <a:rPr lang="en-US" sz="2400" dirty="0"/>
              <a:t>N</a:t>
            </a:r>
            <a:r>
              <a:rPr lang="en-US" sz="2400" kern="1200" dirty="0">
                <a:solidFill>
                  <a:schemeClr val="tx1"/>
                </a:solidFill>
                <a:effectLst/>
                <a:latin typeface="+mn-lt"/>
                <a:ea typeface="+mn-ea"/>
                <a:cs typeface="+mn-cs"/>
              </a:rPr>
              <a:t>ot even decorators</a:t>
            </a:r>
          </a:p>
          <a:p>
            <a:pPr lvl="0"/>
            <a:r>
              <a:rPr lang="en-US" sz="3200" kern="1200" dirty="0">
                <a:solidFill>
                  <a:schemeClr val="tx1"/>
                </a:solidFill>
                <a:effectLst/>
                <a:latin typeface="+mn-lt"/>
                <a:ea typeface="+mn-ea"/>
                <a:cs typeface="+mn-cs"/>
              </a:rPr>
              <a:t>Back then I was writing </a:t>
            </a:r>
            <a:r>
              <a:rPr lang="en-US" dirty="0"/>
              <a:t>"</a:t>
            </a:r>
            <a:r>
              <a:rPr lang="en-US" sz="3200" kern="1200" dirty="0">
                <a:solidFill>
                  <a:schemeClr val="tx1"/>
                </a:solidFill>
                <a:effectLst/>
                <a:latin typeface="+mn-lt"/>
                <a:ea typeface="+mn-ea"/>
                <a:cs typeface="+mn-cs"/>
              </a:rPr>
              <a:t>C without</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braces"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278787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2550</TotalTime>
  <Words>1419</Words>
  <Application>Microsoft Office PowerPoint</Application>
  <PresentationFormat>On-screen Show (4:3)</PresentationFormat>
  <Paragraphs>329</Paragraphs>
  <Slides>37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Courier New</vt:lpstr>
      <vt:lpstr>Office Theme</vt:lpstr>
      <vt:lpstr>A Dinosaur and a Python Walk into a Bar. . . </vt:lpstr>
      <vt:lpstr>Who're You Calling a Dinosaur?!?!</vt:lpstr>
      <vt:lpstr>Topics</vt:lpstr>
      <vt:lpstr>Offline Debugging</vt:lpstr>
      <vt:lpstr>Interactive Debugging  Might Not be Simple</vt:lpstr>
      <vt:lpstr>Need an Alternative</vt:lpstr>
      <vt:lpstr>New Program Doesn’t Do What You Want It To Do?</vt:lpstr>
      <vt:lpstr>A Modest Example Here</vt:lpstr>
      <vt:lpstr>Ned is Holding His Nose</vt:lpstr>
      <vt:lpstr>Lessons from Experience</vt:lpstr>
      <vt:lpstr>First Step Beyond print()</vt:lpstr>
      <vt:lpstr>Lesson: Output Must Have</vt:lpstr>
      <vt:lpstr>Lesson: Nice to Have</vt:lpstr>
      <vt:lpstr>Lesson: EZ2 Manage</vt:lpstr>
      <vt:lpstr>Currently Try to Meet</vt:lpstr>
      <vt:lpstr>Timestamp</vt:lpstr>
      <vt:lpstr>Easy Control of Debug On/Off</vt:lpstr>
      <vt:lpstr>Lesson: Keep the Debugging Code</vt:lpstr>
      <vt:lpstr>Output Where?</vt:lpstr>
      <vt:lpstr>Low Performance Impact</vt:lpstr>
      <vt:lpstr>The Package I Use</vt:lpstr>
      <vt:lpstr>Why Singleton Instance?</vt:lpstr>
      <vt:lpstr>Trace Functions</vt:lpstr>
      <vt:lpstr>Decorators</vt:lpstr>
      <vt:lpstr>Filtering on Priority,  Facility</vt:lpstr>
      <vt:lpstr>Detail Levels I Use</vt:lpstr>
      <vt:lpstr>Filter by Facility Names</vt:lpstr>
      <vt:lpstr>Lesson: Identify Data, Not Just Location</vt:lpstr>
      <vt:lpstr>Map IDs to Instances</vt:lpstr>
      <vt:lpstr>Contact</vt:lpstr>
      <vt:lpstr>Other Tidbits</vt:lpstr>
      <vt:lpstr>Use for Regression Testing</vt:lpstr>
      <vt:lpstr>Python trace Module?</vt:lpstr>
      <vt:lpstr>Multiprocessing</vt:lpstr>
      <vt:lpstr>Use Meaningful Names</vt:lpstr>
      <vt:lpstr>Sort of Apology</vt:lpstr>
      <vt:lpstr>Meaningful Data Contents,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235</cp:revision>
  <dcterms:created xsi:type="dcterms:W3CDTF">2021-01-01T22:51:36Z</dcterms:created>
  <dcterms:modified xsi:type="dcterms:W3CDTF">2021-02-15T00:50:45Z</dcterms:modified>
</cp:coreProperties>
</file>