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212" y="789386"/>
            <a:ext cx="3817576" cy="141443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669084" y="2496713"/>
            <a:ext cx="3805833" cy="8143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275" b="1" spc="-1" kern="0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Apache Pekko</a:t>
            </a:r>
            <a:endParaRPr lang="en-US" sz="4275" dirty="0"/>
          </a:p>
        </p:txBody>
      </p:sp>
      <p:sp>
        <p:nvSpPr>
          <p:cNvPr id="5" name="Text 1"/>
          <p:cNvSpPr/>
          <p:nvPr/>
        </p:nvSpPr>
        <p:spPr>
          <a:xfrm>
            <a:off x="3396742" y="3453975"/>
            <a:ext cx="2350517" cy="4071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138" spc="1" kern="0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Actor Architecture</a:t>
            </a:r>
            <a:endParaRPr lang="en-US" sz="2138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521494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363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Actor Model</a:t>
            </a:r>
            <a:endParaRPr lang="en-US" sz="2363" dirty="0"/>
          </a:p>
        </p:txBody>
      </p:sp>
      <p:sp>
        <p:nvSpPr>
          <p:cNvPr id="4" name="Text 1"/>
          <p:cNvSpPr/>
          <p:nvPr/>
        </p:nvSpPr>
        <p:spPr>
          <a:xfrm>
            <a:off x="285750" y="1235869"/>
            <a:ext cx="4071938" cy="78006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46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mathematical model of concurrent computation that treats actors as the universal primitives of computation.</a:t>
            </a:r>
            <a:endParaRPr lang="en-US" sz="1463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265964"/>
            <a:ext cx="114300" cy="1143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85775" y="2230245"/>
            <a:ext cx="387191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Created by Carl Hewitt, Peter Bishop, and Richard Steiger in 1973</a:t>
            </a:r>
            <a:endParaRPr lang="en-US" sz="1046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837464"/>
            <a:ext cx="114300" cy="1143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85775" y="2801745"/>
            <a:ext cx="387191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Actors communicate exclusively through asynchronous message passing</a:t>
            </a:r>
            <a:endParaRPr lang="en-US" sz="1046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408964"/>
            <a:ext cx="114300" cy="1143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85775" y="3373245"/>
            <a:ext cx="387191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Each actor maintains its own private state, isolated from other actors</a:t>
            </a:r>
            <a:endParaRPr lang="en-US" sz="1046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344" y="1447307"/>
            <a:ext cx="3571875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521494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363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Apache Pekko Overview</a:t>
            </a:r>
            <a:endParaRPr lang="en-US" sz="2363" dirty="0"/>
          </a:p>
        </p:txBody>
      </p:sp>
      <p:sp>
        <p:nvSpPr>
          <p:cNvPr id="4" name="Text 1"/>
          <p:cNvSpPr/>
          <p:nvPr/>
        </p:nvSpPr>
        <p:spPr>
          <a:xfrm>
            <a:off x="285750" y="1235869"/>
            <a:ext cx="4071938" cy="78006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46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 open-source framework for building concurrent, distributed, and resilient message-driven applications.</a:t>
            </a:r>
            <a:endParaRPr lang="en-US" sz="1463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265964"/>
            <a:ext cx="100013" cy="1143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71488" y="2230245"/>
            <a:ext cx="313898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Fork of Akka 2.6.2, released in September 2022</a:t>
            </a:r>
            <a:endParaRPr lang="en-US" sz="1046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623152"/>
            <a:ext cx="114300" cy="1143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85775" y="2587433"/>
            <a:ext cx="34781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Member project of the Apache Software Foundation</a:t>
            </a:r>
            <a:endParaRPr lang="en-US" sz="1046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980339"/>
            <a:ext cx="100013" cy="1143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71488" y="2944620"/>
            <a:ext cx="225000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Licensed under Apache v2 license</a:t>
            </a:r>
            <a:endParaRPr lang="en-US" sz="1046" dirty="0"/>
          </a:p>
        </p:txBody>
      </p:sp>
      <p:sp>
        <p:nvSpPr>
          <p:cNvPr id="11" name="Shape 5"/>
          <p:cNvSpPr/>
          <p:nvPr/>
        </p:nvSpPr>
        <p:spPr>
          <a:xfrm>
            <a:off x="5250656" y="1596600"/>
            <a:ext cx="3143250" cy="1344476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180000">
            <a:off x="5367785" y="1665426"/>
            <a:ext cx="2908994" cy="1206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9350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521494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363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Pekko Actor Architecture &amp; Features</a:t>
            </a:r>
            <a:endParaRPr lang="en-US" sz="2363" dirty="0"/>
          </a:p>
        </p:txBody>
      </p:sp>
      <p:sp>
        <p:nvSpPr>
          <p:cNvPr id="4" name="Text 1"/>
          <p:cNvSpPr/>
          <p:nvPr/>
        </p:nvSpPr>
        <p:spPr>
          <a:xfrm>
            <a:off x="285750" y="1092994"/>
            <a:ext cx="407193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Core Architecture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285750" y="1457325"/>
            <a:ext cx="407193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Actors are the fundamental building blocks of Pekko's concurrency model.</a:t>
            </a:r>
            <a:endParaRPr lang="en-US" sz="1046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021681"/>
            <a:ext cx="128588" cy="1143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00063" y="2009180"/>
            <a:ext cx="85125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ActorSystem: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1420490" y="2009180"/>
            <a:ext cx="245242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Hosts multiple actors and manages their 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500063" y="2202061"/>
            <a:ext cx="47785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lifecycle</a:t>
            </a:r>
            <a:endParaRPr lang="en-US" sz="942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514600"/>
            <a:ext cx="142875" cy="1143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14350" y="2502098"/>
            <a:ext cx="59588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ActorRef:</a:t>
            </a:r>
            <a:endParaRPr lang="en-US" sz="942" dirty="0"/>
          </a:p>
        </p:txBody>
      </p:sp>
      <p:sp>
        <p:nvSpPr>
          <p:cNvPr id="12" name="Text 7"/>
          <p:cNvSpPr/>
          <p:nvPr/>
        </p:nvSpPr>
        <p:spPr>
          <a:xfrm>
            <a:off x="1179416" y="2502098"/>
            <a:ext cx="299443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Reference to an actor, used for sending messages</a:t>
            </a:r>
            <a:endParaRPr lang="en-US" sz="942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814638"/>
            <a:ext cx="114300" cy="1143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485775" y="2802136"/>
            <a:ext cx="54677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Mailbox:</a:t>
            </a:r>
            <a:endParaRPr lang="en-US" sz="942" dirty="0"/>
          </a:p>
        </p:txBody>
      </p:sp>
      <p:sp>
        <p:nvSpPr>
          <p:cNvPr id="15" name="Text 9"/>
          <p:cNvSpPr/>
          <p:nvPr/>
        </p:nvSpPr>
        <p:spPr>
          <a:xfrm>
            <a:off x="1101728" y="2802136"/>
            <a:ext cx="284963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Each actor has a mailbox that queues incoming </a:t>
            </a:r>
            <a:endParaRPr lang="en-US" sz="942" dirty="0"/>
          </a:p>
        </p:txBody>
      </p:sp>
      <p:sp>
        <p:nvSpPr>
          <p:cNvPr id="16" name="Text 10"/>
          <p:cNvSpPr/>
          <p:nvPr/>
        </p:nvSpPr>
        <p:spPr>
          <a:xfrm>
            <a:off x="485775" y="2995017"/>
            <a:ext cx="60130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messages</a:t>
            </a:r>
            <a:endParaRPr lang="en-US" sz="942" dirty="0"/>
          </a:p>
        </p:txBody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587" y="3321844"/>
            <a:ext cx="2708263" cy="178591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4786313" y="1092994"/>
            <a:ext cx="407193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Features</a:t>
            </a:r>
            <a:endParaRPr lang="en-US" sz="1350" dirty="0"/>
          </a:p>
        </p:txBody>
      </p:sp>
      <p:sp>
        <p:nvSpPr>
          <p:cNvPr id="19" name="Text 12"/>
          <p:cNvSpPr/>
          <p:nvPr/>
        </p:nvSpPr>
        <p:spPr>
          <a:xfrm>
            <a:off x="4786313" y="1457325"/>
            <a:ext cx="407193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Pekko provides powerful features for building distributed systems.</a:t>
            </a:r>
            <a:endParaRPr lang="en-US" sz="1046" dirty="0"/>
          </a:p>
        </p:txBody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313" y="2021681"/>
            <a:ext cx="142875" cy="11430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5014913" y="2009180"/>
            <a:ext cx="70145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Clustering:</a:t>
            </a:r>
            <a:endParaRPr lang="en-US" sz="942" dirty="0"/>
          </a:p>
        </p:txBody>
      </p:sp>
      <p:sp>
        <p:nvSpPr>
          <p:cNvPr id="22" name="Text 14"/>
          <p:cNvSpPr/>
          <p:nvPr/>
        </p:nvSpPr>
        <p:spPr>
          <a:xfrm>
            <a:off x="5785545" y="2009180"/>
            <a:ext cx="306991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Allows actors to communicate transparently across </a:t>
            </a:r>
            <a:endParaRPr lang="en-US" sz="942" dirty="0"/>
          </a:p>
        </p:txBody>
      </p:sp>
      <p:sp>
        <p:nvSpPr>
          <p:cNvPr id="23" name="Text 15"/>
          <p:cNvSpPr/>
          <p:nvPr/>
        </p:nvSpPr>
        <p:spPr>
          <a:xfrm>
            <a:off x="5014913" y="2202061"/>
            <a:ext cx="90114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multiple nodes</a:t>
            </a:r>
            <a:endParaRPr lang="en-US" sz="942" dirty="0"/>
          </a:p>
        </p:txBody>
      </p:sp>
      <p:pic>
        <p:nvPicPr>
          <p:cNvPr id="2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6313" y="2514600"/>
            <a:ext cx="114300" cy="114300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4986338" y="2502098"/>
            <a:ext cx="78734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Supervision:</a:t>
            </a:r>
            <a:endParaRPr lang="en-US" sz="942" dirty="0"/>
          </a:p>
        </p:txBody>
      </p:sp>
      <p:sp>
        <p:nvSpPr>
          <p:cNvPr id="26" name="Text 17"/>
          <p:cNvSpPr/>
          <p:nvPr/>
        </p:nvSpPr>
        <p:spPr>
          <a:xfrm>
            <a:off x="5842862" y="2502098"/>
            <a:ext cx="288013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Hierarchical structure that isolates and recovers </a:t>
            </a:r>
            <a:endParaRPr lang="en-US" sz="942" dirty="0"/>
          </a:p>
        </p:txBody>
      </p:sp>
      <p:sp>
        <p:nvSpPr>
          <p:cNvPr id="27" name="Text 18"/>
          <p:cNvSpPr/>
          <p:nvPr/>
        </p:nvSpPr>
        <p:spPr>
          <a:xfrm>
            <a:off x="4986338" y="2694980"/>
            <a:ext cx="77308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from failures</a:t>
            </a:r>
            <a:endParaRPr lang="en-US" sz="942" dirty="0"/>
          </a:p>
        </p:txBody>
      </p:sp>
      <p:pic>
        <p:nvPicPr>
          <p:cNvPr id="2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6313" y="3007519"/>
            <a:ext cx="100013" cy="114300"/>
          </a:xfrm>
          <a:prstGeom prst="rect">
            <a:avLst/>
          </a:prstGeom>
        </p:spPr>
      </p:pic>
      <p:sp>
        <p:nvSpPr>
          <p:cNvPr id="29" name="Text 19"/>
          <p:cNvSpPr/>
          <p:nvPr/>
        </p:nvSpPr>
        <p:spPr>
          <a:xfrm>
            <a:off x="4972050" y="2995017"/>
            <a:ext cx="99348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Event Sourcing:</a:t>
            </a:r>
            <a:endParaRPr lang="en-US" sz="942" dirty="0"/>
          </a:p>
        </p:txBody>
      </p:sp>
      <p:sp>
        <p:nvSpPr>
          <p:cNvPr id="30" name="Text 20"/>
          <p:cNvSpPr/>
          <p:nvPr/>
        </p:nvSpPr>
        <p:spPr>
          <a:xfrm>
            <a:off x="6034711" y="2995017"/>
            <a:ext cx="282147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Support for event-based persistence and CQRS </a:t>
            </a:r>
            <a:endParaRPr lang="en-US" sz="942" dirty="0"/>
          </a:p>
        </p:txBody>
      </p:sp>
      <p:sp>
        <p:nvSpPr>
          <p:cNvPr id="31" name="Text 21"/>
          <p:cNvSpPr/>
          <p:nvPr/>
        </p:nvSpPr>
        <p:spPr>
          <a:xfrm>
            <a:off x="4972050" y="3187898"/>
            <a:ext cx="51075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patterns</a:t>
            </a:r>
            <a:endParaRPr lang="en-US" sz="942" dirty="0"/>
          </a:p>
        </p:txBody>
      </p:sp>
      <p:pic>
        <p:nvPicPr>
          <p:cNvPr id="32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6313" y="3500438"/>
            <a:ext cx="85725" cy="114300"/>
          </a:xfrm>
          <a:prstGeom prst="rect">
            <a:avLst/>
          </a:prstGeom>
        </p:spPr>
      </p:pic>
      <p:sp>
        <p:nvSpPr>
          <p:cNvPr id="33" name="Text 22"/>
          <p:cNvSpPr/>
          <p:nvPr/>
        </p:nvSpPr>
        <p:spPr>
          <a:xfrm>
            <a:off x="4957763" y="3487936"/>
            <a:ext cx="118301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Message Patterns:</a:t>
            </a:r>
            <a:endParaRPr lang="en-US" sz="942" dirty="0"/>
          </a:p>
        </p:txBody>
      </p:sp>
      <p:sp>
        <p:nvSpPr>
          <p:cNvPr id="34" name="Text 23"/>
          <p:cNvSpPr/>
          <p:nvPr/>
        </p:nvSpPr>
        <p:spPr>
          <a:xfrm>
            <a:off x="6209956" y="3487936"/>
            <a:ext cx="238774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Support for request-response, pub-sub, </a:t>
            </a:r>
            <a:endParaRPr lang="en-US" sz="942" dirty="0"/>
          </a:p>
        </p:txBody>
      </p:sp>
      <p:sp>
        <p:nvSpPr>
          <p:cNvPr id="35" name="Text 24"/>
          <p:cNvSpPr/>
          <p:nvPr/>
        </p:nvSpPr>
        <p:spPr>
          <a:xfrm>
            <a:off x="4957763" y="3680817"/>
            <a:ext cx="113761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and other patterns</a:t>
            </a:r>
            <a:endParaRPr lang="en-US" sz="94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50783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521494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363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Pekko vs Erlang OTP: Code Comparison</a:t>
            </a:r>
            <a:endParaRPr lang="en-US" sz="2363" dirty="0"/>
          </a:p>
        </p:txBody>
      </p:sp>
      <p:sp>
        <p:nvSpPr>
          <p:cNvPr id="4" name="Text 1"/>
          <p:cNvSpPr/>
          <p:nvPr/>
        </p:nvSpPr>
        <p:spPr>
          <a:xfrm>
            <a:off x="392906" y="1092994"/>
            <a:ext cx="427547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Apache Pekko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392906" y="1457325"/>
            <a:ext cx="4275479" cy="2286000"/>
          </a:xfrm>
          <a:prstGeom prst="rect">
            <a:avLst/>
          </a:prstGeom>
          <a:solidFill>
            <a:srgbClr val="000000">
              <a:alpha val="30000"/>
            </a:srgbClr>
          </a:solidFill>
          <a:ln w="99">
            <a:solidFill>
              <a:srgbClr val="00C3CC">
                <a:alpha val="20000"/>
              </a:srgbClr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500063" y="1564481"/>
            <a:ext cx="4046879" cy="22288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object HelloWorld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final case class Greet(whom: String, 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             replyTo: ActorRef[Greeted])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final case class Greeted(whom: String, 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              from: ActorRef[Greet])</a:t>
            </a:r>
            <a:endParaRPr lang="en-US" sz="837" dirty="0"/>
          </a:p>
          <a:p>
            <a:pPr indent="0" marL="0">
              <a:buNone/>
            </a:pP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def apply(): Behavior[Greet] = 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Behaviors.receive { (context, message) =&gt;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context.log.info("Hello {}!", message.whom)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message.replyTo ! Greeted(message.whom, context.self)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Behaviors.same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4868410" y="1092994"/>
            <a:ext cx="388268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Erlang OTP</a:t>
            </a:r>
            <a:endParaRPr lang="en-US" sz="1350" dirty="0"/>
          </a:p>
        </p:txBody>
      </p:sp>
      <p:sp>
        <p:nvSpPr>
          <p:cNvPr id="8" name="Shape 5"/>
          <p:cNvSpPr/>
          <p:nvPr/>
        </p:nvSpPr>
        <p:spPr>
          <a:xfrm>
            <a:off x="4868410" y="1457325"/>
            <a:ext cx="3882684" cy="2286000"/>
          </a:xfrm>
          <a:prstGeom prst="rect">
            <a:avLst/>
          </a:prstGeom>
          <a:solidFill>
            <a:srgbClr val="000000">
              <a:alpha val="30000"/>
            </a:srgbClr>
          </a:solidFill>
          <a:ln w="99">
            <a:solidFill>
              <a:srgbClr val="00C3CC">
                <a:alpha val="20000"/>
              </a:srgbClr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975566" y="1564481"/>
            <a:ext cx="3668371" cy="2400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-module(ch3).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-behaviour(gen_server).</a:t>
            </a:r>
            <a:endParaRPr lang="en-US" sz="837" dirty="0"/>
          </a:p>
          <a:p>
            <a:pPr indent="0" marL="0">
              <a:buNone/>
            </a:pP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-export([start_link/0, alloc/0, free/1]).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-export([init/1, handle_call/3, handle_cast/2]).</a:t>
            </a:r>
            <a:endParaRPr lang="en-US" sz="837" dirty="0"/>
          </a:p>
          <a:p>
            <a:pPr indent="0" marL="0">
              <a:buNone/>
            </a:pP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start_link() -&gt;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gen_server:start_link({local, ch3}, ch3, [], []).</a:t>
            </a:r>
            <a:endParaRPr lang="en-US" sz="837" dirty="0"/>
          </a:p>
          <a:p>
            <a:pPr indent="0" marL="0">
              <a:buNone/>
            </a:pP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alloc() -&gt;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gen_server:call(ch3, alloc).</a:t>
            </a:r>
            <a:endParaRPr lang="en-US" sz="837" dirty="0"/>
          </a:p>
          <a:p>
            <a:pPr indent="0" marL="0">
              <a:buNone/>
            </a:pP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free(Ch) -&gt;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gen_server:cast(ch3, {free, Ch}).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428625" y="4279106"/>
            <a:ext cx="82867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Differences</a:t>
            </a:r>
            <a:endParaRPr lang="en-US" sz="1350" dirty="0"/>
          </a:p>
        </p:txBody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4672013"/>
            <a:ext cx="142875" cy="114300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642938" y="4652367"/>
            <a:ext cx="89442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Type System:</a:t>
            </a:r>
            <a:endParaRPr lang="en-US" sz="1046" dirty="0"/>
          </a:p>
        </p:txBody>
      </p:sp>
      <p:sp>
        <p:nvSpPr>
          <p:cNvPr id="13" name="Text 9"/>
          <p:cNvSpPr/>
          <p:nvPr/>
        </p:nvSpPr>
        <p:spPr>
          <a:xfrm>
            <a:off x="1537357" y="4652367"/>
            <a:ext cx="119317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Pekko has strong </a:t>
            </a:r>
            <a:endParaRPr lang="en-US" sz="1046" dirty="0"/>
          </a:p>
        </p:txBody>
      </p:sp>
      <p:sp>
        <p:nvSpPr>
          <p:cNvPr id="14" name="Text 10"/>
          <p:cNvSpPr/>
          <p:nvPr/>
        </p:nvSpPr>
        <p:spPr>
          <a:xfrm>
            <a:off x="642938" y="4866680"/>
            <a:ext cx="232487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typing, Erlang is dynamically typed</a:t>
            </a:r>
            <a:endParaRPr lang="en-US" sz="1046" dirty="0"/>
          </a:p>
        </p:txBody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84" y="4672013"/>
            <a:ext cx="114300" cy="114300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3376622" y="4652367"/>
            <a:ext cx="49721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Syntax:</a:t>
            </a:r>
            <a:endParaRPr lang="en-US" sz="1046" dirty="0"/>
          </a:p>
        </p:txBody>
      </p:sp>
      <p:sp>
        <p:nvSpPr>
          <p:cNvPr id="17" name="Text 12"/>
          <p:cNvSpPr/>
          <p:nvPr/>
        </p:nvSpPr>
        <p:spPr>
          <a:xfrm>
            <a:off x="3873838" y="4652367"/>
            <a:ext cx="197125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Pekko uses ! operator, Erlang </a:t>
            </a:r>
            <a:endParaRPr lang="en-US" sz="1046" dirty="0"/>
          </a:p>
        </p:txBody>
      </p:sp>
      <p:sp>
        <p:nvSpPr>
          <p:cNvPr id="18" name="Text 13"/>
          <p:cNvSpPr/>
          <p:nvPr/>
        </p:nvSpPr>
        <p:spPr>
          <a:xfrm>
            <a:off x="3376622" y="4866680"/>
            <a:ext cx="155036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uses call/cast functions</a:t>
            </a:r>
            <a:endParaRPr lang="en-US" sz="1046" dirty="0"/>
          </a:p>
        </p:txBody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44" y="4672013"/>
            <a:ext cx="114300" cy="114300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6138881" y="4652367"/>
            <a:ext cx="62039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Runtime:</a:t>
            </a:r>
            <a:endParaRPr lang="en-US" sz="1046" dirty="0"/>
          </a:p>
        </p:txBody>
      </p:sp>
      <p:sp>
        <p:nvSpPr>
          <p:cNvPr id="21" name="Text 15"/>
          <p:cNvSpPr/>
          <p:nvPr/>
        </p:nvSpPr>
        <p:spPr>
          <a:xfrm>
            <a:off x="6759271" y="4652367"/>
            <a:ext cx="179481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Pekko runs on JVM, Erlang </a:t>
            </a:r>
            <a:endParaRPr lang="en-US" sz="1046" dirty="0"/>
          </a:p>
        </p:txBody>
      </p:sp>
      <p:sp>
        <p:nvSpPr>
          <p:cNvPr id="22" name="Text 16"/>
          <p:cNvSpPr/>
          <p:nvPr/>
        </p:nvSpPr>
        <p:spPr>
          <a:xfrm>
            <a:off x="6138881" y="4866680"/>
            <a:ext cx="168106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 BEAM virtual machine</a:t>
            </a:r>
            <a:endParaRPr lang="en-US" sz="104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Takeaways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00150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21606" y="1028700"/>
            <a:ext cx="6579394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Apache Pekko provides a robust implementation of the Actor Model for building concurrent, distributed systems</a:t>
            </a:r>
            <a:endParaRPr lang="en-US" sz="135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928813"/>
            <a:ext cx="171450" cy="1714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421606" y="1757363"/>
            <a:ext cx="6579394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Pekko's Actor architecture offers state isolation, asynchronous communication, and supervision hierarchy</a:t>
            </a:r>
            <a:endParaRPr lang="en-US" sz="135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657475"/>
            <a:ext cx="171450" cy="17145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421606" y="2486025"/>
            <a:ext cx="6579394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Pekko offers strong type safety and JVM integration, facilitating the development of resilient systems</a:t>
            </a:r>
            <a:endParaRPr lang="en-US" sz="1350" dirty="0"/>
          </a:p>
        </p:txBody>
      </p:sp>
      <p:sp>
        <p:nvSpPr>
          <p:cNvPr id="10" name="Text 4"/>
          <p:cNvSpPr/>
          <p:nvPr/>
        </p:nvSpPr>
        <p:spPr>
          <a:xfrm>
            <a:off x="285750" y="3500438"/>
            <a:ext cx="8572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Apache Pekko: Building resilient, message-driven applications </a:t>
            </a:r>
            <a:endParaRPr lang="en-US" sz="104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2025-07-28T15:52:37Z</dcterms:created>
  <dcterms:modified xsi:type="dcterms:W3CDTF">2025-07-28T15:52:37Z</dcterms:modified>
</cp:coreProperties>
</file>