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6" Type="http://schemas.openxmlformats.org/officeDocument/2006/relationships/image" Target="../media/image-2-6.png"/><Relationship Id="rId7" Type="http://schemas.openxmlformats.org/officeDocument/2006/relationships/image" Target="../media/image-2-7.png"/><Relationship Id="rId8" Type="http://schemas.openxmlformats.org/officeDocument/2006/relationships/image" Target="../media/image-2-8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image" Target="../media/image-3-6.png"/><Relationship Id="rId7" Type="http://schemas.openxmlformats.org/officeDocument/2006/relationships/image" Target="../media/image-3-7.png"/><Relationship Id="rId8" Type="http://schemas.openxmlformats.org/officeDocument/2006/relationships/image" Target="../media/image-3-8.png"/><Relationship Id="rId9" Type="http://schemas.openxmlformats.org/officeDocument/2006/relationships/image" Target="../media/image-3-9.png"/><Relationship Id="rId10" Type="http://schemas.openxmlformats.org/officeDocument/2006/relationships/slideLayout" Target="../slideLayouts/slideLayout1.xml"/><Relationship Id="rId11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image" Target="../media/image-6-6.png"/><Relationship Id="rId7" Type="http://schemas.openxmlformats.org/officeDocument/2006/relationships/image" Target="../media/image-6-7.png"/><Relationship Id="rId8" Type="http://schemas.openxmlformats.org/officeDocument/2006/relationships/image" Target="../media/image-6-8.png"/><Relationship Id="rId9" Type="http://schemas.openxmlformats.org/officeDocument/2006/relationships/image" Target="../media/image-6-9.png"/><Relationship Id="rId10" Type="http://schemas.openxmlformats.org/officeDocument/2006/relationships/slideLayout" Target="../slideLayouts/slideLayout1.xml"/><Relationship Id="rId11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6" Type="http://schemas.openxmlformats.org/officeDocument/2006/relationships/image" Target="../media/image-8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212" y="789386"/>
            <a:ext cx="3817576" cy="1414432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2669084" y="2496713"/>
            <a:ext cx="3805833" cy="8143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4275" b="1" spc="-1" kern="0" dirty="0">
                <a:solidFill>
                  <a:srgbClr val="00C3C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Apache Pekko</a:t>
            </a:r>
            <a:endParaRPr lang="en-US" sz="4275" dirty="0"/>
          </a:p>
        </p:txBody>
      </p:sp>
      <p:sp>
        <p:nvSpPr>
          <p:cNvPr id="5" name="Text 1"/>
          <p:cNvSpPr/>
          <p:nvPr/>
        </p:nvSpPr>
        <p:spPr>
          <a:xfrm>
            <a:off x="3396742" y="3453975"/>
            <a:ext cx="2350517" cy="40719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138" spc="1" kern="0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Actor Architecture</a:t>
            </a:r>
            <a:endParaRPr lang="en-US" sz="2138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5918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521494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indent="0" marL="0">
              <a:buNone/>
            </a:pPr>
            <a:r>
              <a:rPr lang="en-US" sz="2363" b="1" dirty="0">
                <a:solidFill>
                  <a:srgbClr val="00C3C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Apache Pekko Framework Features</a:t>
            </a:r>
            <a:endParaRPr lang="en-US" sz="2363" dirty="0"/>
          </a:p>
        </p:txBody>
      </p:sp>
      <p:sp>
        <p:nvSpPr>
          <p:cNvPr id="4" name="Text 1"/>
          <p:cNvSpPr/>
          <p:nvPr/>
        </p:nvSpPr>
        <p:spPr>
          <a:xfrm>
            <a:off x="285750" y="1235869"/>
            <a:ext cx="4071938" cy="78006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463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 powerful toolkit for building concurrent, distributed, and resilient message-driven applications on the JVM.</a:t>
            </a:r>
            <a:endParaRPr lang="en-US" sz="1463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2265964"/>
            <a:ext cx="144661" cy="128588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516136" y="2239175"/>
            <a:ext cx="958407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00C3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Actor System:</a:t>
            </a:r>
            <a:endParaRPr lang="en-US" sz="1046" dirty="0"/>
          </a:p>
        </p:txBody>
      </p:sp>
      <p:sp>
        <p:nvSpPr>
          <p:cNvPr id="7" name="Text 3"/>
          <p:cNvSpPr/>
          <p:nvPr/>
        </p:nvSpPr>
        <p:spPr>
          <a:xfrm>
            <a:off x="516136" y="2453487"/>
            <a:ext cx="1178021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Hierarchical actor </a:t>
            </a:r>
            <a:endParaRPr lang="en-US" sz="1046" dirty="0"/>
          </a:p>
        </p:txBody>
      </p:sp>
      <p:sp>
        <p:nvSpPr>
          <p:cNvPr id="8" name="Text 4"/>
          <p:cNvSpPr/>
          <p:nvPr/>
        </p:nvSpPr>
        <p:spPr>
          <a:xfrm>
            <a:off x="516136" y="2667800"/>
            <a:ext cx="1230874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management with </a:t>
            </a:r>
            <a:endParaRPr lang="en-US" sz="1046" dirty="0"/>
          </a:p>
        </p:txBody>
      </p:sp>
      <p:sp>
        <p:nvSpPr>
          <p:cNvPr id="9" name="Text 5"/>
          <p:cNvSpPr/>
          <p:nvPr/>
        </p:nvSpPr>
        <p:spPr>
          <a:xfrm>
            <a:off x="516136" y="2882112"/>
            <a:ext cx="773674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supervision</a:t>
            </a:r>
            <a:endParaRPr lang="en-US" sz="1046" dirty="0"/>
          </a:p>
        </p:txBody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156" y="2265964"/>
            <a:ext cx="160734" cy="128588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2639616" y="2239175"/>
            <a:ext cx="759247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00C3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Clustering:</a:t>
            </a:r>
            <a:endParaRPr lang="en-US" sz="1046" dirty="0"/>
          </a:p>
        </p:txBody>
      </p:sp>
      <p:sp>
        <p:nvSpPr>
          <p:cNvPr id="12" name="Text 7"/>
          <p:cNvSpPr/>
          <p:nvPr/>
        </p:nvSpPr>
        <p:spPr>
          <a:xfrm>
            <a:off x="3471751" y="2239175"/>
            <a:ext cx="753247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Distributed </a:t>
            </a:r>
            <a:endParaRPr lang="en-US" sz="1046" dirty="0"/>
          </a:p>
        </p:txBody>
      </p:sp>
      <p:sp>
        <p:nvSpPr>
          <p:cNvPr id="13" name="Text 8"/>
          <p:cNvSpPr/>
          <p:nvPr/>
        </p:nvSpPr>
        <p:spPr>
          <a:xfrm>
            <a:off x="2639616" y="2453487"/>
            <a:ext cx="1392194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actor systems across </a:t>
            </a:r>
            <a:endParaRPr lang="en-US" sz="1046" dirty="0"/>
          </a:p>
        </p:txBody>
      </p:sp>
      <p:sp>
        <p:nvSpPr>
          <p:cNvPr id="14" name="Text 9"/>
          <p:cNvSpPr/>
          <p:nvPr/>
        </p:nvSpPr>
        <p:spPr>
          <a:xfrm>
            <a:off x="2639616" y="2667800"/>
            <a:ext cx="1001269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multiple nodes</a:t>
            </a:r>
            <a:endParaRPr lang="en-US" sz="1046" dirty="0"/>
          </a:p>
        </p:txBody>
      </p:sp>
      <p:pic>
        <p:nvPicPr>
          <p:cNvPr id="1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3337527"/>
            <a:ext cx="128588" cy="128588"/>
          </a:xfrm>
          <a:prstGeom prst="rect">
            <a:avLst/>
          </a:prstGeom>
        </p:spPr>
      </p:pic>
      <p:sp>
        <p:nvSpPr>
          <p:cNvPr id="16" name="Text 10"/>
          <p:cNvSpPr/>
          <p:nvPr/>
        </p:nvSpPr>
        <p:spPr>
          <a:xfrm>
            <a:off x="500063" y="3310737"/>
            <a:ext cx="611098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00C3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Streams:</a:t>
            </a:r>
            <a:endParaRPr lang="en-US" sz="1046" dirty="0"/>
          </a:p>
        </p:txBody>
      </p:sp>
      <p:sp>
        <p:nvSpPr>
          <p:cNvPr id="17" name="Text 11"/>
          <p:cNvSpPr/>
          <p:nvPr/>
        </p:nvSpPr>
        <p:spPr>
          <a:xfrm>
            <a:off x="1184049" y="3310737"/>
            <a:ext cx="559808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Reactive </a:t>
            </a:r>
            <a:endParaRPr lang="en-US" sz="1046" dirty="0"/>
          </a:p>
        </p:txBody>
      </p:sp>
      <p:sp>
        <p:nvSpPr>
          <p:cNvPr id="18" name="Text 12"/>
          <p:cNvSpPr/>
          <p:nvPr/>
        </p:nvSpPr>
        <p:spPr>
          <a:xfrm>
            <a:off x="500063" y="3525050"/>
            <a:ext cx="1107588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streams for data </a:t>
            </a:r>
            <a:endParaRPr lang="en-US" sz="1046" dirty="0"/>
          </a:p>
        </p:txBody>
      </p:sp>
      <p:sp>
        <p:nvSpPr>
          <p:cNvPr id="19" name="Text 13"/>
          <p:cNvSpPr/>
          <p:nvPr/>
        </p:nvSpPr>
        <p:spPr>
          <a:xfrm>
            <a:off x="500063" y="3739362"/>
            <a:ext cx="729528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processing</a:t>
            </a:r>
            <a:endParaRPr lang="en-US" sz="1046" dirty="0"/>
          </a:p>
        </p:txBody>
      </p:sp>
      <p:pic>
        <p:nvPicPr>
          <p:cNvPr id="20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3156" y="3337527"/>
            <a:ext cx="128588" cy="128588"/>
          </a:xfrm>
          <a:prstGeom prst="rect">
            <a:avLst/>
          </a:prstGeom>
        </p:spPr>
      </p:pic>
      <p:sp>
        <p:nvSpPr>
          <p:cNvPr id="21" name="Text 14"/>
          <p:cNvSpPr/>
          <p:nvPr/>
        </p:nvSpPr>
        <p:spPr>
          <a:xfrm>
            <a:off x="2607469" y="3310737"/>
            <a:ext cx="1102007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00C3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Fault Tolerance:</a:t>
            </a:r>
            <a:endParaRPr lang="en-US" sz="1046" dirty="0"/>
          </a:p>
        </p:txBody>
      </p:sp>
      <p:sp>
        <p:nvSpPr>
          <p:cNvPr id="22" name="Text 15"/>
          <p:cNvSpPr/>
          <p:nvPr/>
        </p:nvSpPr>
        <p:spPr>
          <a:xfrm>
            <a:off x="3782364" y="3310737"/>
            <a:ext cx="47765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Built-in </a:t>
            </a:r>
            <a:endParaRPr lang="en-US" sz="1046" dirty="0"/>
          </a:p>
        </p:txBody>
      </p:sp>
      <p:sp>
        <p:nvSpPr>
          <p:cNvPr id="23" name="Text 16"/>
          <p:cNvSpPr/>
          <p:nvPr/>
        </p:nvSpPr>
        <p:spPr>
          <a:xfrm>
            <a:off x="2607469" y="3525050"/>
            <a:ext cx="1473064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supervision strategies</a:t>
            </a:r>
            <a:endParaRPr lang="en-US" sz="1046" dirty="0"/>
          </a:p>
        </p:txBody>
      </p:sp>
      <p:pic>
        <p:nvPicPr>
          <p:cNvPr id="24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750" y="4194777"/>
            <a:ext cx="112514" cy="128588"/>
          </a:xfrm>
          <a:prstGeom prst="rect">
            <a:avLst/>
          </a:prstGeom>
        </p:spPr>
      </p:pic>
      <p:sp>
        <p:nvSpPr>
          <p:cNvPr id="25" name="Text 17"/>
          <p:cNvSpPr/>
          <p:nvPr/>
        </p:nvSpPr>
        <p:spPr>
          <a:xfrm>
            <a:off x="483989" y="4167987"/>
            <a:ext cx="842404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00C3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Persistence:</a:t>
            </a:r>
            <a:endParaRPr lang="en-US" sz="1046" dirty="0"/>
          </a:p>
        </p:txBody>
      </p:sp>
      <p:sp>
        <p:nvSpPr>
          <p:cNvPr id="26" name="Text 18"/>
          <p:cNvSpPr/>
          <p:nvPr/>
        </p:nvSpPr>
        <p:spPr>
          <a:xfrm>
            <a:off x="1399282" y="4167987"/>
            <a:ext cx="372480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Event </a:t>
            </a:r>
            <a:endParaRPr lang="en-US" sz="1046" dirty="0"/>
          </a:p>
        </p:txBody>
      </p:sp>
      <p:sp>
        <p:nvSpPr>
          <p:cNvPr id="27" name="Text 19"/>
          <p:cNvSpPr/>
          <p:nvPr/>
        </p:nvSpPr>
        <p:spPr>
          <a:xfrm>
            <a:off x="483989" y="4382300"/>
            <a:ext cx="1277894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sourcing and CQRS </a:t>
            </a:r>
            <a:endParaRPr lang="en-US" sz="1046" dirty="0"/>
          </a:p>
        </p:txBody>
      </p:sp>
      <p:sp>
        <p:nvSpPr>
          <p:cNvPr id="28" name="Text 20"/>
          <p:cNvSpPr/>
          <p:nvPr/>
        </p:nvSpPr>
        <p:spPr>
          <a:xfrm>
            <a:off x="483989" y="4596612"/>
            <a:ext cx="567510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patterns</a:t>
            </a:r>
            <a:endParaRPr lang="en-US" sz="1046" dirty="0"/>
          </a:p>
        </p:txBody>
      </p:sp>
      <p:pic>
        <p:nvPicPr>
          <p:cNvPr id="29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3156" y="4194777"/>
            <a:ext cx="96441" cy="128588"/>
          </a:xfrm>
          <a:prstGeom prst="rect">
            <a:avLst/>
          </a:prstGeom>
        </p:spPr>
      </p:pic>
      <p:sp>
        <p:nvSpPr>
          <p:cNvPr id="30" name="Text 21"/>
          <p:cNvSpPr/>
          <p:nvPr/>
        </p:nvSpPr>
        <p:spPr>
          <a:xfrm>
            <a:off x="2575322" y="4167987"/>
            <a:ext cx="402059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00C3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HTTP:</a:t>
            </a:r>
            <a:endParaRPr lang="en-US" sz="1046" dirty="0"/>
          </a:p>
        </p:txBody>
      </p:sp>
      <p:sp>
        <p:nvSpPr>
          <p:cNvPr id="31" name="Text 22"/>
          <p:cNvSpPr/>
          <p:nvPr/>
        </p:nvSpPr>
        <p:spPr>
          <a:xfrm>
            <a:off x="3050270" y="4167987"/>
            <a:ext cx="1238157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High-performance </a:t>
            </a:r>
            <a:endParaRPr lang="en-US" sz="1046" dirty="0"/>
          </a:p>
        </p:txBody>
      </p:sp>
      <p:sp>
        <p:nvSpPr>
          <p:cNvPr id="32" name="Text 23"/>
          <p:cNvSpPr/>
          <p:nvPr/>
        </p:nvSpPr>
        <p:spPr>
          <a:xfrm>
            <a:off x="2575322" y="4382300"/>
            <a:ext cx="1504764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HTTP server and client</a:t>
            </a:r>
            <a:endParaRPr lang="en-US" sz="1046" dirty="0"/>
          </a:p>
        </p:txBody>
      </p:sp>
      <p:pic>
        <p:nvPicPr>
          <p:cNvPr id="33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36344" y="2392933"/>
            <a:ext cx="3571875" cy="132340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39350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521494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indent="0" marL="0">
              <a:buNone/>
            </a:pPr>
            <a:r>
              <a:rPr lang="en-US" sz="2363" b="1" dirty="0">
                <a:solidFill>
                  <a:srgbClr val="00C3C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Pekko Actor Architecture &amp; Features</a:t>
            </a:r>
            <a:endParaRPr lang="en-US" sz="2363" dirty="0"/>
          </a:p>
        </p:txBody>
      </p:sp>
      <p:sp>
        <p:nvSpPr>
          <p:cNvPr id="4" name="Text 1"/>
          <p:cNvSpPr/>
          <p:nvPr/>
        </p:nvSpPr>
        <p:spPr>
          <a:xfrm>
            <a:off x="285750" y="1092994"/>
            <a:ext cx="4071938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00C3C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Core Architecture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285750" y="1457325"/>
            <a:ext cx="4071938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Actors are the fundamental building blocks of Pekko's concurrency model.</a:t>
            </a:r>
            <a:endParaRPr lang="en-US" sz="1046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2021681"/>
            <a:ext cx="128588" cy="1143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00063" y="2009180"/>
            <a:ext cx="85125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00C3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ActorSystem:</a:t>
            </a:r>
            <a:endParaRPr lang="en-US" sz="942" dirty="0"/>
          </a:p>
        </p:txBody>
      </p:sp>
      <p:sp>
        <p:nvSpPr>
          <p:cNvPr id="8" name="Text 4"/>
          <p:cNvSpPr/>
          <p:nvPr/>
        </p:nvSpPr>
        <p:spPr>
          <a:xfrm>
            <a:off x="1420490" y="2009180"/>
            <a:ext cx="2452427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Hosts multiple actors and manages their </a:t>
            </a:r>
            <a:endParaRPr lang="en-US" sz="942" dirty="0"/>
          </a:p>
        </p:txBody>
      </p:sp>
      <p:sp>
        <p:nvSpPr>
          <p:cNvPr id="9" name="Text 5"/>
          <p:cNvSpPr/>
          <p:nvPr/>
        </p:nvSpPr>
        <p:spPr>
          <a:xfrm>
            <a:off x="500063" y="2202061"/>
            <a:ext cx="47785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lifecycle</a:t>
            </a:r>
            <a:endParaRPr lang="en-US" sz="942" dirty="0"/>
          </a:p>
        </p:txBody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2514600"/>
            <a:ext cx="142875" cy="114300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514350" y="2502098"/>
            <a:ext cx="595889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00C3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ActorRef:</a:t>
            </a:r>
            <a:endParaRPr lang="en-US" sz="942" dirty="0"/>
          </a:p>
        </p:txBody>
      </p:sp>
      <p:sp>
        <p:nvSpPr>
          <p:cNvPr id="12" name="Text 7"/>
          <p:cNvSpPr/>
          <p:nvPr/>
        </p:nvSpPr>
        <p:spPr>
          <a:xfrm>
            <a:off x="1179416" y="2502098"/>
            <a:ext cx="299443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Reference to an actor, used for sending messages</a:t>
            </a:r>
            <a:endParaRPr lang="en-US" sz="942" dirty="0"/>
          </a:p>
        </p:txBody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2814638"/>
            <a:ext cx="114300" cy="114300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485775" y="2802136"/>
            <a:ext cx="54677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00C3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Mailbox:</a:t>
            </a:r>
            <a:endParaRPr lang="en-US" sz="942" dirty="0"/>
          </a:p>
        </p:txBody>
      </p:sp>
      <p:sp>
        <p:nvSpPr>
          <p:cNvPr id="15" name="Text 9"/>
          <p:cNvSpPr/>
          <p:nvPr/>
        </p:nvSpPr>
        <p:spPr>
          <a:xfrm>
            <a:off x="1101728" y="2802136"/>
            <a:ext cx="284963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Each actor has a mailbox that queues incoming </a:t>
            </a:r>
            <a:endParaRPr lang="en-US" sz="942" dirty="0"/>
          </a:p>
        </p:txBody>
      </p:sp>
      <p:sp>
        <p:nvSpPr>
          <p:cNvPr id="16" name="Text 10"/>
          <p:cNvSpPr/>
          <p:nvPr/>
        </p:nvSpPr>
        <p:spPr>
          <a:xfrm>
            <a:off x="485775" y="2995017"/>
            <a:ext cx="60130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messages</a:t>
            </a:r>
            <a:endParaRPr lang="en-US" sz="942" dirty="0"/>
          </a:p>
        </p:txBody>
      </p:sp>
      <p:pic>
        <p:nvPicPr>
          <p:cNvPr id="17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587" y="3321844"/>
            <a:ext cx="2708263" cy="1785910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4786313" y="1092994"/>
            <a:ext cx="4071938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00C3C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Advanced Features</a:t>
            </a:r>
            <a:endParaRPr lang="en-US" sz="1350" dirty="0"/>
          </a:p>
        </p:txBody>
      </p:sp>
      <p:sp>
        <p:nvSpPr>
          <p:cNvPr id="19" name="Text 12"/>
          <p:cNvSpPr/>
          <p:nvPr/>
        </p:nvSpPr>
        <p:spPr>
          <a:xfrm>
            <a:off x="4786313" y="1457325"/>
            <a:ext cx="4071938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Pekko provides powerful features for building distributed systems.</a:t>
            </a:r>
            <a:endParaRPr lang="en-US" sz="1046" dirty="0"/>
          </a:p>
        </p:txBody>
      </p:sp>
      <p:pic>
        <p:nvPicPr>
          <p:cNvPr id="20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6313" y="2021681"/>
            <a:ext cx="142875" cy="114300"/>
          </a:xfrm>
          <a:prstGeom prst="rect">
            <a:avLst/>
          </a:prstGeom>
        </p:spPr>
      </p:pic>
      <p:sp>
        <p:nvSpPr>
          <p:cNvPr id="21" name="Text 13"/>
          <p:cNvSpPr/>
          <p:nvPr/>
        </p:nvSpPr>
        <p:spPr>
          <a:xfrm>
            <a:off x="5014913" y="2009180"/>
            <a:ext cx="701455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00C3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Clustering:</a:t>
            </a:r>
            <a:endParaRPr lang="en-US" sz="942" dirty="0"/>
          </a:p>
        </p:txBody>
      </p:sp>
      <p:sp>
        <p:nvSpPr>
          <p:cNvPr id="22" name="Text 14"/>
          <p:cNvSpPr/>
          <p:nvPr/>
        </p:nvSpPr>
        <p:spPr>
          <a:xfrm>
            <a:off x="5785545" y="2009180"/>
            <a:ext cx="3069915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Allows actors to communicate transparently across </a:t>
            </a:r>
            <a:endParaRPr lang="en-US" sz="942" dirty="0"/>
          </a:p>
        </p:txBody>
      </p:sp>
      <p:sp>
        <p:nvSpPr>
          <p:cNvPr id="23" name="Text 15"/>
          <p:cNvSpPr/>
          <p:nvPr/>
        </p:nvSpPr>
        <p:spPr>
          <a:xfrm>
            <a:off x="5014913" y="2202061"/>
            <a:ext cx="901145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multiple nodes</a:t>
            </a:r>
            <a:endParaRPr lang="en-US" sz="942" dirty="0"/>
          </a:p>
        </p:txBody>
      </p:sp>
      <p:pic>
        <p:nvPicPr>
          <p:cNvPr id="24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6313" y="2514600"/>
            <a:ext cx="114300" cy="114300"/>
          </a:xfrm>
          <a:prstGeom prst="rect">
            <a:avLst/>
          </a:prstGeom>
        </p:spPr>
      </p:pic>
      <p:sp>
        <p:nvSpPr>
          <p:cNvPr id="25" name="Text 16"/>
          <p:cNvSpPr/>
          <p:nvPr/>
        </p:nvSpPr>
        <p:spPr>
          <a:xfrm>
            <a:off x="4986338" y="2502098"/>
            <a:ext cx="787347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00C3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Supervision:</a:t>
            </a:r>
            <a:endParaRPr lang="en-US" sz="942" dirty="0"/>
          </a:p>
        </p:txBody>
      </p:sp>
      <p:sp>
        <p:nvSpPr>
          <p:cNvPr id="26" name="Text 17"/>
          <p:cNvSpPr/>
          <p:nvPr/>
        </p:nvSpPr>
        <p:spPr>
          <a:xfrm>
            <a:off x="5842862" y="2502098"/>
            <a:ext cx="288013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Hierarchical structure that isolates and recovers </a:t>
            </a:r>
            <a:endParaRPr lang="en-US" sz="942" dirty="0"/>
          </a:p>
        </p:txBody>
      </p:sp>
      <p:sp>
        <p:nvSpPr>
          <p:cNvPr id="27" name="Text 18"/>
          <p:cNvSpPr/>
          <p:nvPr/>
        </p:nvSpPr>
        <p:spPr>
          <a:xfrm>
            <a:off x="4986338" y="2694980"/>
            <a:ext cx="77308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from failures</a:t>
            </a:r>
            <a:endParaRPr lang="en-US" sz="942" dirty="0"/>
          </a:p>
        </p:txBody>
      </p:sp>
      <p:pic>
        <p:nvPicPr>
          <p:cNvPr id="28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6313" y="3007519"/>
            <a:ext cx="100013" cy="114300"/>
          </a:xfrm>
          <a:prstGeom prst="rect">
            <a:avLst/>
          </a:prstGeom>
        </p:spPr>
      </p:pic>
      <p:sp>
        <p:nvSpPr>
          <p:cNvPr id="29" name="Text 19"/>
          <p:cNvSpPr/>
          <p:nvPr/>
        </p:nvSpPr>
        <p:spPr>
          <a:xfrm>
            <a:off x="4972050" y="2995017"/>
            <a:ext cx="99348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00C3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Event Sourcing:</a:t>
            </a:r>
            <a:endParaRPr lang="en-US" sz="942" dirty="0"/>
          </a:p>
        </p:txBody>
      </p:sp>
      <p:sp>
        <p:nvSpPr>
          <p:cNvPr id="30" name="Text 20"/>
          <p:cNvSpPr/>
          <p:nvPr/>
        </p:nvSpPr>
        <p:spPr>
          <a:xfrm>
            <a:off x="6034711" y="2995017"/>
            <a:ext cx="282147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Support for event-based persistence and CQRS </a:t>
            </a:r>
            <a:endParaRPr lang="en-US" sz="942" dirty="0"/>
          </a:p>
        </p:txBody>
      </p:sp>
      <p:sp>
        <p:nvSpPr>
          <p:cNvPr id="31" name="Text 21"/>
          <p:cNvSpPr/>
          <p:nvPr/>
        </p:nvSpPr>
        <p:spPr>
          <a:xfrm>
            <a:off x="4972050" y="3187898"/>
            <a:ext cx="51075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patterns</a:t>
            </a:r>
            <a:endParaRPr lang="en-US" sz="942" dirty="0"/>
          </a:p>
        </p:txBody>
      </p:sp>
      <p:pic>
        <p:nvPicPr>
          <p:cNvPr id="32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86313" y="3500438"/>
            <a:ext cx="85725" cy="114300"/>
          </a:xfrm>
          <a:prstGeom prst="rect">
            <a:avLst/>
          </a:prstGeom>
        </p:spPr>
      </p:pic>
      <p:sp>
        <p:nvSpPr>
          <p:cNvPr id="33" name="Text 22"/>
          <p:cNvSpPr/>
          <p:nvPr/>
        </p:nvSpPr>
        <p:spPr>
          <a:xfrm>
            <a:off x="4957763" y="3487936"/>
            <a:ext cx="118301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00C3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Message Patterns:</a:t>
            </a:r>
            <a:endParaRPr lang="en-US" sz="942" dirty="0"/>
          </a:p>
        </p:txBody>
      </p:sp>
      <p:sp>
        <p:nvSpPr>
          <p:cNvPr id="34" name="Text 23"/>
          <p:cNvSpPr/>
          <p:nvPr/>
        </p:nvSpPr>
        <p:spPr>
          <a:xfrm>
            <a:off x="6209956" y="3487936"/>
            <a:ext cx="238774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Support for request-response, pub-sub, </a:t>
            </a:r>
            <a:endParaRPr lang="en-US" sz="942" dirty="0"/>
          </a:p>
        </p:txBody>
      </p:sp>
      <p:sp>
        <p:nvSpPr>
          <p:cNvPr id="35" name="Text 24"/>
          <p:cNvSpPr/>
          <p:nvPr/>
        </p:nvSpPr>
        <p:spPr>
          <a:xfrm>
            <a:off x="4957763" y="3680817"/>
            <a:ext cx="113761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and other patterns</a:t>
            </a:r>
            <a:endParaRPr lang="en-US" sz="942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37924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78594" y="178594"/>
            <a:ext cx="8786813" cy="428625"/>
          </a:xfrm>
          <a:prstGeom prst="rect">
            <a:avLst/>
          </a:prstGeom>
          <a:noFill/>
          <a:ln/>
        </p:spPr>
        <p:txBody>
          <a:bodyPr wrap="none" lIns="0" tIns="0" rIns="0" bIns="51054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00C3C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Pekko vs Erlang OTP: Code Comparison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14313" y="700088"/>
            <a:ext cx="4321969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b="1" dirty="0">
                <a:solidFill>
                  <a:srgbClr val="00C3C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Apache Pekko</a:t>
            </a:r>
            <a:endParaRPr lang="en-US" sz="1046" dirty="0"/>
          </a:p>
        </p:txBody>
      </p:sp>
      <p:sp>
        <p:nvSpPr>
          <p:cNvPr id="5" name="Shape 2"/>
          <p:cNvSpPr/>
          <p:nvPr/>
        </p:nvSpPr>
        <p:spPr>
          <a:xfrm>
            <a:off x="214313" y="950119"/>
            <a:ext cx="4321969" cy="3464719"/>
          </a:xfrm>
          <a:prstGeom prst="rect">
            <a:avLst/>
          </a:prstGeom>
          <a:solidFill>
            <a:srgbClr val="000000">
              <a:alpha val="30000"/>
            </a:srgbClr>
          </a:solidFill>
          <a:ln w="99">
            <a:solidFill>
              <a:srgbClr val="00C3CC">
                <a:alpha val="20000"/>
              </a:srgbClr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71463" y="1007269"/>
            <a:ext cx="4207669" cy="289321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import org.apache.pekko.actor.typed._</a:t>
            </a:r>
            <a:endParaRPr lang="en-US" sz="628" dirty="0"/>
          </a:p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import org.apache.pekko.actor.typed.scaladsl._</a:t>
            </a:r>
            <a:endParaRPr lang="en-US" sz="628" dirty="0"/>
          </a:p>
          <a:p>
            <a:pPr indent="0" marL="0">
              <a:buNone/>
            </a:pPr>
            <a:endParaRPr lang="en-US" sz="628" dirty="0"/>
          </a:p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object GreeterDemo {</a:t>
            </a:r>
            <a:endParaRPr lang="en-US" sz="628" dirty="0"/>
          </a:p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final case class Greet(whom: String, replyTo: ActorRef[Greeted])</a:t>
            </a:r>
            <a:endParaRPr lang="en-US" sz="628" dirty="0"/>
          </a:p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final case class Greeted(whom: String)</a:t>
            </a:r>
            <a:endParaRPr lang="en-US" sz="628" dirty="0"/>
          </a:p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</a:t>
            </a:r>
            <a:endParaRPr lang="en-US" sz="628" dirty="0"/>
          </a:p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def greeter: Behavior[Greet] = Behaviors.receiveMessage[Greet] { msg =&gt;</a:t>
            </a:r>
            <a:endParaRPr lang="en-US" sz="628" dirty="0"/>
          </a:p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println(s"Hello ${msg.whom}!")</a:t>
            </a:r>
            <a:endParaRPr lang="en-US" sz="628" dirty="0"/>
          </a:p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msg.replyTo ! Greeted(msg.whom)</a:t>
            </a:r>
            <a:endParaRPr lang="en-US" sz="628" dirty="0"/>
          </a:p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Behaviors.same</a:t>
            </a:r>
            <a:endParaRPr lang="en-US" sz="628" dirty="0"/>
          </a:p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}</a:t>
            </a:r>
            <a:endParaRPr lang="en-US" sz="628" dirty="0"/>
          </a:p>
          <a:p>
            <a:pPr indent="0" marL="0">
              <a:buNone/>
            </a:pPr>
            <a:endParaRPr lang="en-US" sz="628" dirty="0"/>
          </a:p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def replyActor: Behavior[Greeted] = Behaviors.receiveMessage[Greeted] { msg =&gt;</a:t>
            </a:r>
            <a:endParaRPr lang="en-US" sz="628" dirty="0"/>
          </a:p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println(s"Received greeting from ${msg.whom}!")</a:t>
            </a:r>
            <a:endParaRPr lang="en-US" sz="628" dirty="0"/>
          </a:p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Behaviors.same</a:t>
            </a:r>
            <a:endParaRPr lang="en-US" sz="628" dirty="0"/>
          </a:p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}</a:t>
            </a:r>
            <a:endParaRPr lang="en-US" sz="628" dirty="0"/>
          </a:p>
          <a:p>
            <a:pPr indent="0" marL="0">
              <a:buNone/>
            </a:pPr>
            <a:endParaRPr lang="en-US" sz="628" dirty="0"/>
          </a:p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def main(args: Array[String]): Unit = {</a:t>
            </a:r>
            <a:endParaRPr lang="en-US" sz="628" dirty="0"/>
          </a:p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val system = ActorSystem(Behaviors.setup[Any] { ctx =&gt;</a:t>
            </a:r>
            <a:endParaRPr lang="en-US" sz="628" dirty="0"/>
          </a:p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val reply = ctx.spawn(replyActor, "reply")</a:t>
            </a:r>
            <a:endParaRPr lang="en-US" sz="628" dirty="0"/>
          </a:p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val greeterActor = ctx.spawn(greeter, "greeter")</a:t>
            </a:r>
            <a:endParaRPr lang="en-US" sz="628" dirty="0"/>
          </a:p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greeterActor ! Greet("Roger", reply)</a:t>
            </a:r>
            <a:endParaRPr lang="en-US" sz="628" dirty="0"/>
          </a:p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Behaviors.empty</a:t>
            </a:r>
            <a:endParaRPr lang="en-US" sz="628" dirty="0"/>
          </a:p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}, "HelloSystem")</a:t>
            </a:r>
            <a:endParaRPr lang="en-US" sz="628" dirty="0"/>
          </a:p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}</a:t>
            </a:r>
            <a:endParaRPr lang="en-US" sz="628" dirty="0"/>
          </a:p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}</a:t>
            </a:r>
            <a:endParaRPr lang="en-US" sz="628" dirty="0"/>
          </a:p>
        </p:txBody>
      </p:sp>
      <p:sp>
        <p:nvSpPr>
          <p:cNvPr id="7" name="Text 4"/>
          <p:cNvSpPr/>
          <p:nvPr/>
        </p:nvSpPr>
        <p:spPr>
          <a:xfrm>
            <a:off x="4607719" y="700088"/>
            <a:ext cx="4321969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b="1" dirty="0">
                <a:solidFill>
                  <a:srgbClr val="00C3C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Erlang OTP</a:t>
            </a:r>
            <a:endParaRPr lang="en-US" sz="1046" dirty="0"/>
          </a:p>
        </p:txBody>
      </p:sp>
      <p:sp>
        <p:nvSpPr>
          <p:cNvPr id="8" name="Shape 5"/>
          <p:cNvSpPr/>
          <p:nvPr/>
        </p:nvSpPr>
        <p:spPr>
          <a:xfrm>
            <a:off x="4607719" y="950119"/>
            <a:ext cx="4321969" cy="3464719"/>
          </a:xfrm>
          <a:prstGeom prst="rect">
            <a:avLst/>
          </a:prstGeom>
          <a:solidFill>
            <a:srgbClr val="000000">
              <a:alpha val="30000"/>
            </a:srgbClr>
          </a:solidFill>
          <a:ln w="99">
            <a:solidFill>
              <a:srgbClr val="00C3CC">
                <a:alpha val="20000"/>
              </a:srgbClr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664869" y="1007269"/>
            <a:ext cx="4207669" cy="246459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-module(erlang_greeter_demo).</a:t>
            </a:r>
            <a:endParaRPr lang="en-US" sz="628" dirty="0"/>
          </a:p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-behaviour(gen_server).</a:t>
            </a:r>
            <a:endParaRPr lang="en-US" sz="628" dirty="0"/>
          </a:p>
          <a:p>
            <a:pPr indent="0" marL="0">
              <a:buNone/>
            </a:pPr>
            <a:endParaRPr lang="en-US" sz="628" dirty="0"/>
          </a:p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-export([init/1, handle_info/2, start/0]).</a:t>
            </a:r>
            <a:endParaRPr lang="en-US" sz="628" dirty="0"/>
          </a:p>
          <a:p>
            <a:pPr indent="0" marL="0">
              <a:buNone/>
            </a:pPr>
            <a:endParaRPr lang="en-US" sz="628" dirty="0"/>
          </a:p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init(reply_actor) -&gt; {ok, reply_actor};</a:t>
            </a:r>
            <a:endParaRPr lang="en-US" sz="628" dirty="0"/>
          </a:p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init(greeter) -&gt; {ok, greeter}.</a:t>
            </a:r>
            <a:endParaRPr lang="en-US" sz="628" dirty="0"/>
          </a:p>
          <a:p>
            <a:pPr indent="0" marL="0">
              <a:buNone/>
            </a:pPr>
            <a:endParaRPr lang="en-US" sz="628" dirty="0"/>
          </a:p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handle_info({greet, Whom, ReplyPid}, greeter) -&gt;</a:t>
            </a:r>
            <a:endParaRPr lang="en-US" sz="628" dirty="0"/>
          </a:p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io:format("Hello ~s!~n", [Whom]),</a:t>
            </a:r>
            <a:endParaRPr lang="en-US" sz="628" dirty="0"/>
          </a:p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ReplyPid ! {greeted, Whom},</a:t>
            </a:r>
            <a:endParaRPr lang="en-US" sz="628" dirty="0"/>
          </a:p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{noreply, greeter};</a:t>
            </a:r>
            <a:endParaRPr lang="en-US" sz="628" dirty="0"/>
          </a:p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handle_info({greeted, Whom}, reply_actor) -&gt;</a:t>
            </a:r>
            <a:endParaRPr lang="en-US" sz="628" dirty="0"/>
          </a:p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io:format("Received greeting from ~s!~n", [Whom]),</a:t>
            </a:r>
            <a:endParaRPr lang="en-US" sz="628" dirty="0"/>
          </a:p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{noreply, reply_actor}.</a:t>
            </a:r>
            <a:endParaRPr lang="en-US" sz="628" dirty="0"/>
          </a:p>
          <a:p>
            <a:pPr indent="0" marL="0">
              <a:buNone/>
            </a:pPr>
            <a:endParaRPr lang="en-US" sz="628" dirty="0"/>
          </a:p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start() -&gt;</a:t>
            </a:r>
            <a:endParaRPr lang="en-US" sz="628" dirty="0"/>
          </a:p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{ok, ReplyPid} = gen_server:start_link({local, reply_actor}, </a:t>
            </a:r>
            <a:endParaRPr lang="en-US" sz="628" dirty="0"/>
          </a:p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                                   ?MODULE, reply_actor, []),</a:t>
            </a:r>
            <a:endParaRPr lang="en-US" sz="628" dirty="0"/>
          </a:p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{ok, GreeterPid} = gen_server:start_link({local, greeter}, </a:t>
            </a:r>
            <a:endParaRPr lang="en-US" sz="628" dirty="0"/>
          </a:p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                                     ?MODULE, greeter, [ReplyPid]),</a:t>
            </a:r>
            <a:endParaRPr lang="en-US" sz="628" dirty="0"/>
          </a:p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GreeterPid ! {greet, "Roger", ReplyPid},</a:t>
            </a:r>
            <a:endParaRPr lang="en-US" sz="628" dirty="0"/>
          </a:p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ok.</a:t>
            </a:r>
            <a:endParaRPr lang="en-US" sz="628" dirty="0"/>
          </a:p>
        </p:txBody>
      </p:sp>
      <p:sp>
        <p:nvSpPr>
          <p:cNvPr id="10" name="Text 7"/>
          <p:cNvSpPr/>
          <p:nvPr/>
        </p:nvSpPr>
        <p:spPr>
          <a:xfrm>
            <a:off x="235744" y="4543425"/>
            <a:ext cx="86725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00C3C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Key Differences</a:t>
            </a:r>
            <a:endParaRPr lang="en-US" sz="1046" dirty="0"/>
          </a:p>
        </p:txBody>
      </p:sp>
      <p:pic>
        <p:nvPicPr>
          <p:cNvPr id="11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4" y="4807744"/>
            <a:ext cx="125016" cy="100013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417909" y="4800600"/>
            <a:ext cx="71551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00C3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Type System:</a:t>
            </a:r>
            <a:endParaRPr lang="en-US" sz="837" dirty="0"/>
          </a:p>
        </p:txBody>
      </p:sp>
      <p:sp>
        <p:nvSpPr>
          <p:cNvPr id="13" name="Text 9"/>
          <p:cNvSpPr/>
          <p:nvPr/>
        </p:nvSpPr>
        <p:spPr>
          <a:xfrm>
            <a:off x="1133428" y="4800600"/>
            <a:ext cx="184412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Pekko has strong typing, Erlang is </a:t>
            </a:r>
            <a:endParaRPr lang="en-US" sz="837" dirty="0"/>
          </a:p>
        </p:txBody>
      </p:sp>
      <p:sp>
        <p:nvSpPr>
          <p:cNvPr id="14" name="Text 10"/>
          <p:cNvSpPr/>
          <p:nvPr/>
        </p:nvSpPr>
        <p:spPr>
          <a:xfrm>
            <a:off x="417909" y="4972050"/>
            <a:ext cx="97029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dynamically typed</a:t>
            </a:r>
            <a:endParaRPr lang="en-US" sz="837" dirty="0"/>
          </a:p>
        </p:txBody>
      </p:sp>
      <p:pic>
        <p:nvPicPr>
          <p:cNvPr id="15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591" y="4807744"/>
            <a:ext cx="100013" cy="100013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3283753" y="4800600"/>
            <a:ext cx="50943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00C3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API Style:</a:t>
            </a:r>
            <a:endParaRPr lang="en-US" sz="837" dirty="0"/>
          </a:p>
        </p:txBody>
      </p:sp>
      <p:sp>
        <p:nvSpPr>
          <p:cNvPr id="17" name="Text 12"/>
          <p:cNvSpPr/>
          <p:nvPr/>
        </p:nvSpPr>
        <p:spPr>
          <a:xfrm>
            <a:off x="3793192" y="4800600"/>
            <a:ext cx="202539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Pekko uses Behavior patterns, Erlang </a:t>
            </a:r>
            <a:endParaRPr lang="en-US" sz="837" dirty="0"/>
          </a:p>
        </p:txBody>
      </p:sp>
      <p:sp>
        <p:nvSpPr>
          <p:cNvPr id="18" name="Text 13"/>
          <p:cNvSpPr/>
          <p:nvPr/>
        </p:nvSpPr>
        <p:spPr>
          <a:xfrm>
            <a:off x="3283753" y="4972050"/>
            <a:ext cx="75737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uses callbacks</a:t>
            </a:r>
            <a:endParaRPr lang="en-US" sz="837" dirty="0"/>
          </a:p>
        </p:txBody>
      </p:sp>
      <p:pic>
        <p:nvPicPr>
          <p:cNvPr id="1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7437" y="4807744"/>
            <a:ext cx="100013" cy="100013"/>
          </a:xfrm>
          <a:prstGeom prst="rect">
            <a:avLst/>
          </a:prstGeom>
        </p:spPr>
      </p:pic>
      <p:sp>
        <p:nvSpPr>
          <p:cNvPr id="20" name="Text 14"/>
          <p:cNvSpPr/>
          <p:nvPr/>
        </p:nvSpPr>
        <p:spPr>
          <a:xfrm>
            <a:off x="6174600" y="4800600"/>
            <a:ext cx="49629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00C3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Runtime:</a:t>
            </a:r>
            <a:endParaRPr lang="en-US" sz="837" dirty="0"/>
          </a:p>
        </p:txBody>
      </p:sp>
      <p:sp>
        <p:nvSpPr>
          <p:cNvPr id="21" name="Text 15"/>
          <p:cNvSpPr/>
          <p:nvPr/>
        </p:nvSpPr>
        <p:spPr>
          <a:xfrm>
            <a:off x="6670895" y="4800600"/>
            <a:ext cx="194963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Pekko runs on JVM, Erlang on BEAM </a:t>
            </a:r>
            <a:endParaRPr lang="en-US" sz="837" dirty="0"/>
          </a:p>
        </p:txBody>
      </p:sp>
      <p:sp>
        <p:nvSpPr>
          <p:cNvPr id="22" name="Text 16"/>
          <p:cNvSpPr/>
          <p:nvPr/>
        </p:nvSpPr>
        <p:spPr>
          <a:xfrm>
            <a:off x="6174600" y="4972050"/>
            <a:ext cx="83107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virtual machine</a:t>
            </a:r>
            <a:endParaRPr lang="en-US" sz="837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744300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78594" y="178594"/>
            <a:ext cx="8786813" cy="428625"/>
          </a:xfrm>
          <a:prstGeom prst="rect">
            <a:avLst/>
          </a:prstGeom>
          <a:noFill/>
          <a:ln/>
        </p:spPr>
        <p:txBody>
          <a:bodyPr wrap="none" lIns="0" tIns="0" rIns="0" bIns="51054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00C3C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Key Code Differences: Pekko vs Erlang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178594" y="714375"/>
            <a:ext cx="8786813" cy="1565179"/>
          </a:xfrm>
          <a:prstGeom prst="rect">
            <a:avLst/>
          </a:prstGeom>
          <a:solidFill>
            <a:srgbClr val="000000">
              <a:alpha val="20000"/>
            </a:srgbClr>
          </a:solidFill>
          <a:ln w="99">
            <a:solidFill>
              <a:srgbClr val="00C3CC">
                <a:alpha val="15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178594" y="714375"/>
            <a:ext cx="1285875" cy="1550891"/>
          </a:xfrm>
          <a:prstGeom prst="rect">
            <a:avLst/>
          </a:prstGeom>
          <a:solidFill>
            <a:srgbClr val="00C3CC">
              <a:alpha val="15000"/>
            </a:srgbClr>
          </a:solidFill>
          <a:ln/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1279066"/>
            <a:ext cx="214313" cy="17145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20588" y="1507666"/>
            <a:ext cx="801886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00C3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Type System </a:t>
            </a:r>
            <a:endParaRPr lang="en-US" sz="942" dirty="0"/>
          </a:p>
        </p:txBody>
      </p:sp>
      <p:sp>
        <p:nvSpPr>
          <p:cNvPr id="8" name="Text 4"/>
          <p:cNvSpPr/>
          <p:nvPr/>
        </p:nvSpPr>
        <p:spPr>
          <a:xfrm>
            <a:off x="4896287" y="750094"/>
            <a:ext cx="24364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FFFFFF">
                    <a:alpha val="6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Pekko</a:t>
            </a:r>
            <a:endParaRPr lang="en-US" sz="628" dirty="0"/>
          </a:p>
        </p:txBody>
      </p:sp>
      <p:sp>
        <p:nvSpPr>
          <p:cNvPr id="9" name="Text 5"/>
          <p:cNvSpPr/>
          <p:nvPr/>
        </p:nvSpPr>
        <p:spPr>
          <a:xfrm>
            <a:off x="1571625" y="823317"/>
            <a:ext cx="651002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00C3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Strong typing</a:t>
            </a:r>
            <a:endParaRPr lang="en-US" sz="732" dirty="0"/>
          </a:p>
        </p:txBody>
      </p:sp>
      <p:sp>
        <p:nvSpPr>
          <p:cNvPr id="10" name="Text 6"/>
          <p:cNvSpPr/>
          <p:nvPr/>
        </p:nvSpPr>
        <p:spPr>
          <a:xfrm>
            <a:off x="2222627" y="823317"/>
            <a:ext cx="1211452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with compile-time checks </a:t>
            </a:r>
            <a:endParaRPr lang="en-US" sz="732" dirty="0"/>
          </a:p>
        </p:txBody>
      </p:sp>
      <p:sp>
        <p:nvSpPr>
          <p:cNvPr id="11" name="Shape 7"/>
          <p:cNvSpPr/>
          <p:nvPr/>
        </p:nvSpPr>
        <p:spPr>
          <a:xfrm>
            <a:off x="1571625" y="1068688"/>
            <a:ext cx="3532584" cy="1089422"/>
          </a:xfrm>
          <a:prstGeom prst="rect">
            <a:avLst/>
          </a:prstGeom>
          <a:solidFill>
            <a:srgbClr val="000000">
              <a:alpha val="20000"/>
            </a:srgbClr>
          </a:solidFill>
          <a:ln/>
        </p:spPr>
      </p:sp>
      <p:sp>
        <p:nvSpPr>
          <p:cNvPr id="12" name="Text 8"/>
          <p:cNvSpPr/>
          <p:nvPr/>
        </p:nvSpPr>
        <p:spPr>
          <a:xfrm>
            <a:off x="1571625" y="1068688"/>
            <a:ext cx="3532584" cy="1089422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final case class Greet(whom: String, </a:t>
            </a: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               replyTo: ActorRef[Greeted])</a:t>
            </a:r>
            <a:endParaRPr lang="en-US" sz="680" dirty="0"/>
          </a:p>
          <a:p>
            <a:pPr indent="0" marL="0">
              <a:buNone/>
            </a:pP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def greeter: Behavior[Greet] = </a:t>
            </a: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 Behaviors.receiveMessage[Greet] { msg =&gt;</a:t>
            </a: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   // Type-safe message handling</a:t>
            </a: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 }</a:t>
            </a:r>
            <a:endParaRPr lang="en-US" sz="680" dirty="0"/>
          </a:p>
        </p:txBody>
      </p:sp>
      <p:sp>
        <p:nvSpPr>
          <p:cNvPr id="13" name="Text 9"/>
          <p:cNvSpPr/>
          <p:nvPr/>
        </p:nvSpPr>
        <p:spPr>
          <a:xfrm>
            <a:off x="8634980" y="750094"/>
            <a:ext cx="25898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FFFFFF">
                    <a:alpha val="6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Erlang</a:t>
            </a:r>
            <a:endParaRPr lang="en-US" sz="628" dirty="0"/>
          </a:p>
        </p:txBody>
      </p:sp>
      <p:sp>
        <p:nvSpPr>
          <p:cNvPr id="14" name="Text 10"/>
          <p:cNvSpPr/>
          <p:nvPr/>
        </p:nvSpPr>
        <p:spPr>
          <a:xfrm>
            <a:off x="5325666" y="823317"/>
            <a:ext cx="748810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00C3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Dynamic typing</a:t>
            </a:r>
            <a:endParaRPr lang="en-US" sz="732" dirty="0"/>
          </a:p>
        </p:txBody>
      </p:sp>
      <p:sp>
        <p:nvSpPr>
          <p:cNvPr id="15" name="Text 11"/>
          <p:cNvSpPr/>
          <p:nvPr/>
        </p:nvSpPr>
        <p:spPr>
          <a:xfrm>
            <a:off x="6074476" y="823317"/>
            <a:ext cx="107435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with pattern matching </a:t>
            </a:r>
            <a:endParaRPr lang="en-US" sz="732" dirty="0"/>
          </a:p>
        </p:txBody>
      </p:sp>
      <p:sp>
        <p:nvSpPr>
          <p:cNvPr id="16" name="Shape 12"/>
          <p:cNvSpPr/>
          <p:nvPr/>
        </p:nvSpPr>
        <p:spPr>
          <a:xfrm>
            <a:off x="5325666" y="1068688"/>
            <a:ext cx="3532584" cy="671513"/>
          </a:xfrm>
          <a:prstGeom prst="rect">
            <a:avLst/>
          </a:prstGeom>
          <a:solidFill>
            <a:srgbClr val="000000">
              <a:alpha val="20000"/>
            </a:srgbClr>
          </a:solidFill>
          <a:ln/>
        </p:spPr>
      </p:sp>
      <p:sp>
        <p:nvSpPr>
          <p:cNvPr id="17" name="Text 13"/>
          <p:cNvSpPr/>
          <p:nvPr/>
        </p:nvSpPr>
        <p:spPr>
          <a:xfrm>
            <a:off x="5325666" y="1068688"/>
            <a:ext cx="3532584" cy="671513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handle_info({greet, Whom, ReplyPid}, greeter) -&gt;</a:t>
            </a: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   % Pattern matching for message type</a:t>
            </a: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   % No compile-time type checking</a:t>
            </a: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   {noreply, greeter};</a:t>
            </a:r>
            <a:endParaRPr lang="en-US" sz="680" dirty="0"/>
          </a:p>
        </p:txBody>
      </p:sp>
      <p:sp>
        <p:nvSpPr>
          <p:cNvPr id="18" name="Shape 14"/>
          <p:cNvSpPr/>
          <p:nvPr/>
        </p:nvSpPr>
        <p:spPr>
          <a:xfrm>
            <a:off x="178594" y="2408141"/>
            <a:ext cx="8786813" cy="1565179"/>
          </a:xfrm>
          <a:prstGeom prst="rect">
            <a:avLst/>
          </a:prstGeom>
          <a:solidFill>
            <a:srgbClr val="000000">
              <a:alpha val="20000"/>
            </a:srgbClr>
          </a:solidFill>
          <a:ln w="99">
            <a:solidFill>
              <a:srgbClr val="00C3CC">
                <a:alpha val="15000"/>
              </a:srgbClr>
            </a:solidFill>
            <a:prstDash val="solid"/>
          </a:ln>
        </p:spPr>
      </p:sp>
      <p:sp>
        <p:nvSpPr>
          <p:cNvPr id="19" name="Shape 15"/>
          <p:cNvSpPr/>
          <p:nvPr/>
        </p:nvSpPr>
        <p:spPr>
          <a:xfrm>
            <a:off x="178594" y="2408141"/>
            <a:ext cx="1285875" cy="1550891"/>
          </a:xfrm>
          <a:prstGeom prst="rect">
            <a:avLst/>
          </a:prstGeom>
          <a:solidFill>
            <a:srgbClr val="00C3CC">
              <a:alpha val="15000"/>
            </a:srgbClr>
          </a:solidFill>
          <a:ln/>
        </p:spPr>
      </p:sp>
      <p:pic>
        <p:nvPicPr>
          <p:cNvPr id="2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06" y="2972832"/>
            <a:ext cx="171450" cy="171450"/>
          </a:xfrm>
          <a:prstGeom prst="rect">
            <a:avLst/>
          </a:prstGeom>
        </p:spPr>
      </p:pic>
      <p:sp>
        <p:nvSpPr>
          <p:cNvPr id="21" name="Text 16"/>
          <p:cNvSpPr/>
          <p:nvPr/>
        </p:nvSpPr>
        <p:spPr>
          <a:xfrm>
            <a:off x="537539" y="3201432"/>
            <a:ext cx="567984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00C3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API Style </a:t>
            </a:r>
            <a:endParaRPr lang="en-US" sz="942" dirty="0"/>
          </a:p>
        </p:txBody>
      </p:sp>
      <p:sp>
        <p:nvSpPr>
          <p:cNvPr id="22" name="Text 17"/>
          <p:cNvSpPr/>
          <p:nvPr/>
        </p:nvSpPr>
        <p:spPr>
          <a:xfrm>
            <a:off x="4896287" y="2443860"/>
            <a:ext cx="24364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FFFFFF">
                    <a:alpha val="6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Pekko</a:t>
            </a:r>
            <a:endParaRPr lang="en-US" sz="628" dirty="0"/>
          </a:p>
        </p:txBody>
      </p:sp>
      <p:sp>
        <p:nvSpPr>
          <p:cNvPr id="23" name="Text 18"/>
          <p:cNvSpPr/>
          <p:nvPr/>
        </p:nvSpPr>
        <p:spPr>
          <a:xfrm>
            <a:off x="1571625" y="2517084"/>
            <a:ext cx="859622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00C3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Behavior patterns</a:t>
            </a:r>
            <a:endParaRPr lang="en-US" sz="732" dirty="0"/>
          </a:p>
        </p:txBody>
      </p:sp>
      <p:sp>
        <p:nvSpPr>
          <p:cNvPr id="24" name="Text 19"/>
          <p:cNvSpPr/>
          <p:nvPr/>
        </p:nvSpPr>
        <p:spPr>
          <a:xfrm>
            <a:off x="2431247" y="2517084"/>
            <a:ext cx="1197359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with functional approach </a:t>
            </a:r>
            <a:endParaRPr lang="en-US" sz="732" dirty="0"/>
          </a:p>
        </p:txBody>
      </p:sp>
      <p:sp>
        <p:nvSpPr>
          <p:cNvPr id="25" name="Shape 20"/>
          <p:cNvSpPr/>
          <p:nvPr/>
        </p:nvSpPr>
        <p:spPr>
          <a:xfrm>
            <a:off x="1571625" y="2762455"/>
            <a:ext cx="3532584" cy="810816"/>
          </a:xfrm>
          <a:prstGeom prst="rect">
            <a:avLst/>
          </a:prstGeom>
          <a:solidFill>
            <a:srgbClr val="000000">
              <a:alpha val="20000"/>
            </a:srgbClr>
          </a:solidFill>
          <a:ln/>
        </p:spPr>
      </p:sp>
      <p:sp>
        <p:nvSpPr>
          <p:cNvPr id="26" name="Text 21"/>
          <p:cNvSpPr/>
          <p:nvPr/>
        </p:nvSpPr>
        <p:spPr>
          <a:xfrm>
            <a:off x="1571625" y="2762455"/>
            <a:ext cx="3532584" cy="810816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def replyActor: Behavior[Greeted] = </a:t>
            </a: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 Behaviors.receiveMessage[Greeted] { msg =&gt;</a:t>
            </a: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   println(s"Received greeting from ${msg.whom}!")</a:t>
            </a: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   Behaviors.same  // Return next behavior</a:t>
            </a: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 }</a:t>
            </a:r>
            <a:endParaRPr lang="en-US" sz="680" dirty="0"/>
          </a:p>
        </p:txBody>
      </p:sp>
      <p:sp>
        <p:nvSpPr>
          <p:cNvPr id="27" name="Text 22"/>
          <p:cNvSpPr/>
          <p:nvPr/>
        </p:nvSpPr>
        <p:spPr>
          <a:xfrm>
            <a:off x="8634980" y="2443860"/>
            <a:ext cx="25898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FFFFFF">
                    <a:alpha val="6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Erlang</a:t>
            </a:r>
            <a:endParaRPr lang="en-US" sz="628" dirty="0"/>
          </a:p>
        </p:txBody>
      </p:sp>
      <p:sp>
        <p:nvSpPr>
          <p:cNvPr id="28" name="Text 23"/>
          <p:cNvSpPr/>
          <p:nvPr/>
        </p:nvSpPr>
        <p:spPr>
          <a:xfrm>
            <a:off x="5325666" y="2517084"/>
            <a:ext cx="874021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00C3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Callback functions</a:t>
            </a:r>
            <a:endParaRPr lang="en-US" sz="732" dirty="0"/>
          </a:p>
        </p:txBody>
      </p:sp>
      <p:sp>
        <p:nvSpPr>
          <p:cNvPr id="29" name="Text 24"/>
          <p:cNvSpPr/>
          <p:nvPr/>
        </p:nvSpPr>
        <p:spPr>
          <a:xfrm>
            <a:off x="6199687" y="2517084"/>
            <a:ext cx="933738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with OTP behaviors </a:t>
            </a:r>
            <a:endParaRPr lang="en-US" sz="732" dirty="0"/>
          </a:p>
        </p:txBody>
      </p:sp>
      <p:sp>
        <p:nvSpPr>
          <p:cNvPr id="30" name="Shape 25"/>
          <p:cNvSpPr/>
          <p:nvPr/>
        </p:nvSpPr>
        <p:spPr>
          <a:xfrm>
            <a:off x="5325666" y="2762455"/>
            <a:ext cx="3532584" cy="1089422"/>
          </a:xfrm>
          <a:prstGeom prst="rect">
            <a:avLst/>
          </a:prstGeom>
          <a:solidFill>
            <a:srgbClr val="000000">
              <a:alpha val="20000"/>
            </a:srgbClr>
          </a:solidFill>
          <a:ln/>
        </p:spPr>
      </p:sp>
      <p:sp>
        <p:nvSpPr>
          <p:cNvPr id="31" name="Text 26"/>
          <p:cNvSpPr/>
          <p:nvPr/>
        </p:nvSpPr>
        <p:spPr>
          <a:xfrm>
            <a:off x="5325666" y="2762455"/>
            <a:ext cx="3532584" cy="1089422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-behaviour(gen_server).</a:t>
            </a:r>
            <a:endParaRPr lang="en-US" sz="680" dirty="0"/>
          </a:p>
          <a:p>
            <a:pPr indent="0" marL="0">
              <a:buNone/>
            </a:pP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init(reply_actor) -&gt; {ok, reply_actor};</a:t>
            </a:r>
            <a:endParaRPr lang="en-US" sz="680" dirty="0"/>
          </a:p>
          <a:p>
            <a:pPr indent="0" marL="0">
              <a:buNone/>
            </a:pP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handle_info({greeted, Whom}, reply_actor) -&gt;</a:t>
            </a: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   io:format("Received greeting from ~s!~n", [Whom]),</a:t>
            </a: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   {noreply, reply_actor};</a:t>
            </a:r>
            <a:endParaRPr lang="en-US" sz="680" dirty="0"/>
          </a:p>
        </p:txBody>
      </p:sp>
      <p:sp>
        <p:nvSpPr>
          <p:cNvPr id="32" name="Shape 27"/>
          <p:cNvSpPr/>
          <p:nvPr/>
        </p:nvSpPr>
        <p:spPr>
          <a:xfrm>
            <a:off x="178594" y="4101908"/>
            <a:ext cx="8786813" cy="1565179"/>
          </a:xfrm>
          <a:prstGeom prst="rect">
            <a:avLst/>
          </a:prstGeom>
          <a:solidFill>
            <a:srgbClr val="000000">
              <a:alpha val="20000"/>
            </a:srgbClr>
          </a:solidFill>
          <a:ln w="99">
            <a:solidFill>
              <a:srgbClr val="00C3CC">
                <a:alpha val="15000"/>
              </a:srgbClr>
            </a:solidFill>
            <a:prstDash val="solid"/>
          </a:ln>
        </p:spPr>
      </p:sp>
      <p:sp>
        <p:nvSpPr>
          <p:cNvPr id="33" name="Shape 28"/>
          <p:cNvSpPr/>
          <p:nvPr/>
        </p:nvSpPr>
        <p:spPr>
          <a:xfrm>
            <a:off x="178594" y="4101908"/>
            <a:ext cx="1285875" cy="1550891"/>
          </a:xfrm>
          <a:prstGeom prst="rect">
            <a:avLst/>
          </a:prstGeom>
          <a:solidFill>
            <a:srgbClr val="00C3CC">
              <a:alpha val="15000"/>
            </a:srgbClr>
          </a:solidFill>
          <a:ln/>
        </p:spPr>
      </p:sp>
      <p:pic>
        <p:nvPicPr>
          <p:cNvPr id="34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806" y="4666599"/>
            <a:ext cx="171450" cy="171450"/>
          </a:xfrm>
          <a:prstGeom prst="rect">
            <a:avLst/>
          </a:prstGeom>
        </p:spPr>
      </p:pic>
      <p:sp>
        <p:nvSpPr>
          <p:cNvPr id="35" name="Text 29"/>
          <p:cNvSpPr/>
          <p:nvPr/>
        </p:nvSpPr>
        <p:spPr>
          <a:xfrm>
            <a:off x="355262" y="4895199"/>
            <a:ext cx="932538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00C3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Actor Creation </a:t>
            </a:r>
            <a:endParaRPr lang="en-US" sz="942" dirty="0"/>
          </a:p>
        </p:txBody>
      </p:sp>
      <p:sp>
        <p:nvSpPr>
          <p:cNvPr id="36" name="Text 30"/>
          <p:cNvSpPr/>
          <p:nvPr/>
        </p:nvSpPr>
        <p:spPr>
          <a:xfrm>
            <a:off x="4896287" y="4137627"/>
            <a:ext cx="24364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FFFFFF">
                    <a:alpha val="6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Pekko</a:t>
            </a:r>
            <a:endParaRPr lang="en-US" sz="628" dirty="0"/>
          </a:p>
        </p:txBody>
      </p:sp>
      <p:sp>
        <p:nvSpPr>
          <p:cNvPr id="37" name="Text 31"/>
          <p:cNvSpPr/>
          <p:nvPr/>
        </p:nvSpPr>
        <p:spPr>
          <a:xfrm>
            <a:off x="1571625" y="4210850"/>
            <a:ext cx="938426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00C3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Spawn with context</a:t>
            </a:r>
            <a:endParaRPr lang="en-US" sz="732" dirty="0"/>
          </a:p>
        </p:txBody>
      </p:sp>
      <p:sp>
        <p:nvSpPr>
          <p:cNvPr id="38" name="Text 32"/>
          <p:cNvSpPr/>
          <p:nvPr/>
        </p:nvSpPr>
        <p:spPr>
          <a:xfrm>
            <a:off x="2510051" y="4210850"/>
            <a:ext cx="1020328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and typed references </a:t>
            </a:r>
            <a:endParaRPr lang="en-US" sz="732" dirty="0"/>
          </a:p>
        </p:txBody>
      </p:sp>
      <p:sp>
        <p:nvSpPr>
          <p:cNvPr id="39" name="Shape 33"/>
          <p:cNvSpPr/>
          <p:nvPr/>
        </p:nvSpPr>
        <p:spPr>
          <a:xfrm>
            <a:off x="1571625" y="4456221"/>
            <a:ext cx="3532584" cy="950119"/>
          </a:xfrm>
          <a:prstGeom prst="rect">
            <a:avLst/>
          </a:prstGeom>
          <a:solidFill>
            <a:srgbClr val="000000">
              <a:alpha val="20000"/>
            </a:srgbClr>
          </a:solidFill>
          <a:ln/>
        </p:spPr>
      </p:sp>
      <p:sp>
        <p:nvSpPr>
          <p:cNvPr id="40" name="Text 34"/>
          <p:cNvSpPr/>
          <p:nvPr/>
        </p:nvSpPr>
        <p:spPr>
          <a:xfrm>
            <a:off x="1571625" y="4456221"/>
            <a:ext cx="3532584" cy="950119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val system = ActorSystem(Behaviors.setup[Any] { ctx =&gt;</a:t>
            </a: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 val reply = ctx.spawn(replyActor, "reply")</a:t>
            </a: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 val greeterActor = ctx.spawn(greeter, "greeter")</a:t>
            </a: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 greeterActor ! Greet("Roger", reply)</a:t>
            </a: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 Behaviors.empty</a:t>
            </a: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}, "HelloSystem")</a:t>
            </a:r>
            <a:endParaRPr lang="en-US" sz="680" dirty="0"/>
          </a:p>
        </p:txBody>
      </p:sp>
      <p:sp>
        <p:nvSpPr>
          <p:cNvPr id="41" name="Text 35"/>
          <p:cNvSpPr/>
          <p:nvPr/>
        </p:nvSpPr>
        <p:spPr>
          <a:xfrm>
            <a:off x="8634980" y="4137627"/>
            <a:ext cx="25898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FFFFFF">
                    <a:alpha val="6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Erlang</a:t>
            </a:r>
            <a:endParaRPr lang="en-US" sz="628" dirty="0"/>
          </a:p>
        </p:txBody>
      </p:sp>
      <p:sp>
        <p:nvSpPr>
          <p:cNvPr id="42" name="Text 36"/>
          <p:cNvSpPr/>
          <p:nvPr/>
        </p:nvSpPr>
        <p:spPr>
          <a:xfrm>
            <a:off x="5325666" y="4210850"/>
            <a:ext cx="1018849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00C3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Start with gen_server</a:t>
            </a:r>
            <a:endParaRPr lang="en-US" sz="732" dirty="0"/>
          </a:p>
        </p:txBody>
      </p:sp>
      <p:sp>
        <p:nvSpPr>
          <p:cNvPr id="43" name="Text 37"/>
          <p:cNvSpPr/>
          <p:nvPr/>
        </p:nvSpPr>
        <p:spPr>
          <a:xfrm>
            <a:off x="6344515" y="4210850"/>
            <a:ext cx="77381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and process IDs </a:t>
            </a:r>
            <a:endParaRPr lang="en-US" sz="732" dirty="0"/>
          </a:p>
        </p:txBody>
      </p:sp>
      <p:sp>
        <p:nvSpPr>
          <p:cNvPr id="44" name="Shape 38"/>
          <p:cNvSpPr/>
          <p:nvPr/>
        </p:nvSpPr>
        <p:spPr>
          <a:xfrm>
            <a:off x="5325666" y="4456221"/>
            <a:ext cx="3532584" cy="1089422"/>
          </a:xfrm>
          <a:prstGeom prst="rect">
            <a:avLst/>
          </a:prstGeom>
          <a:solidFill>
            <a:srgbClr val="000000">
              <a:alpha val="20000"/>
            </a:srgbClr>
          </a:solidFill>
          <a:ln/>
        </p:spPr>
      </p:sp>
      <p:sp>
        <p:nvSpPr>
          <p:cNvPr id="45" name="Text 39"/>
          <p:cNvSpPr/>
          <p:nvPr/>
        </p:nvSpPr>
        <p:spPr>
          <a:xfrm>
            <a:off x="5325666" y="4456221"/>
            <a:ext cx="3532584" cy="1089422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start() -&gt;</a:t>
            </a: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   {ok, ReplyPid} = gen_server:start_link(</a:t>
            </a: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       {local, reply_actor}, ?MODULE, reply_actor, []),</a:t>
            </a: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   {ok, GreeterPid} = gen_server:start_link(</a:t>
            </a: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       {local, greeter}, ?MODULE, greeter, [ReplyPid]),</a:t>
            </a: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   GreeterPid ! {greet, "Roger", ReplyPid},</a:t>
            </a: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   ok.</a:t>
            </a:r>
            <a:endParaRPr lang="en-US" sz="680" dirty="0"/>
          </a:p>
        </p:txBody>
      </p:sp>
      <p:sp>
        <p:nvSpPr>
          <p:cNvPr id="46" name="Shape 40"/>
          <p:cNvSpPr/>
          <p:nvPr/>
        </p:nvSpPr>
        <p:spPr>
          <a:xfrm>
            <a:off x="178594" y="5795674"/>
            <a:ext cx="8786813" cy="1425876"/>
          </a:xfrm>
          <a:prstGeom prst="rect">
            <a:avLst/>
          </a:prstGeom>
          <a:solidFill>
            <a:srgbClr val="000000">
              <a:alpha val="20000"/>
            </a:srgbClr>
          </a:solidFill>
          <a:ln w="99">
            <a:solidFill>
              <a:srgbClr val="00C3CC">
                <a:alpha val="15000"/>
              </a:srgbClr>
            </a:solidFill>
            <a:prstDash val="solid"/>
          </a:ln>
        </p:spPr>
      </p:sp>
      <p:sp>
        <p:nvSpPr>
          <p:cNvPr id="47" name="Shape 41"/>
          <p:cNvSpPr/>
          <p:nvPr/>
        </p:nvSpPr>
        <p:spPr>
          <a:xfrm>
            <a:off x="178594" y="5795674"/>
            <a:ext cx="1285875" cy="1411588"/>
          </a:xfrm>
          <a:prstGeom prst="rect">
            <a:avLst/>
          </a:prstGeom>
          <a:solidFill>
            <a:srgbClr val="00C3CC">
              <a:alpha val="15000"/>
            </a:srgbClr>
          </a:solidFill>
          <a:ln/>
        </p:spPr>
      </p:sp>
      <p:pic>
        <p:nvPicPr>
          <p:cNvPr id="48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806" y="6194273"/>
            <a:ext cx="171450" cy="171450"/>
          </a:xfrm>
          <a:prstGeom prst="rect">
            <a:avLst/>
          </a:prstGeom>
        </p:spPr>
      </p:pic>
      <p:sp>
        <p:nvSpPr>
          <p:cNvPr id="49" name="Text 42"/>
          <p:cNvSpPr/>
          <p:nvPr/>
        </p:nvSpPr>
        <p:spPr>
          <a:xfrm>
            <a:off x="285750" y="6422873"/>
            <a:ext cx="1071563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00C3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Message Handling </a:t>
            </a:r>
            <a:endParaRPr lang="en-US" sz="942" dirty="0"/>
          </a:p>
        </p:txBody>
      </p:sp>
      <p:sp>
        <p:nvSpPr>
          <p:cNvPr id="50" name="Text 43"/>
          <p:cNvSpPr/>
          <p:nvPr/>
        </p:nvSpPr>
        <p:spPr>
          <a:xfrm>
            <a:off x="4896287" y="5831393"/>
            <a:ext cx="24364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FFFFFF">
                    <a:alpha val="6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Pekko</a:t>
            </a:r>
            <a:endParaRPr lang="en-US" sz="628" dirty="0"/>
          </a:p>
        </p:txBody>
      </p:sp>
      <p:sp>
        <p:nvSpPr>
          <p:cNvPr id="51" name="Text 44"/>
          <p:cNvSpPr/>
          <p:nvPr/>
        </p:nvSpPr>
        <p:spPr>
          <a:xfrm>
            <a:off x="1571625" y="5904616"/>
            <a:ext cx="83883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00C3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Pattern matching</a:t>
            </a:r>
            <a:endParaRPr lang="en-US" sz="732" dirty="0"/>
          </a:p>
        </p:txBody>
      </p:sp>
      <p:sp>
        <p:nvSpPr>
          <p:cNvPr id="52" name="Text 45"/>
          <p:cNvSpPr/>
          <p:nvPr/>
        </p:nvSpPr>
        <p:spPr>
          <a:xfrm>
            <a:off x="2410458" y="5904616"/>
            <a:ext cx="934520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on typed messages </a:t>
            </a:r>
            <a:endParaRPr lang="en-US" sz="732" dirty="0"/>
          </a:p>
        </p:txBody>
      </p:sp>
      <p:sp>
        <p:nvSpPr>
          <p:cNvPr id="53" name="Shape 46"/>
          <p:cNvSpPr/>
          <p:nvPr/>
        </p:nvSpPr>
        <p:spPr>
          <a:xfrm>
            <a:off x="1571625" y="6149987"/>
            <a:ext cx="3532584" cy="950119"/>
          </a:xfrm>
          <a:prstGeom prst="rect">
            <a:avLst/>
          </a:prstGeom>
          <a:solidFill>
            <a:srgbClr val="000000">
              <a:alpha val="20000"/>
            </a:srgbClr>
          </a:solidFill>
          <a:ln/>
        </p:spPr>
      </p:sp>
      <p:sp>
        <p:nvSpPr>
          <p:cNvPr id="54" name="Text 47"/>
          <p:cNvSpPr/>
          <p:nvPr/>
        </p:nvSpPr>
        <p:spPr>
          <a:xfrm>
            <a:off x="1571625" y="6149987"/>
            <a:ext cx="3532584" cy="950119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def greeter: Behavior[Greet] = </a:t>
            </a: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 Behaviors.receiveMessage[Greet] { msg =&gt;</a:t>
            </a: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   println(s"Hello ${msg.whom}!")</a:t>
            </a: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   msg.replyTo ! Greeted(msg.whom)</a:t>
            </a: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   Behaviors.same</a:t>
            </a: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 }</a:t>
            </a:r>
            <a:endParaRPr lang="en-US" sz="680" dirty="0"/>
          </a:p>
        </p:txBody>
      </p:sp>
      <p:sp>
        <p:nvSpPr>
          <p:cNvPr id="55" name="Text 48"/>
          <p:cNvSpPr/>
          <p:nvPr/>
        </p:nvSpPr>
        <p:spPr>
          <a:xfrm>
            <a:off x="8634980" y="5831393"/>
            <a:ext cx="25898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FFFFFF">
                    <a:alpha val="6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Erlang</a:t>
            </a:r>
            <a:endParaRPr lang="en-US" sz="628" dirty="0"/>
          </a:p>
        </p:txBody>
      </p:sp>
      <p:sp>
        <p:nvSpPr>
          <p:cNvPr id="56" name="Text 49"/>
          <p:cNvSpPr/>
          <p:nvPr/>
        </p:nvSpPr>
        <p:spPr>
          <a:xfrm>
            <a:off x="5325666" y="5904616"/>
            <a:ext cx="83883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00C3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Pattern matching</a:t>
            </a:r>
            <a:endParaRPr lang="en-US" sz="732" dirty="0"/>
          </a:p>
        </p:txBody>
      </p:sp>
      <p:sp>
        <p:nvSpPr>
          <p:cNvPr id="57" name="Text 50"/>
          <p:cNvSpPr/>
          <p:nvPr/>
        </p:nvSpPr>
        <p:spPr>
          <a:xfrm>
            <a:off x="6164498" y="5904616"/>
            <a:ext cx="978526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in callback functions </a:t>
            </a:r>
            <a:endParaRPr lang="en-US" sz="732" dirty="0"/>
          </a:p>
        </p:txBody>
      </p:sp>
      <p:sp>
        <p:nvSpPr>
          <p:cNvPr id="58" name="Shape 51"/>
          <p:cNvSpPr/>
          <p:nvPr/>
        </p:nvSpPr>
        <p:spPr>
          <a:xfrm>
            <a:off x="5325666" y="6149987"/>
            <a:ext cx="3532584" cy="671513"/>
          </a:xfrm>
          <a:prstGeom prst="rect">
            <a:avLst/>
          </a:prstGeom>
          <a:solidFill>
            <a:srgbClr val="000000">
              <a:alpha val="20000"/>
            </a:srgbClr>
          </a:solidFill>
          <a:ln/>
        </p:spPr>
      </p:sp>
      <p:sp>
        <p:nvSpPr>
          <p:cNvPr id="59" name="Text 52"/>
          <p:cNvSpPr/>
          <p:nvPr/>
        </p:nvSpPr>
        <p:spPr>
          <a:xfrm>
            <a:off x="5325666" y="6149987"/>
            <a:ext cx="3532584" cy="671513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handle_info({greet, Whom, ReplyPid}, greeter) -&gt;</a:t>
            </a: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   io:format("Hello ~s!~n", [Whom]),</a:t>
            </a: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   ReplyPid ! {greeted, Whom},</a:t>
            </a: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   {noreply, greeter};</a:t>
            </a:r>
            <a:endParaRPr lang="en-US" sz="68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521494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indent="0" marL="0">
              <a:buNone/>
            </a:pPr>
            <a:r>
              <a:rPr lang="en-US" sz="2363" b="1" dirty="0">
                <a:solidFill>
                  <a:srgbClr val="00C3C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Apache Pekko: Pros &amp; Cons</a:t>
            </a:r>
            <a:endParaRPr lang="en-US" sz="2363" dirty="0"/>
          </a:p>
        </p:txBody>
      </p:sp>
      <p:sp>
        <p:nvSpPr>
          <p:cNvPr id="4" name="Text 1"/>
          <p:cNvSpPr/>
          <p:nvPr/>
        </p:nvSpPr>
        <p:spPr>
          <a:xfrm>
            <a:off x="428625" y="1164431"/>
            <a:ext cx="3921919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575" b="1" dirty="0">
                <a:solidFill>
                  <a:srgbClr val="4CAF5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Advantages</a:t>
            </a:r>
            <a:endParaRPr lang="en-US" sz="1575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671638"/>
            <a:ext cx="128588" cy="128588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64369" y="1643063"/>
            <a:ext cx="368617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Strong Type Safety</a:t>
            </a:r>
            <a:endParaRPr lang="en-US" sz="1046" dirty="0"/>
          </a:p>
        </p:txBody>
      </p:sp>
      <p:sp>
        <p:nvSpPr>
          <p:cNvPr id="7" name="Text 3"/>
          <p:cNvSpPr/>
          <p:nvPr/>
        </p:nvSpPr>
        <p:spPr>
          <a:xfrm>
            <a:off x="664369" y="1893094"/>
            <a:ext cx="368617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Catches errors at compile time rather than runtime</a:t>
            </a:r>
            <a:endParaRPr lang="en-US" sz="837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2235994"/>
            <a:ext cx="128588" cy="128588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664369" y="2207419"/>
            <a:ext cx="368617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JVM Integration</a:t>
            </a:r>
            <a:endParaRPr lang="en-US" sz="1046" dirty="0"/>
          </a:p>
        </p:txBody>
      </p:sp>
      <p:sp>
        <p:nvSpPr>
          <p:cNvPr id="10" name="Text 5"/>
          <p:cNvSpPr/>
          <p:nvPr/>
        </p:nvSpPr>
        <p:spPr>
          <a:xfrm>
            <a:off x="664369" y="2457450"/>
            <a:ext cx="368617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Access to vast Java/Scala ecosystem and tools</a:t>
            </a:r>
            <a:endParaRPr lang="en-US" sz="837" dirty="0"/>
          </a:p>
        </p:txBody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5" y="2800350"/>
            <a:ext cx="128588" cy="128588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664369" y="2771775"/>
            <a:ext cx="368617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Built-in Supervision</a:t>
            </a:r>
            <a:endParaRPr lang="en-US" sz="1046" dirty="0"/>
          </a:p>
        </p:txBody>
      </p:sp>
      <p:sp>
        <p:nvSpPr>
          <p:cNvPr id="13" name="Text 7"/>
          <p:cNvSpPr/>
          <p:nvPr/>
        </p:nvSpPr>
        <p:spPr>
          <a:xfrm>
            <a:off x="664369" y="3021806"/>
            <a:ext cx="368617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Ready-to-use fault tolerance strategies</a:t>
            </a:r>
            <a:endParaRPr lang="en-US" sz="837" dirty="0"/>
          </a:p>
        </p:txBody>
      </p:sp>
      <p:pic>
        <p:nvPicPr>
          <p:cNvPr id="14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625" y="3364706"/>
            <a:ext cx="128588" cy="128588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664369" y="3336131"/>
            <a:ext cx="368617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Comprehensive Framework</a:t>
            </a:r>
            <a:endParaRPr lang="en-US" sz="1046" dirty="0"/>
          </a:p>
        </p:txBody>
      </p:sp>
      <p:sp>
        <p:nvSpPr>
          <p:cNvPr id="16" name="Text 9"/>
          <p:cNvSpPr/>
          <p:nvPr/>
        </p:nvSpPr>
        <p:spPr>
          <a:xfrm>
            <a:off x="664369" y="3586163"/>
            <a:ext cx="368617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Includes clustering, streams, persistence, and HTTP</a:t>
            </a:r>
            <a:endParaRPr lang="en-US" sz="837" dirty="0"/>
          </a:p>
        </p:txBody>
      </p:sp>
      <p:sp>
        <p:nvSpPr>
          <p:cNvPr id="17" name="Shape 10"/>
          <p:cNvSpPr/>
          <p:nvPr/>
        </p:nvSpPr>
        <p:spPr>
          <a:xfrm>
            <a:off x="4564856" y="1164431"/>
            <a:ext cx="14288" cy="2736056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18" name="Text 11"/>
          <p:cNvSpPr/>
          <p:nvPr/>
        </p:nvSpPr>
        <p:spPr>
          <a:xfrm>
            <a:off x="4793456" y="1164431"/>
            <a:ext cx="3921919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575" b="1" dirty="0">
                <a:solidFill>
                  <a:srgbClr val="FF5252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Challenges</a:t>
            </a:r>
            <a:endParaRPr lang="en-US" sz="1575" dirty="0"/>
          </a:p>
        </p:txBody>
      </p:sp>
      <p:pic>
        <p:nvPicPr>
          <p:cNvPr id="19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3456" y="1671638"/>
            <a:ext cx="128588" cy="128588"/>
          </a:xfrm>
          <a:prstGeom prst="rect">
            <a:avLst/>
          </a:prstGeom>
        </p:spPr>
      </p:pic>
      <p:sp>
        <p:nvSpPr>
          <p:cNvPr id="20" name="Text 12"/>
          <p:cNvSpPr/>
          <p:nvPr/>
        </p:nvSpPr>
        <p:spPr>
          <a:xfrm>
            <a:off x="5029200" y="1643063"/>
            <a:ext cx="368617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Steep Learning Curve</a:t>
            </a:r>
            <a:endParaRPr lang="en-US" sz="1046" dirty="0"/>
          </a:p>
        </p:txBody>
      </p:sp>
      <p:sp>
        <p:nvSpPr>
          <p:cNvPr id="21" name="Text 13"/>
          <p:cNvSpPr/>
          <p:nvPr/>
        </p:nvSpPr>
        <p:spPr>
          <a:xfrm>
            <a:off x="5029200" y="1893094"/>
            <a:ext cx="368617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Actor model requires different thinking about concurrency</a:t>
            </a:r>
            <a:endParaRPr lang="en-US" sz="837" dirty="0"/>
          </a:p>
        </p:txBody>
      </p:sp>
      <p:pic>
        <p:nvPicPr>
          <p:cNvPr id="22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3456" y="2235994"/>
            <a:ext cx="128588" cy="128588"/>
          </a:xfrm>
          <a:prstGeom prst="rect">
            <a:avLst/>
          </a:prstGeom>
        </p:spPr>
      </p:pic>
      <p:sp>
        <p:nvSpPr>
          <p:cNvPr id="23" name="Text 14"/>
          <p:cNvSpPr/>
          <p:nvPr/>
        </p:nvSpPr>
        <p:spPr>
          <a:xfrm>
            <a:off x="5029200" y="2207419"/>
            <a:ext cx="368617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Debugging Complexity</a:t>
            </a:r>
            <a:endParaRPr lang="en-US" sz="1046" dirty="0"/>
          </a:p>
        </p:txBody>
      </p:sp>
      <p:sp>
        <p:nvSpPr>
          <p:cNvPr id="24" name="Text 15"/>
          <p:cNvSpPr/>
          <p:nvPr/>
        </p:nvSpPr>
        <p:spPr>
          <a:xfrm>
            <a:off x="5029200" y="2457450"/>
            <a:ext cx="368617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Asynchronous message flow can be harder to trace</a:t>
            </a:r>
            <a:endParaRPr lang="en-US" sz="837" dirty="0"/>
          </a:p>
        </p:txBody>
      </p:sp>
      <p:pic>
        <p:nvPicPr>
          <p:cNvPr id="25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93456" y="2800350"/>
            <a:ext cx="128588" cy="128588"/>
          </a:xfrm>
          <a:prstGeom prst="rect">
            <a:avLst/>
          </a:prstGeom>
        </p:spPr>
      </p:pic>
      <p:sp>
        <p:nvSpPr>
          <p:cNvPr id="26" name="Text 16"/>
          <p:cNvSpPr/>
          <p:nvPr/>
        </p:nvSpPr>
        <p:spPr>
          <a:xfrm>
            <a:off x="5029200" y="2771775"/>
            <a:ext cx="368617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Resource Overhead</a:t>
            </a:r>
            <a:endParaRPr lang="en-US" sz="1046" dirty="0"/>
          </a:p>
        </p:txBody>
      </p:sp>
      <p:sp>
        <p:nvSpPr>
          <p:cNvPr id="27" name="Text 17"/>
          <p:cNvSpPr/>
          <p:nvPr/>
        </p:nvSpPr>
        <p:spPr>
          <a:xfrm>
            <a:off x="5029200" y="3021806"/>
            <a:ext cx="368617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JVM requires more memory than lightweight alternatives</a:t>
            </a:r>
            <a:endParaRPr lang="en-US" sz="837" dirty="0"/>
          </a:p>
        </p:txBody>
      </p:sp>
      <p:pic>
        <p:nvPicPr>
          <p:cNvPr id="28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93456" y="3364706"/>
            <a:ext cx="128588" cy="128588"/>
          </a:xfrm>
          <a:prstGeom prst="rect">
            <a:avLst/>
          </a:prstGeom>
        </p:spPr>
      </p:pic>
      <p:sp>
        <p:nvSpPr>
          <p:cNvPr id="29" name="Text 18"/>
          <p:cNvSpPr/>
          <p:nvPr/>
        </p:nvSpPr>
        <p:spPr>
          <a:xfrm>
            <a:off x="5029200" y="3336131"/>
            <a:ext cx="368617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Testing Challenges</a:t>
            </a:r>
            <a:endParaRPr lang="en-US" sz="1046" dirty="0"/>
          </a:p>
        </p:txBody>
      </p:sp>
      <p:sp>
        <p:nvSpPr>
          <p:cNvPr id="30" name="Text 19"/>
          <p:cNvSpPr/>
          <p:nvPr/>
        </p:nvSpPr>
        <p:spPr>
          <a:xfrm>
            <a:off x="5029200" y="3586163"/>
            <a:ext cx="368617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Testing concurrent systems requires specialized approaches</a:t>
            </a:r>
            <a:endParaRPr lang="en-US" sz="837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00C3C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Key Takeaways</a:t>
            </a:r>
            <a:endParaRPr lang="en-US" sz="2025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200150"/>
            <a:ext cx="171450" cy="17145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421606" y="1028700"/>
            <a:ext cx="6579394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Apache Pekko provides a robust implementation of the Actor Model for building concurrent, distributed systems</a:t>
            </a:r>
            <a:endParaRPr lang="en-US" sz="1350" dirty="0"/>
          </a:p>
        </p:txBody>
      </p:sp>
      <p:pic>
        <p:nvPicPr>
          <p:cNvPr id="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928813"/>
            <a:ext cx="171450" cy="17145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1421606" y="1757363"/>
            <a:ext cx="6579394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Pekko's Actor architecture offers state isolation, asynchronous communication, and supervision hierarchy</a:t>
            </a:r>
            <a:endParaRPr lang="en-US" sz="1350" dirty="0"/>
          </a:p>
        </p:txBody>
      </p:sp>
      <p:pic>
        <p:nvPicPr>
          <p:cNvPr id="8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2657475"/>
            <a:ext cx="171450" cy="171450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1421606" y="2486025"/>
            <a:ext cx="6579394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Pekko offers strong type safety and JVM integration, facilitating the development of resilient systems</a:t>
            </a:r>
            <a:endParaRPr lang="en-US" sz="1350" dirty="0"/>
          </a:p>
        </p:txBody>
      </p:sp>
      <p:sp>
        <p:nvSpPr>
          <p:cNvPr id="10" name="Text 4"/>
          <p:cNvSpPr/>
          <p:nvPr/>
        </p:nvSpPr>
        <p:spPr>
          <a:xfrm>
            <a:off x="285750" y="3500438"/>
            <a:ext cx="857250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dirty="0">
                <a:solidFill>
                  <a:srgbClr val="00C3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Apache Pekko: Building resilient, message-driven applications </a:t>
            </a:r>
            <a:endParaRPr lang="en-US" sz="1046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521494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indent="0" marL="0">
              <a:buNone/>
            </a:pPr>
            <a:r>
              <a:rPr lang="en-US" sz="2363" b="1" dirty="0">
                <a:solidFill>
                  <a:srgbClr val="00C3C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References &amp; Further Reading</a:t>
            </a:r>
            <a:endParaRPr lang="en-US" sz="2363" dirty="0"/>
          </a:p>
        </p:txBody>
      </p:sp>
      <p:sp>
        <p:nvSpPr>
          <p:cNvPr id="4" name="Text 1"/>
          <p:cNvSpPr/>
          <p:nvPr/>
        </p:nvSpPr>
        <p:spPr>
          <a:xfrm>
            <a:off x="285750" y="1092994"/>
            <a:ext cx="4179094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00C3C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Actor Model History</a:t>
            </a:r>
            <a:endParaRPr lang="en-US" sz="1350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478756"/>
            <a:ext cx="100013" cy="1143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471488" y="1466255"/>
            <a:ext cx="3887735" cy="389334"/>
          </a:xfrm>
          <a:prstGeom prst="rect">
            <a:avLst/>
          </a:prstGeom>
          <a:noFill/>
          <a:ln/>
        </p:spPr>
        <p:txBody>
          <a:bodyPr wrap="square" lIns="0" tIns="0" rIns="0" bIns="17018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Carl Hewitt et al. (1973) - "A Universal Modular ACTOR Formalism for AI"</a:t>
            </a:r>
            <a:endParaRPr lang="en-US" sz="942" dirty="0"/>
          </a:p>
        </p:txBody>
      </p:sp>
      <p:sp>
        <p:nvSpPr>
          <p:cNvPr id="7" name="Text 3"/>
          <p:cNvSpPr/>
          <p:nvPr/>
        </p:nvSpPr>
        <p:spPr>
          <a:xfrm>
            <a:off x="471488" y="1864519"/>
            <a:ext cx="3993356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dirty="0">
                <a:solidFill>
                  <a:srgbClr val="FFFFFF">
                    <a:alpha val="8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The original paper introducing the Actor Model</a:t>
            </a:r>
            <a:endParaRPr lang="en-US" sz="732" dirty="0"/>
          </a:p>
        </p:txBody>
      </p:sp>
      <p:sp>
        <p:nvSpPr>
          <p:cNvPr id="8" name="Text 4"/>
          <p:cNvSpPr/>
          <p:nvPr/>
        </p:nvSpPr>
        <p:spPr>
          <a:xfrm>
            <a:off x="285750" y="2157413"/>
            <a:ext cx="4179094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00C3C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Apache Pekko Documentation</a:t>
            </a:r>
            <a:endParaRPr lang="en-US" sz="13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2543175"/>
            <a:ext cx="85725" cy="11430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457200" y="2530673"/>
            <a:ext cx="2888866" cy="196453"/>
          </a:xfrm>
          <a:prstGeom prst="rect">
            <a:avLst/>
          </a:prstGeom>
          <a:noFill/>
          <a:ln/>
        </p:spPr>
        <p:txBody>
          <a:bodyPr wrap="none" lIns="0" tIns="0" rIns="0" bIns="17018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Apache Pekko - Actor Reference Documentation</a:t>
            </a:r>
            <a:endParaRPr lang="en-US" sz="942" dirty="0"/>
          </a:p>
        </p:txBody>
      </p:sp>
      <p:sp>
        <p:nvSpPr>
          <p:cNvPr id="11" name="Text 6"/>
          <p:cNvSpPr/>
          <p:nvPr/>
        </p:nvSpPr>
        <p:spPr>
          <a:xfrm>
            <a:off x="457200" y="2736056"/>
            <a:ext cx="4007644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dirty="0">
                <a:solidFill>
                  <a:srgbClr val="FFFFFF">
                    <a:alpha val="8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Official documentation for Pekko's Actor implementation</a:t>
            </a:r>
            <a:endParaRPr lang="en-US" sz="732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2993231"/>
            <a:ext cx="85725" cy="11430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457200" y="2980730"/>
            <a:ext cx="2269982" cy="196453"/>
          </a:xfrm>
          <a:prstGeom prst="rect">
            <a:avLst/>
          </a:prstGeom>
          <a:noFill/>
          <a:ln/>
        </p:spPr>
        <p:txBody>
          <a:bodyPr wrap="none" lIns="0" tIns="0" rIns="0" bIns="17018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Apache Pekko - Getting Started Guide</a:t>
            </a:r>
            <a:endParaRPr lang="en-US" sz="942" dirty="0"/>
          </a:p>
        </p:txBody>
      </p:sp>
      <p:sp>
        <p:nvSpPr>
          <p:cNvPr id="14" name="Text 8"/>
          <p:cNvSpPr/>
          <p:nvPr/>
        </p:nvSpPr>
        <p:spPr>
          <a:xfrm>
            <a:off x="457200" y="3186113"/>
            <a:ext cx="4007644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dirty="0">
                <a:solidFill>
                  <a:srgbClr val="FFFFFF">
                    <a:alpha val="8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Tutorial for building your first Pekko application</a:t>
            </a:r>
            <a:endParaRPr lang="en-US" sz="732" dirty="0"/>
          </a:p>
        </p:txBody>
      </p:sp>
      <p:sp>
        <p:nvSpPr>
          <p:cNvPr id="15" name="Text 9"/>
          <p:cNvSpPr/>
          <p:nvPr/>
        </p:nvSpPr>
        <p:spPr>
          <a:xfrm>
            <a:off x="4679156" y="1092994"/>
            <a:ext cx="4179094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00C3C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Erlang OTP Resources</a:t>
            </a:r>
            <a:endParaRPr lang="en-US" sz="1350" dirty="0"/>
          </a:p>
        </p:txBody>
      </p:sp>
      <p:pic>
        <p:nvPicPr>
          <p:cNvPr id="1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9156" y="1478756"/>
            <a:ext cx="85725" cy="114300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4850606" y="1466255"/>
            <a:ext cx="2027318" cy="196453"/>
          </a:xfrm>
          <a:prstGeom prst="rect">
            <a:avLst/>
          </a:prstGeom>
          <a:noFill/>
          <a:ln/>
        </p:spPr>
        <p:txBody>
          <a:bodyPr wrap="none" lIns="0" tIns="0" rIns="0" bIns="17018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Erlang/OTP - gen_server Behavior</a:t>
            </a:r>
            <a:endParaRPr lang="en-US" sz="942" dirty="0"/>
          </a:p>
        </p:txBody>
      </p:sp>
      <p:sp>
        <p:nvSpPr>
          <p:cNvPr id="18" name="Text 11"/>
          <p:cNvSpPr/>
          <p:nvPr/>
        </p:nvSpPr>
        <p:spPr>
          <a:xfrm>
            <a:off x="4850606" y="1671638"/>
            <a:ext cx="4007644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dirty="0">
                <a:solidFill>
                  <a:srgbClr val="FFFFFF">
                    <a:alpha val="8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Documentation for Erlang's gen_server behavior</a:t>
            </a:r>
            <a:endParaRPr lang="en-US" sz="732" dirty="0"/>
          </a:p>
        </p:txBody>
      </p:sp>
      <p:pic>
        <p:nvPicPr>
          <p:cNvPr id="19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9156" y="1928813"/>
            <a:ext cx="100013" cy="114300"/>
          </a:xfrm>
          <a:prstGeom prst="rect">
            <a:avLst/>
          </a:prstGeom>
        </p:spPr>
      </p:pic>
      <p:sp>
        <p:nvSpPr>
          <p:cNvPr id="20" name="Text 12"/>
          <p:cNvSpPr/>
          <p:nvPr/>
        </p:nvSpPr>
        <p:spPr>
          <a:xfrm>
            <a:off x="4864894" y="1916311"/>
            <a:ext cx="2287339" cy="196453"/>
          </a:xfrm>
          <a:prstGeom prst="rect">
            <a:avLst/>
          </a:prstGeom>
          <a:noFill/>
          <a:ln/>
        </p:spPr>
        <p:txBody>
          <a:bodyPr wrap="none" lIns="0" tIns="0" rIns="0" bIns="17018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Learn You Some Erlang - What is OTP?</a:t>
            </a:r>
            <a:endParaRPr lang="en-US" sz="942" dirty="0"/>
          </a:p>
        </p:txBody>
      </p:sp>
      <p:sp>
        <p:nvSpPr>
          <p:cNvPr id="21" name="Text 13"/>
          <p:cNvSpPr/>
          <p:nvPr/>
        </p:nvSpPr>
        <p:spPr>
          <a:xfrm>
            <a:off x="4864894" y="2121694"/>
            <a:ext cx="3993356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dirty="0">
                <a:solidFill>
                  <a:srgbClr val="FFFFFF">
                    <a:alpha val="8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Comprehensive guide to understanding Erlang OTP</a:t>
            </a:r>
            <a:endParaRPr lang="en-US" sz="732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2025-08-11T15:24:28Z</dcterms:created>
  <dcterms:modified xsi:type="dcterms:W3CDTF">2025-08-11T15:24:28Z</dcterms:modified>
</cp:coreProperties>
</file>