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6" Type="http://schemas.openxmlformats.org/officeDocument/2006/relationships/image" Target="../media/image-2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6" Type="http://schemas.openxmlformats.org/officeDocument/2006/relationships/image" Target="../media/image-8-6.png"/><Relationship Id="rId7" Type="http://schemas.openxmlformats.org/officeDocument/2006/relationships/image" Target="../media/image-8-7.png"/><Relationship Id="rId8" Type="http://schemas.openxmlformats.org/officeDocument/2006/relationships/image" Target="../media/image-8-8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3886200" y="1050131"/>
            <a:ext cx="1371600" cy="1543050"/>
          </a:xfrm>
          <a:prstGeom prst="roundRect">
            <a:avLst/>
          </a:prstGeom>
          <a:solidFill>
            <a:srgbClr val="1F2937"/>
          </a:solidFill>
          <a:ln w="397">
            <a:solidFill>
              <a:srgbClr val="E5E7EB"/>
            </a:solidFill>
            <a:prstDash val="solid"/>
          </a:ln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5" y="1307306"/>
            <a:ext cx="857250" cy="6858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143375" y="2107406"/>
            <a:ext cx="85725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JSON4S</a:t>
            </a:r>
            <a:endParaRPr lang="en-US" sz="1350" dirty="0"/>
          </a:p>
        </p:txBody>
      </p:sp>
      <p:sp>
        <p:nvSpPr>
          <p:cNvPr id="6" name="Text 2"/>
          <p:cNvSpPr/>
          <p:nvPr/>
        </p:nvSpPr>
        <p:spPr>
          <a:xfrm>
            <a:off x="2284688" y="3121819"/>
            <a:ext cx="4574623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40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JSON4S Deep Dive</a:t>
            </a:r>
            <a:endParaRPr lang="en-US" sz="4050" dirty="0"/>
          </a:p>
        </p:txBody>
      </p:sp>
      <p:sp>
        <p:nvSpPr>
          <p:cNvPr id="7" name="Text 3"/>
          <p:cNvSpPr/>
          <p:nvPr/>
        </p:nvSpPr>
        <p:spPr>
          <a:xfrm>
            <a:off x="8142480" y="4772025"/>
            <a:ext cx="77292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>
                    <a:alpha val="7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September 2025 </a:t>
            </a:r>
            <a:endParaRPr lang="en-US" sz="732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57200"/>
            <a:ext cx="8229600" cy="464344"/>
          </a:xfrm>
          <a:prstGeom prst="rect">
            <a:avLst/>
          </a:prstGeom>
          <a:noFill/>
          <a:ln/>
        </p:spPr>
        <p:txBody>
          <a:bodyPr wrap="none" lIns="0" tIns="0" rIns="0" bIns="68072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Introduction to JSON4S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457200" y="1071563"/>
            <a:ext cx="38862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What is JSON4S?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457200" y="1443038"/>
            <a:ext cx="3886200" cy="6429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JSON4S is a unified JSON library for Scala that combines multiple JSON libraries under a common API, providing seamless JSON serialization and deserialization. </a:t>
            </a:r>
            <a:endParaRPr lang="en-US" sz="1046" dirty="0"/>
          </a:p>
        </p:txBody>
      </p:sp>
      <p:sp>
        <p:nvSpPr>
          <p:cNvPr id="6" name="Text 3"/>
          <p:cNvSpPr/>
          <p:nvPr/>
        </p:nvSpPr>
        <p:spPr>
          <a:xfrm>
            <a:off x="457200" y="2257425"/>
            <a:ext cx="38862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Key Features</a:t>
            </a:r>
            <a:endParaRPr lang="en-US" sz="1350" dirty="0"/>
          </a:p>
        </p:txBody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64619"/>
            <a:ext cx="142875" cy="142875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657225" y="2637830"/>
            <a:ext cx="2656191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Custom serializers for ADTs and enums</a:t>
            </a:r>
            <a:endParaRPr lang="en-US" sz="1046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964656"/>
            <a:ext cx="142875" cy="14287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657225" y="2937867"/>
            <a:ext cx="2190871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Advanced JSON transformations</a:t>
            </a:r>
            <a:endParaRPr lang="en-US" sz="1046" dirty="0"/>
          </a:p>
        </p:txBody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264694"/>
            <a:ext cx="142875" cy="142875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657225" y="3237905"/>
            <a:ext cx="2725648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Type-safe extraction with error handling</a:t>
            </a:r>
            <a:endParaRPr lang="en-US" sz="1046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564731"/>
            <a:ext cx="142875" cy="142875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657225" y="3537942"/>
            <a:ext cx="2347168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Integration with HTTP frameworks</a:t>
            </a:r>
            <a:endParaRPr lang="en-US" sz="1046" dirty="0"/>
          </a:p>
        </p:txBody>
      </p:sp>
      <p:sp>
        <p:nvSpPr>
          <p:cNvPr id="15" name="Shape 8"/>
          <p:cNvSpPr/>
          <p:nvPr/>
        </p:nvSpPr>
        <p:spPr>
          <a:xfrm>
            <a:off x="4843463" y="1378744"/>
            <a:ext cx="3571875" cy="2143125"/>
          </a:xfrm>
          <a:prstGeom prst="rect">
            <a:avLst/>
          </a:prstGeom>
          <a:solidFill>
            <a:srgbClr val="1F2937"/>
          </a:solidFill>
          <a:ln/>
        </p:spPr>
      </p:sp>
      <p:pic>
        <p:nvPicPr>
          <p:cNvPr id="16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1481" y="1764506"/>
            <a:ext cx="535781" cy="428625"/>
          </a:xfrm>
          <a:prstGeom prst="rect">
            <a:avLst/>
          </a:prstGeom>
        </p:spPr>
      </p:pic>
      <p:sp>
        <p:nvSpPr>
          <p:cNvPr id="17" name="Text 9"/>
          <p:cNvSpPr/>
          <p:nvPr/>
        </p:nvSpPr>
        <p:spPr>
          <a:xfrm>
            <a:off x="5833988" y="2307431"/>
            <a:ext cx="1590796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68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JSON4S</a:t>
            </a:r>
            <a:endParaRPr lang="en-US" sz="1688" dirty="0"/>
          </a:p>
        </p:txBody>
      </p:sp>
      <p:sp>
        <p:nvSpPr>
          <p:cNvPr id="18" name="Text 10"/>
          <p:cNvSpPr/>
          <p:nvPr/>
        </p:nvSpPr>
        <p:spPr>
          <a:xfrm>
            <a:off x="5833988" y="2621756"/>
            <a:ext cx="1590796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Unified JSON for Scala 3</a:t>
            </a:r>
            <a:endParaRPr lang="en-US" sz="1046" dirty="0"/>
          </a:p>
        </p:txBody>
      </p:sp>
      <p:sp>
        <p:nvSpPr>
          <p:cNvPr id="19" name="Shape 11"/>
          <p:cNvSpPr/>
          <p:nvPr/>
        </p:nvSpPr>
        <p:spPr>
          <a:xfrm>
            <a:off x="5899677" y="2936081"/>
            <a:ext cx="526517" cy="200025"/>
          </a:xfrm>
          <a:prstGeom prst="rect">
            <a:avLst/>
          </a:prstGeom>
          <a:solidFill>
            <a:srgbClr val="374151"/>
          </a:solidFill>
          <a:ln/>
        </p:spPr>
      </p:sp>
      <p:sp>
        <p:nvSpPr>
          <p:cNvPr id="20" name="Text 12"/>
          <p:cNvSpPr/>
          <p:nvPr/>
        </p:nvSpPr>
        <p:spPr>
          <a:xfrm>
            <a:off x="5899677" y="2936081"/>
            <a:ext cx="526517" cy="200025"/>
          </a:xfrm>
          <a:prstGeom prst="rect">
            <a:avLst/>
          </a:prstGeom>
          <a:noFill/>
          <a:ln/>
        </p:spPr>
        <p:txBody>
          <a:bodyPr wrap="none" lIns="102108" tIns="34036" rIns="102108" bIns="34036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Jackson</a:t>
            </a:r>
            <a:endParaRPr lang="en-US" sz="732" dirty="0"/>
          </a:p>
        </p:txBody>
      </p:sp>
      <p:sp>
        <p:nvSpPr>
          <p:cNvPr id="21" name="Shape 13"/>
          <p:cNvSpPr/>
          <p:nvPr/>
        </p:nvSpPr>
        <p:spPr>
          <a:xfrm>
            <a:off x="6483344" y="2936081"/>
            <a:ext cx="472715" cy="200025"/>
          </a:xfrm>
          <a:prstGeom prst="rect">
            <a:avLst/>
          </a:prstGeom>
          <a:solidFill>
            <a:srgbClr val="374151"/>
          </a:solidFill>
          <a:ln/>
        </p:spPr>
      </p:sp>
      <p:sp>
        <p:nvSpPr>
          <p:cNvPr id="22" name="Text 14"/>
          <p:cNvSpPr/>
          <p:nvPr/>
        </p:nvSpPr>
        <p:spPr>
          <a:xfrm>
            <a:off x="6483344" y="2936081"/>
            <a:ext cx="472715" cy="200025"/>
          </a:xfrm>
          <a:prstGeom prst="rect">
            <a:avLst/>
          </a:prstGeom>
          <a:noFill/>
          <a:ln/>
        </p:spPr>
        <p:txBody>
          <a:bodyPr wrap="none" lIns="102108" tIns="34036" rIns="102108" bIns="34036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Native</a:t>
            </a:r>
            <a:endParaRPr lang="en-US" sz="732" dirty="0"/>
          </a:p>
        </p:txBody>
      </p:sp>
      <p:sp>
        <p:nvSpPr>
          <p:cNvPr id="23" name="Shape 15"/>
          <p:cNvSpPr/>
          <p:nvPr/>
        </p:nvSpPr>
        <p:spPr>
          <a:xfrm>
            <a:off x="7013209" y="2936081"/>
            <a:ext cx="345886" cy="200025"/>
          </a:xfrm>
          <a:prstGeom prst="rect">
            <a:avLst/>
          </a:prstGeom>
          <a:solidFill>
            <a:srgbClr val="374151"/>
          </a:solidFill>
          <a:ln/>
        </p:spPr>
      </p:sp>
      <p:sp>
        <p:nvSpPr>
          <p:cNvPr id="24" name="Text 16"/>
          <p:cNvSpPr/>
          <p:nvPr/>
        </p:nvSpPr>
        <p:spPr>
          <a:xfrm>
            <a:off x="7013209" y="2936081"/>
            <a:ext cx="345886" cy="200025"/>
          </a:xfrm>
          <a:prstGeom prst="rect">
            <a:avLst/>
          </a:prstGeom>
          <a:noFill/>
          <a:ln/>
        </p:spPr>
        <p:txBody>
          <a:bodyPr wrap="none" lIns="102108" tIns="34036" rIns="102108" bIns="34036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AST</a:t>
            </a:r>
            <a:endParaRPr lang="en-US" sz="732" dirty="0"/>
          </a:p>
        </p:txBody>
      </p:sp>
      <p:sp>
        <p:nvSpPr>
          <p:cNvPr id="25" name="Text 17"/>
          <p:cNvSpPr/>
          <p:nvPr/>
        </p:nvSpPr>
        <p:spPr>
          <a:xfrm>
            <a:off x="8711747" y="4879181"/>
            <a:ext cx="203653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>
                    <a:alpha val="7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2 / 8 </a:t>
            </a:r>
            <a:endParaRPr lang="en-US" sz="732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342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57200"/>
            <a:ext cx="8229600" cy="464344"/>
          </a:xfrm>
          <a:prstGeom prst="rect">
            <a:avLst/>
          </a:prstGeom>
          <a:noFill/>
          <a:ln/>
        </p:spPr>
        <p:txBody>
          <a:bodyPr wrap="none" lIns="0" tIns="0" rIns="0" bIns="68072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Custom Serializers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457200" y="1071563"/>
            <a:ext cx="4709154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ADTs(Algebraic Data Type) and Enums Serialization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457200" y="1443038"/>
            <a:ext cx="4709154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Custom serializers allow precise control over how your types are serialized to and deserialized from JSON. </a:t>
            </a:r>
            <a:endParaRPr lang="en-US" sz="1046" dirty="0"/>
          </a:p>
        </p:txBody>
      </p:sp>
      <p:sp>
        <p:nvSpPr>
          <p:cNvPr id="6" name="Shape 3"/>
          <p:cNvSpPr/>
          <p:nvPr/>
        </p:nvSpPr>
        <p:spPr>
          <a:xfrm>
            <a:off x="449433" y="1884993"/>
            <a:ext cx="4709154" cy="4388830"/>
          </a:xfrm>
          <a:prstGeom prst="rect">
            <a:avLst/>
          </a:prstGeom>
          <a:solidFill>
            <a:srgbClr val="1E272E"/>
          </a:solidFill>
          <a:ln/>
        </p:spPr>
      </p:sp>
      <p:sp>
        <p:nvSpPr>
          <p:cNvPr id="7" name="Shape 4"/>
          <p:cNvSpPr/>
          <p:nvPr/>
        </p:nvSpPr>
        <p:spPr>
          <a:xfrm>
            <a:off x="449433" y="1884993"/>
            <a:ext cx="28575" cy="4388830"/>
          </a:xfrm>
          <a:prstGeom prst="rect">
            <a:avLst/>
          </a:prstGeom>
          <a:solidFill>
            <a:srgbClr val="E53935"/>
          </a:solidFill>
          <a:ln/>
        </p:spPr>
      </p:sp>
      <p:sp>
        <p:nvSpPr>
          <p:cNvPr id="8" name="Text 5"/>
          <p:cNvSpPr/>
          <p:nvPr/>
        </p:nvSpPr>
        <p:spPr>
          <a:xfrm>
            <a:off x="563733" y="2013581"/>
            <a:ext cx="4664199" cy="108864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1.1 Custom Serializers (for ADTs, Enums, Custom Types)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sealed trait Animal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case class Dog(name: String) extends Animal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case class Cat(name: String) extends Animal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object AnimalSerializer extends CustomSerializer[Animal](format =&gt; (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{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case JObject(JField("type", JString("dog")) </a:t>
            </a:r>
            <a:endParaRPr lang="en-US" sz="837" dirty="0"/>
          </a:p>
        </p:txBody>
      </p:sp>
      <p:sp>
        <p:nvSpPr>
          <p:cNvPr id="9" name="Text 6"/>
          <p:cNvSpPr/>
          <p:nvPr/>
        </p:nvSpPr>
        <p:spPr>
          <a:xfrm>
            <a:off x="563733" y="3133643"/>
            <a:ext cx="3978287" cy="28859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:: JField("name", JString(name)) :: Nil) =&gt; Dog(name)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case JObject(JField("type", JString("cat")) </a:t>
            </a:r>
            <a:endParaRPr lang="en-US" sz="837" dirty="0"/>
          </a:p>
        </p:txBody>
      </p:sp>
      <p:sp>
        <p:nvSpPr>
          <p:cNvPr id="10" name="Text 7"/>
          <p:cNvSpPr/>
          <p:nvPr/>
        </p:nvSpPr>
        <p:spPr>
          <a:xfrm>
            <a:off x="563733" y="3453660"/>
            <a:ext cx="4252652" cy="6086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:: JField("name", JString(name)) :: Nil) =&gt; Cat(name)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},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{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case Dog(name) =&gt; JObject(JField("type", JString("dog")), </a:t>
            </a:r>
            <a:endParaRPr lang="en-US" sz="837" dirty="0"/>
          </a:p>
        </p:txBody>
      </p:sp>
      <p:sp>
        <p:nvSpPr>
          <p:cNvPr id="11" name="Text 8"/>
          <p:cNvSpPr/>
          <p:nvPr/>
        </p:nvSpPr>
        <p:spPr>
          <a:xfrm>
            <a:off x="563733" y="4093696"/>
            <a:ext cx="4252652" cy="28859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                      JField("name", JString(name)))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case Cat(name) =&gt; JObject(JField("type", JString("cat")), </a:t>
            </a:r>
            <a:endParaRPr lang="en-US" sz="837" dirty="0"/>
          </a:p>
        </p:txBody>
      </p:sp>
      <p:sp>
        <p:nvSpPr>
          <p:cNvPr id="12" name="Text 9"/>
          <p:cNvSpPr/>
          <p:nvPr/>
        </p:nvSpPr>
        <p:spPr>
          <a:xfrm>
            <a:off x="563733" y="4413713"/>
            <a:ext cx="4458426" cy="172867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                      JField("name", JString(name)))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}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))</a:t>
            </a:r>
            <a:endParaRPr lang="en-US" sz="837" dirty="0"/>
          </a:p>
          <a:p>
            <a:pPr indent="0" marL="0">
              <a:buNone/>
            </a:pP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In the main method: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implicit val formats: Formats = DefaultFormats + AnimalSerializer</a:t>
            </a:r>
            <a:endParaRPr lang="en-US" sz="837" dirty="0"/>
          </a:p>
          <a:p>
            <a:pPr indent="0" marL="0">
              <a:buNone/>
            </a:pP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val dogJson = Serialization.writePretty(Dog("Rex"))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println(s"Dog as JSON (pretty):\n$dogJson")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val catObj = Serialization.read[Animal](dogJson)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println(s"Dog from JSON: $catObj\n")</a:t>
            </a:r>
            <a:endParaRPr lang="en-US" sz="837" dirty="0"/>
          </a:p>
        </p:txBody>
      </p:sp>
      <p:sp>
        <p:nvSpPr>
          <p:cNvPr id="13" name="Shape 10"/>
          <p:cNvSpPr/>
          <p:nvPr/>
        </p:nvSpPr>
        <p:spPr>
          <a:xfrm>
            <a:off x="5394982" y="1185863"/>
            <a:ext cx="3291818" cy="1771650"/>
          </a:xfrm>
          <a:prstGeom prst="rect">
            <a:avLst/>
          </a:prstGeom>
          <a:solidFill>
            <a:srgbClr val="1E272E"/>
          </a:solidFill>
          <a:ln/>
        </p:spPr>
      </p:sp>
      <p:sp>
        <p:nvSpPr>
          <p:cNvPr id="14" name="Shape 11"/>
          <p:cNvSpPr/>
          <p:nvPr/>
        </p:nvSpPr>
        <p:spPr>
          <a:xfrm>
            <a:off x="5394982" y="1185863"/>
            <a:ext cx="28575" cy="1771650"/>
          </a:xfrm>
          <a:prstGeom prst="rect">
            <a:avLst/>
          </a:prstGeom>
          <a:solidFill>
            <a:srgbClr val="FFD54F"/>
          </a:solidFill>
          <a:ln/>
        </p:spPr>
      </p:sp>
      <p:sp>
        <p:nvSpPr>
          <p:cNvPr id="15" name="Text 12"/>
          <p:cNvSpPr/>
          <p:nvPr/>
        </p:nvSpPr>
        <p:spPr>
          <a:xfrm>
            <a:off x="5509282" y="1300163"/>
            <a:ext cx="306321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Execution Result:</a:t>
            </a:r>
            <a:endParaRPr lang="en-US" sz="1046" dirty="0"/>
          </a:p>
        </p:txBody>
      </p:sp>
      <p:sp>
        <p:nvSpPr>
          <p:cNvPr id="16" name="Text 13"/>
          <p:cNvSpPr/>
          <p:nvPr/>
        </p:nvSpPr>
        <p:spPr>
          <a:xfrm>
            <a:off x="5509282" y="1571625"/>
            <a:ext cx="960276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4D399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Serialization</a:t>
            </a:r>
            <a:endParaRPr lang="en-US" sz="732" dirty="0"/>
          </a:p>
        </p:txBody>
      </p:sp>
      <p:sp>
        <p:nvSpPr>
          <p:cNvPr id="17" name="Text 14"/>
          <p:cNvSpPr/>
          <p:nvPr/>
        </p:nvSpPr>
        <p:spPr>
          <a:xfrm>
            <a:off x="5509282" y="1714500"/>
            <a:ext cx="1260370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Dog as JSON (pretty):
</a:t>
            </a:r>
            <a:endParaRPr lang="en-US" sz="732" dirty="0"/>
          </a:p>
        </p:txBody>
      </p:sp>
      <p:sp>
        <p:nvSpPr>
          <p:cNvPr id="18" name="Text 15"/>
          <p:cNvSpPr/>
          <p:nvPr/>
        </p:nvSpPr>
        <p:spPr>
          <a:xfrm>
            <a:off x="5509282" y="1857375"/>
            <a:ext cx="60024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{
</a:t>
            </a:r>
            <a:endParaRPr lang="en-US" sz="732" dirty="0"/>
          </a:p>
        </p:txBody>
      </p:sp>
      <p:sp>
        <p:nvSpPr>
          <p:cNvPr id="19" name="Text 16"/>
          <p:cNvSpPr/>
          <p:nvPr/>
        </p:nvSpPr>
        <p:spPr>
          <a:xfrm>
            <a:off x="5509282" y="2000250"/>
            <a:ext cx="1020301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"type" : "dog",
</a:t>
            </a:r>
            <a:endParaRPr lang="en-US" sz="732" dirty="0"/>
          </a:p>
        </p:txBody>
      </p:sp>
      <p:sp>
        <p:nvSpPr>
          <p:cNvPr id="20" name="Text 17"/>
          <p:cNvSpPr/>
          <p:nvPr/>
        </p:nvSpPr>
        <p:spPr>
          <a:xfrm>
            <a:off x="5509282" y="2143125"/>
            <a:ext cx="960276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"name" : "Rex"
</a:t>
            </a:r>
            <a:endParaRPr lang="en-US" sz="732" dirty="0"/>
          </a:p>
        </p:txBody>
      </p:sp>
      <p:sp>
        <p:nvSpPr>
          <p:cNvPr id="21" name="Text 18"/>
          <p:cNvSpPr/>
          <p:nvPr/>
        </p:nvSpPr>
        <p:spPr>
          <a:xfrm>
            <a:off x="5509282" y="2286000"/>
            <a:ext cx="60024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}
</a:t>
            </a:r>
            <a:endParaRPr lang="en-US" sz="732" dirty="0"/>
          </a:p>
        </p:txBody>
      </p:sp>
      <p:sp>
        <p:nvSpPr>
          <p:cNvPr id="22" name="Text 19"/>
          <p:cNvSpPr/>
          <p:nvPr/>
        </p:nvSpPr>
        <p:spPr>
          <a:xfrm>
            <a:off x="5509282" y="2571750"/>
            <a:ext cx="1080325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4D399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Deserialization</a:t>
            </a:r>
            <a:endParaRPr lang="en-US" sz="732" dirty="0"/>
          </a:p>
        </p:txBody>
      </p:sp>
      <p:sp>
        <p:nvSpPr>
          <p:cNvPr id="23" name="Text 20"/>
          <p:cNvSpPr/>
          <p:nvPr/>
        </p:nvSpPr>
        <p:spPr>
          <a:xfrm>
            <a:off x="5509282" y="2714625"/>
            <a:ext cx="1380418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Dog from JSON: Dog(Rex)</a:t>
            </a:r>
            <a:endParaRPr lang="en-US" sz="732" dirty="0"/>
          </a:p>
        </p:txBody>
      </p:sp>
      <p:sp>
        <p:nvSpPr>
          <p:cNvPr id="24" name="Text 21"/>
          <p:cNvSpPr/>
          <p:nvPr/>
        </p:nvSpPr>
        <p:spPr>
          <a:xfrm>
            <a:off x="5394982" y="3128963"/>
            <a:ext cx="3291818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Key Benefits</a:t>
            </a:r>
            <a:endParaRPr lang="en-US" sz="1350" dirty="0"/>
          </a:p>
        </p:txBody>
      </p:sp>
      <p:pic>
        <p:nvPicPr>
          <p:cNvPr id="2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82" y="3536156"/>
            <a:ext cx="142875" cy="142875"/>
          </a:xfrm>
          <a:prstGeom prst="rect">
            <a:avLst/>
          </a:prstGeom>
        </p:spPr>
      </p:pic>
      <p:sp>
        <p:nvSpPr>
          <p:cNvPr id="26" name="Text 22"/>
          <p:cNvSpPr/>
          <p:nvPr/>
        </p:nvSpPr>
        <p:spPr>
          <a:xfrm>
            <a:off x="5609295" y="3500438"/>
            <a:ext cx="230014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Type-safe handling of sealed traits</a:t>
            </a:r>
            <a:endParaRPr lang="en-US" sz="1046" dirty="0"/>
          </a:p>
        </p:txBody>
      </p:sp>
      <p:pic>
        <p:nvPicPr>
          <p:cNvPr id="2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82" y="3836194"/>
            <a:ext cx="142875" cy="142875"/>
          </a:xfrm>
          <a:prstGeom prst="rect">
            <a:avLst/>
          </a:prstGeom>
        </p:spPr>
      </p:pic>
      <p:sp>
        <p:nvSpPr>
          <p:cNvPr id="28" name="Text 23"/>
          <p:cNvSpPr/>
          <p:nvPr/>
        </p:nvSpPr>
        <p:spPr>
          <a:xfrm>
            <a:off x="5609295" y="3800475"/>
            <a:ext cx="190196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Custom JSON format control</a:t>
            </a:r>
            <a:endParaRPr lang="en-US" sz="1046" dirty="0"/>
          </a:p>
        </p:txBody>
      </p:sp>
      <p:pic>
        <p:nvPicPr>
          <p:cNvPr id="2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4982" y="4136231"/>
            <a:ext cx="178594" cy="142875"/>
          </a:xfrm>
          <a:prstGeom prst="rect">
            <a:avLst/>
          </a:prstGeom>
        </p:spPr>
      </p:pic>
      <p:sp>
        <p:nvSpPr>
          <p:cNvPr id="30" name="Text 24"/>
          <p:cNvSpPr/>
          <p:nvPr/>
        </p:nvSpPr>
        <p:spPr>
          <a:xfrm>
            <a:off x="5645014" y="4100513"/>
            <a:ext cx="168637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Bidirectional serialization</a:t>
            </a:r>
            <a:endParaRPr lang="en-US" sz="1046" dirty="0"/>
          </a:p>
        </p:txBody>
      </p:sp>
      <p:pic>
        <p:nvPicPr>
          <p:cNvPr id="31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4982" y="4436269"/>
            <a:ext cx="142875" cy="142875"/>
          </a:xfrm>
          <a:prstGeom prst="rect">
            <a:avLst/>
          </a:prstGeom>
        </p:spPr>
      </p:pic>
      <p:sp>
        <p:nvSpPr>
          <p:cNvPr id="32" name="Text 25"/>
          <p:cNvSpPr/>
          <p:nvPr/>
        </p:nvSpPr>
        <p:spPr>
          <a:xfrm>
            <a:off x="5609295" y="4400550"/>
            <a:ext cx="1736657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Pattern matching support</a:t>
            </a:r>
            <a:endParaRPr lang="en-US" sz="1046" dirty="0"/>
          </a:p>
        </p:txBody>
      </p:sp>
      <p:sp>
        <p:nvSpPr>
          <p:cNvPr id="33" name="Text 26"/>
          <p:cNvSpPr/>
          <p:nvPr/>
        </p:nvSpPr>
        <p:spPr>
          <a:xfrm>
            <a:off x="8711747" y="4879181"/>
            <a:ext cx="203653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>
                    <a:alpha val="7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3 / 7 </a:t>
            </a:r>
            <a:endParaRPr lang="en-US" sz="732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739020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42900" y="342900"/>
            <a:ext cx="8458200" cy="464344"/>
          </a:xfrm>
          <a:prstGeom prst="rect">
            <a:avLst/>
          </a:prstGeom>
          <a:noFill/>
          <a:ln/>
        </p:spPr>
        <p:txBody>
          <a:bodyPr wrap="none" lIns="0" tIns="0" rIns="0" bIns="68072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Advanced JSON Transformations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342900" y="928688"/>
            <a:ext cx="41148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Powerful JSON Manipulation Functions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342900" y="1271588"/>
            <a:ext cx="4114800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JSON4S provides comprehensive tools to deeply transform, filter, diff, merge, and patch JSON trees. </a:t>
            </a:r>
            <a:endParaRPr lang="en-US" sz="1046" dirty="0"/>
          </a:p>
        </p:txBody>
      </p:sp>
      <p:sp>
        <p:nvSpPr>
          <p:cNvPr id="6" name="Shape 3"/>
          <p:cNvSpPr/>
          <p:nvPr/>
        </p:nvSpPr>
        <p:spPr>
          <a:xfrm>
            <a:off x="342900" y="1785938"/>
            <a:ext cx="4114800" cy="564356"/>
          </a:xfrm>
          <a:prstGeom prst="rect">
            <a:avLst/>
          </a:prstGeom>
          <a:solidFill>
            <a:srgbClr val="1E272E"/>
          </a:solidFill>
          <a:ln/>
        </p:spPr>
      </p:sp>
      <p:sp>
        <p:nvSpPr>
          <p:cNvPr id="7" name="Shape 4"/>
          <p:cNvSpPr/>
          <p:nvPr/>
        </p:nvSpPr>
        <p:spPr>
          <a:xfrm>
            <a:off x="342900" y="1785938"/>
            <a:ext cx="28575" cy="564356"/>
          </a:xfrm>
          <a:prstGeom prst="rect">
            <a:avLst/>
          </a:prstGeom>
          <a:solidFill>
            <a:srgbClr val="FFD54F"/>
          </a:solidFill>
          <a:ln/>
        </p:spPr>
      </p:sp>
      <p:sp>
        <p:nvSpPr>
          <p:cNvPr id="8" name="Text 5"/>
          <p:cNvSpPr/>
          <p:nvPr/>
        </p:nvSpPr>
        <p:spPr>
          <a:xfrm>
            <a:off x="428625" y="1871663"/>
            <a:ext cx="394335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transformField</a:t>
            </a:r>
            <a:endParaRPr lang="en-US" sz="942" dirty="0"/>
          </a:p>
        </p:txBody>
      </p:sp>
      <p:sp>
        <p:nvSpPr>
          <p:cNvPr id="9" name="Text 6"/>
          <p:cNvSpPr/>
          <p:nvPr/>
        </p:nvSpPr>
        <p:spPr>
          <a:xfrm>
            <a:off x="428625" y="2093119"/>
            <a:ext cx="39433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Modify field names and values throughout the JSON structure</a:t>
            </a:r>
            <a:endParaRPr lang="en-US" sz="837" dirty="0"/>
          </a:p>
        </p:txBody>
      </p:sp>
      <p:sp>
        <p:nvSpPr>
          <p:cNvPr id="10" name="Shape 7"/>
          <p:cNvSpPr/>
          <p:nvPr/>
        </p:nvSpPr>
        <p:spPr>
          <a:xfrm>
            <a:off x="342900" y="2421731"/>
            <a:ext cx="4114800" cy="564356"/>
          </a:xfrm>
          <a:prstGeom prst="rect">
            <a:avLst/>
          </a:prstGeom>
          <a:solidFill>
            <a:srgbClr val="1E272E"/>
          </a:solidFill>
          <a:ln/>
        </p:spPr>
      </p:sp>
      <p:sp>
        <p:nvSpPr>
          <p:cNvPr id="11" name="Shape 8"/>
          <p:cNvSpPr/>
          <p:nvPr/>
        </p:nvSpPr>
        <p:spPr>
          <a:xfrm>
            <a:off x="342900" y="2421731"/>
            <a:ext cx="28575" cy="564356"/>
          </a:xfrm>
          <a:prstGeom prst="rect">
            <a:avLst/>
          </a:prstGeom>
          <a:solidFill>
            <a:srgbClr val="FFD54F"/>
          </a:solidFill>
          <a:ln/>
        </p:spPr>
      </p:sp>
      <p:sp>
        <p:nvSpPr>
          <p:cNvPr id="12" name="Text 9"/>
          <p:cNvSpPr/>
          <p:nvPr/>
        </p:nvSpPr>
        <p:spPr>
          <a:xfrm>
            <a:off x="428625" y="2507456"/>
            <a:ext cx="394335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filterField</a:t>
            </a:r>
            <a:endParaRPr lang="en-US" sz="942" dirty="0"/>
          </a:p>
        </p:txBody>
      </p:sp>
      <p:sp>
        <p:nvSpPr>
          <p:cNvPr id="13" name="Text 10"/>
          <p:cNvSpPr/>
          <p:nvPr/>
        </p:nvSpPr>
        <p:spPr>
          <a:xfrm>
            <a:off x="428625" y="2728913"/>
            <a:ext cx="39433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Remove unwanted fields based on custom criteria</a:t>
            </a:r>
            <a:endParaRPr lang="en-US" sz="837" dirty="0"/>
          </a:p>
        </p:txBody>
      </p:sp>
      <p:sp>
        <p:nvSpPr>
          <p:cNvPr id="14" name="Shape 11"/>
          <p:cNvSpPr/>
          <p:nvPr/>
        </p:nvSpPr>
        <p:spPr>
          <a:xfrm>
            <a:off x="342900" y="3057525"/>
            <a:ext cx="4114800" cy="564356"/>
          </a:xfrm>
          <a:prstGeom prst="rect">
            <a:avLst/>
          </a:prstGeom>
          <a:solidFill>
            <a:srgbClr val="1E272E"/>
          </a:solidFill>
          <a:ln/>
        </p:spPr>
      </p:sp>
      <p:sp>
        <p:nvSpPr>
          <p:cNvPr id="15" name="Shape 12"/>
          <p:cNvSpPr/>
          <p:nvPr/>
        </p:nvSpPr>
        <p:spPr>
          <a:xfrm>
            <a:off x="342900" y="3057525"/>
            <a:ext cx="28575" cy="564356"/>
          </a:xfrm>
          <a:prstGeom prst="rect">
            <a:avLst/>
          </a:prstGeom>
          <a:solidFill>
            <a:srgbClr val="FFD54F"/>
          </a:solidFill>
          <a:ln/>
        </p:spPr>
      </p:sp>
      <p:sp>
        <p:nvSpPr>
          <p:cNvPr id="16" name="Text 13"/>
          <p:cNvSpPr/>
          <p:nvPr/>
        </p:nvSpPr>
        <p:spPr>
          <a:xfrm>
            <a:off x="428625" y="3143250"/>
            <a:ext cx="394335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merge</a:t>
            </a:r>
            <a:endParaRPr lang="en-US" sz="942" dirty="0"/>
          </a:p>
        </p:txBody>
      </p:sp>
      <p:sp>
        <p:nvSpPr>
          <p:cNvPr id="17" name="Text 14"/>
          <p:cNvSpPr/>
          <p:nvPr/>
        </p:nvSpPr>
        <p:spPr>
          <a:xfrm>
            <a:off x="428625" y="3364706"/>
            <a:ext cx="39433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Combine two JSON objects with intelligent field merging</a:t>
            </a:r>
            <a:endParaRPr lang="en-US" sz="837" dirty="0"/>
          </a:p>
        </p:txBody>
      </p:sp>
      <p:sp>
        <p:nvSpPr>
          <p:cNvPr id="18" name="Shape 15"/>
          <p:cNvSpPr/>
          <p:nvPr/>
        </p:nvSpPr>
        <p:spPr>
          <a:xfrm>
            <a:off x="342900" y="3693319"/>
            <a:ext cx="4114800" cy="564356"/>
          </a:xfrm>
          <a:prstGeom prst="rect">
            <a:avLst/>
          </a:prstGeom>
          <a:solidFill>
            <a:srgbClr val="1E272E"/>
          </a:solidFill>
          <a:ln/>
        </p:spPr>
      </p:sp>
      <p:sp>
        <p:nvSpPr>
          <p:cNvPr id="19" name="Shape 16"/>
          <p:cNvSpPr/>
          <p:nvPr/>
        </p:nvSpPr>
        <p:spPr>
          <a:xfrm>
            <a:off x="342900" y="3693319"/>
            <a:ext cx="28575" cy="564356"/>
          </a:xfrm>
          <a:prstGeom prst="rect">
            <a:avLst/>
          </a:prstGeom>
          <a:solidFill>
            <a:srgbClr val="FFD54F"/>
          </a:solidFill>
          <a:ln/>
        </p:spPr>
      </p:sp>
      <p:sp>
        <p:nvSpPr>
          <p:cNvPr id="20" name="Text 17"/>
          <p:cNvSpPr/>
          <p:nvPr/>
        </p:nvSpPr>
        <p:spPr>
          <a:xfrm>
            <a:off x="428625" y="3779044"/>
            <a:ext cx="394335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diff</a:t>
            </a:r>
            <a:endParaRPr lang="en-US" sz="942" dirty="0"/>
          </a:p>
        </p:txBody>
      </p:sp>
      <p:sp>
        <p:nvSpPr>
          <p:cNvPr id="21" name="Text 18"/>
          <p:cNvSpPr/>
          <p:nvPr/>
        </p:nvSpPr>
        <p:spPr>
          <a:xfrm>
            <a:off x="428625" y="4000500"/>
            <a:ext cx="39433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Compare JSON objects and identify added, changed, and deleted fields</a:t>
            </a:r>
            <a:endParaRPr lang="en-US" sz="837" dirty="0"/>
          </a:p>
        </p:txBody>
      </p:sp>
      <p:sp>
        <p:nvSpPr>
          <p:cNvPr id="22" name="Text 19"/>
          <p:cNvSpPr/>
          <p:nvPr/>
        </p:nvSpPr>
        <p:spPr>
          <a:xfrm>
            <a:off x="4686300" y="928688"/>
            <a:ext cx="41148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Code Examples</a:t>
            </a:r>
            <a:endParaRPr lang="en-US" sz="1350" dirty="0"/>
          </a:p>
        </p:txBody>
      </p:sp>
      <p:sp>
        <p:nvSpPr>
          <p:cNvPr id="23" name="Shape 20"/>
          <p:cNvSpPr/>
          <p:nvPr/>
        </p:nvSpPr>
        <p:spPr>
          <a:xfrm>
            <a:off x="4686300" y="1271588"/>
            <a:ext cx="4114800" cy="4239816"/>
          </a:xfrm>
          <a:prstGeom prst="rect">
            <a:avLst/>
          </a:prstGeom>
          <a:solidFill>
            <a:srgbClr val="1E272E"/>
          </a:solidFill>
          <a:ln/>
        </p:spPr>
      </p:sp>
      <p:sp>
        <p:nvSpPr>
          <p:cNvPr id="24" name="Shape 21"/>
          <p:cNvSpPr/>
          <p:nvPr/>
        </p:nvSpPr>
        <p:spPr>
          <a:xfrm>
            <a:off x="4686300" y="1271588"/>
            <a:ext cx="28575" cy="4239816"/>
          </a:xfrm>
          <a:prstGeom prst="rect">
            <a:avLst/>
          </a:prstGeom>
          <a:solidFill>
            <a:srgbClr val="E53935"/>
          </a:solidFill>
          <a:ln/>
        </p:spPr>
      </p:sp>
      <p:sp>
        <p:nvSpPr>
          <p:cNvPr id="25" name="Text 22"/>
          <p:cNvSpPr/>
          <p:nvPr/>
        </p:nvSpPr>
        <p:spPr>
          <a:xfrm>
            <a:off x="4786313" y="1380530"/>
            <a:ext cx="3215218" cy="402193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val json = JsonMethods.parse("""{</a:t>
            </a:r>
            <a:endParaRPr lang="en-US" sz="785" dirty="0"/>
          </a:p>
          <a:p>
            <a:pPr indent="0" marL="0">
              <a:buNone/>
            </a:pPr>
            <a:r>
              <a:rPr lang="en-US" sz="78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"foo": 1,</a:t>
            </a:r>
            <a:endParaRPr lang="en-US" sz="785" dirty="0"/>
          </a:p>
          <a:p>
            <a:pPr indent="0" marL="0">
              <a:buNone/>
            </a:pPr>
            <a:r>
              <a:rPr lang="en-US" sz="78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"bar": {</a:t>
            </a:r>
            <a:endParaRPr lang="en-US" sz="785" dirty="0"/>
          </a:p>
          <a:p>
            <a:pPr indent="0" marL="0">
              <a:buNone/>
            </a:pPr>
            <a:r>
              <a:rPr lang="en-US" sz="78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"baz": 2</a:t>
            </a:r>
            <a:endParaRPr lang="en-US" sz="785" dirty="0"/>
          </a:p>
          <a:p>
            <a:pPr indent="0" marL="0">
              <a:buNone/>
            </a:pPr>
            <a:r>
              <a:rPr lang="en-US" sz="78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}</a:t>
            </a:r>
            <a:endParaRPr lang="en-US" sz="785" dirty="0"/>
          </a:p>
          <a:p>
            <a:pPr indent="0" marL="0">
              <a:buNone/>
            </a:pPr>
            <a:r>
              <a:rPr lang="en-US" sz="78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}""")</a:t>
            </a:r>
            <a:endParaRPr lang="en-US" sz="785" dirty="0"/>
          </a:p>
          <a:p>
            <a:pPr indent="0" marL="0">
              <a:buNone/>
            </a:pPr>
            <a:endParaRPr lang="en-US" sz="785" dirty="0"/>
          </a:p>
          <a:p>
            <a:pPr indent="0" marL="0">
              <a:buNone/>
            </a:pPr>
            <a:r>
              <a:rPr lang="en-US" sz="78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Transform field names to uppercase</a:t>
            </a:r>
            <a:endParaRPr lang="en-US" sz="785" dirty="0"/>
          </a:p>
          <a:p>
            <a:pPr indent="0" marL="0">
              <a:buNone/>
            </a:pPr>
            <a:r>
              <a:rPr lang="en-US" sz="78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val upper = json transformField { </a:t>
            </a:r>
            <a:endParaRPr lang="en-US" sz="785" dirty="0"/>
          </a:p>
          <a:p>
            <a:pPr indent="0" marL="0">
              <a:buNone/>
            </a:pPr>
            <a:r>
              <a:rPr lang="en-US" sz="78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case (name, value) =&gt; (name.toUpperCase, value) </a:t>
            </a:r>
            <a:endParaRPr lang="en-US" sz="785" dirty="0"/>
          </a:p>
          <a:p>
            <a:pPr indent="0" marL="0">
              <a:buNone/>
            </a:pPr>
            <a:r>
              <a:rPr lang="en-US" sz="78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}</a:t>
            </a:r>
            <a:endParaRPr lang="en-US" sz="785" dirty="0"/>
          </a:p>
          <a:p>
            <a:pPr indent="0" marL="0">
              <a:buNone/>
            </a:pPr>
            <a:endParaRPr lang="en-US" sz="785" dirty="0"/>
          </a:p>
          <a:p>
            <a:pPr indent="0" marL="0">
              <a:buNone/>
            </a:pPr>
            <a:r>
              <a:rPr lang="en-US" sz="78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Filter out unwanted fields</a:t>
            </a:r>
            <a:endParaRPr lang="en-US" sz="785" dirty="0"/>
          </a:p>
          <a:p>
            <a:pPr indent="0" marL="0">
              <a:buNone/>
            </a:pPr>
            <a:r>
              <a:rPr lang="en-US" sz="78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val noFoo = json filterField { </a:t>
            </a:r>
            <a:endParaRPr lang="en-US" sz="785" dirty="0"/>
          </a:p>
          <a:p>
            <a:pPr indent="0" marL="0">
              <a:buNone/>
            </a:pPr>
            <a:r>
              <a:rPr lang="en-US" sz="78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case (name, _) =&gt; name != "foo" </a:t>
            </a:r>
            <a:endParaRPr lang="en-US" sz="785" dirty="0"/>
          </a:p>
          <a:p>
            <a:pPr indent="0" marL="0">
              <a:buNone/>
            </a:pPr>
            <a:r>
              <a:rPr lang="en-US" sz="78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}</a:t>
            </a:r>
            <a:endParaRPr lang="en-US" sz="785" dirty="0"/>
          </a:p>
          <a:p>
            <a:pPr indent="0" marL="0">
              <a:buNone/>
            </a:pPr>
            <a:endParaRPr lang="en-US" sz="785" dirty="0"/>
          </a:p>
          <a:p>
            <a:pPr indent="0" marL="0">
              <a:buNone/>
            </a:pPr>
            <a:r>
              <a:rPr lang="en-US" sz="78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Merge with defaults</a:t>
            </a:r>
            <a:endParaRPr lang="en-US" sz="785" dirty="0"/>
          </a:p>
          <a:p>
            <a:pPr indent="0" marL="0">
              <a:buNone/>
            </a:pPr>
            <a:r>
              <a:rPr lang="en-US" sz="78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val defaults = JsonMethods.parse("""{</a:t>
            </a:r>
            <a:endParaRPr lang="en-US" sz="785" dirty="0"/>
          </a:p>
          <a:p>
            <a:pPr indent="0" marL="0">
              <a:buNone/>
            </a:pPr>
            <a:r>
              <a:rPr lang="en-US" sz="78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"foo": 0,</a:t>
            </a:r>
            <a:endParaRPr lang="en-US" sz="785" dirty="0"/>
          </a:p>
          <a:p>
            <a:pPr indent="0" marL="0">
              <a:buNone/>
            </a:pPr>
            <a:r>
              <a:rPr lang="en-US" sz="78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"bar": {</a:t>
            </a:r>
            <a:endParaRPr lang="en-US" sz="785" dirty="0"/>
          </a:p>
          <a:p>
            <a:pPr indent="0" marL="0">
              <a:buNone/>
            </a:pPr>
            <a:r>
              <a:rPr lang="en-US" sz="78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"baz": 0,</a:t>
            </a:r>
            <a:endParaRPr lang="en-US" sz="785" dirty="0"/>
          </a:p>
          <a:p>
            <a:pPr indent="0" marL="0">
              <a:buNone/>
            </a:pPr>
            <a:r>
              <a:rPr lang="en-US" sz="78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"qux": 3</a:t>
            </a:r>
            <a:endParaRPr lang="en-US" sz="785" dirty="0"/>
          </a:p>
          <a:p>
            <a:pPr indent="0" marL="0">
              <a:buNone/>
            </a:pPr>
            <a:r>
              <a:rPr lang="en-US" sz="78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}</a:t>
            </a:r>
            <a:endParaRPr lang="en-US" sz="785" dirty="0"/>
          </a:p>
          <a:p>
            <a:pPr indent="0" marL="0">
              <a:buNone/>
            </a:pPr>
            <a:r>
              <a:rPr lang="en-US" sz="78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}""")</a:t>
            </a:r>
            <a:endParaRPr lang="en-US" sz="785" dirty="0"/>
          </a:p>
          <a:p>
            <a:pPr indent="0" marL="0">
              <a:buNone/>
            </a:pPr>
            <a:r>
              <a:rPr lang="en-US" sz="78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val merged = json merge defaults</a:t>
            </a:r>
            <a:endParaRPr lang="en-US" sz="785" dirty="0"/>
          </a:p>
          <a:p>
            <a:pPr indent="0" marL="0">
              <a:buNone/>
            </a:pPr>
            <a:endParaRPr lang="en-US" sz="785" dirty="0"/>
          </a:p>
          <a:p>
            <a:pPr indent="0" marL="0">
              <a:buNone/>
            </a:pPr>
            <a:r>
              <a:rPr lang="en-US" sz="78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Calculate differences</a:t>
            </a:r>
            <a:endParaRPr lang="en-US" sz="785" dirty="0"/>
          </a:p>
          <a:p>
            <a:pPr indent="0" marL="0">
              <a:buNone/>
            </a:pPr>
            <a:r>
              <a:rPr lang="en-US" sz="78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val diff = json diff defaults</a:t>
            </a:r>
            <a:endParaRPr lang="en-US" sz="785" dirty="0"/>
          </a:p>
        </p:txBody>
      </p:sp>
      <p:sp>
        <p:nvSpPr>
          <p:cNvPr id="26" name="Text 23"/>
          <p:cNvSpPr/>
          <p:nvPr/>
        </p:nvSpPr>
        <p:spPr>
          <a:xfrm>
            <a:off x="4686300" y="5625703"/>
            <a:ext cx="41148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Transformation Results</a:t>
            </a:r>
            <a:endParaRPr lang="en-US" sz="1350" dirty="0"/>
          </a:p>
        </p:txBody>
      </p:sp>
      <p:sp>
        <p:nvSpPr>
          <p:cNvPr id="27" name="Text 24"/>
          <p:cNvSpPr/>
          <p:nvPr/>
        </p:nvSpPr>
        <p:spPr>
          <a:xfrm>
            <a:off x="4786313" y="6054328"/>
            <a:ext cx="182880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Original JSON</a:t>
            </a:r>
            <a:endParaRPr lang="en-US" sz="732" dirty="0"/>
          </a:p>
        </p:txBody>
      </p:sp>
      <p:sp>
        <p:nvSpPr>
          <p:cNvPr id="28" name="Text 25"/>
          <p:cNvSpPr/>
          <p:nvPr/>
        </p:nvSpPr>
        <p:spPr>
          <a:xfrm>
            <a:off x="4786313" y="6225778"/>
            <a:ext cx="182880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{"foo":1,"bar":{"baz":2}}</a:t>
            </a:r>
            <a:endParaRPr lang="en-US" sz="732" dirty="0"/>
          </a:p>
        </p:txBody>
      </p:sp>
      <p:sp>
        <p:nvSpPr>
          <p:cNvPr id="29" name="Text 26"/>
          <p:cNvSpPr/>
          <p:nvPr/>
        </p:nvSpPr>
        <p:spPr>
          <a:xfrm>
            <a:off x="6886575" y="6054328"/>
            <a:ext cx="182880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Transformed</a:t>
            </a:r>
            <a:endParaRPr lang="en-US" sz="732" dirty="0"/>
          </a:p>
        </p:txBody>
      </p:sp>
      <p:sp>
        <p:nvSpPr>
          <p:cNvPr id="30" name="Text 27"/>
          <p:cNvSpPr/>
          <p:nvPr/>
        </p:nvSpPr>
        <p:spPr>
          <a:xfrm>
            <a:off x="6886575" y="6225778"/>
            <a:ext cx="182880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{"FOO":1,"BAR":{"BAZ":2}}</a:t>
            </a:r>
            <a:endParaRPr lang="en-US" sz="732" dirty="0"/>
          </a:p>
        </p:txBody>
      </p:sp>
      <p:sp>
        <p:nvSpPr>
          <p:cNvPr id="31" name="Text 28"/>
          <p:cNvSpPr/>
          <p:nvPr/>
        </p:nvSpPr>
        <p:spPr>
          <a:xfrm>
            <a:off x="4786313" y="6625828"/>
            <a:ext cx="182880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Filtered</a:t>
            </a:r>
            <a:endParaRPr lang="en-US" sz="732" dirty="0"/>
          </a:p>
        </p:txBody>
      </p:sp>
      <p:sp>
        <p:nvSpPr>
          <p:cNvPr id="32" name="Text 29"/>
          <p:cNvSpPr/>
          <p:nvPr/>
        </p:nvSpPr>
        <p:spPr>
          <a:xfrm>
            <a:off x="4786313" y="6797278"/>
            <a:ext cx="182880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{"bar":{"baz":2}}</a:t>
            </a:r>
            <a:endParaRPr lang="en-US" sz="732" dirty="0"/>
          </a:p>
        </p:txBody>
      </p:sp>
      <p:sp>
        <p:nvSpPr>
          <p:cNvPr id="33" name="Text 30"/>
          <p:cNvSpPr/>
          <p:nvPr/>
        </p:nvSpPr>
        <p:spPr>
          <a:xfrm>
            <a:off x="6886575" y="6625828"/>
            <a:ext cx="182880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Merged</a:t>
            </a:r>
            <a:endParaRPr lang="en-US" sz="732" dirty="0"/>
          </a:p>
        </p:txBody>
      </p:sp>
      <p:sp>
        <p:nvSpPr>
          <p:cNvPr id="34" name="Text 31"/>
          <p:cNvSpPr/>
          <p:nvPr/>
        </p:nvSpPr>
        <p:spPr>
          <a:xfrm>
            <a:off x="6886575" y="6797278"/>
            <a:ext cx="182880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{"foo":1,"bar":{"baz":2,"qux":3}}</a:t>
            </a:r>
            <a:endParaRPr lang="en-US" sz="732" dirty="0"/>
          </a:p>
        </p:txBody>
      </p:sp>
      <p:sp>
        <p:nvSpPr>
          <p:cNvPr id="35" name="Text 32"/>
          <p:cNvSpPr/>
          <p:nvPr/>
        </p:nvSpPr>
        <p:spPr>
          <a:xfrm>
            <a:off x="8711747" y="4879181"/>
            <a:ext cx="203653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>
                    <a:alpha val="7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4 / 7 </a:t>
            </a:r>
            <a:endParaRPr lang="en-US" sz="732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44126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57200"/>
            <a:ext cx="8229600" cy="464344"/>
          </a:xfrm>
          <a:prstGeom prst="rect">
            <a:avLst/>
          </a:prstGeom>
          <a:noFill/>
          <a:ln/>
        </p:spPr>
        <p:txBody>
          <a:bodyPr wrap="none" lIns="0" tIns="0" rIns="0" bIns="68072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Error Handling &amp; Type Safety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457200" y="1071563"/>
            <a:ext cx="40005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Safe Extraction Patterns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457200" y="1443038"/>
            <a:ext cx="4000500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JSON4S provides robust error handling mechanisms to safely extract and validate JSON data. </a:t>
            </a:r>
            <a:endParaRPr lang="en-US" sz="1046" dirty="0"/>
          </a:p>
        </p:txBody>
      </p:sp>
      <p:sp>
        <p:nvSpPr>
          <p:cNvPr id="6" name="Shape 3"/>
          <p:cNvSpPr/>
          <p:nvPr/>
        </p:nvSpPr>
        <p:spPr>
          <a:xfrm>
            <a:off x="457200" y="1985963"/>
            <a:ext cx="4000500" cy="2947969"/>
          </a:xfrm>
          <a:prstGeom prst="rect">
            <a:avLst/>
          </a:prstGeom>
          <a:solidFill>
            <a:srgbClr val="1E272E"/>
          </a:solidFill>
          <a:ln/>
        </p:spPr>
      </p:sp>
      <p:sp>
        <p:nvSpPr>
          <p:cNvPr id="7" name="Shape 4"/>
          <p:cNvSpPr/>
          <p:nvPr/>
        </p:nvSpPr>
        <p:spPr>
          <a:xfrm>
            <a:off x="457200" y="1985963"/>
            <a:ext cx="28575" cy="2947969"/>
          </a:xfrm>
          <a:prstGeom prst="rect">
            <a:avLst/>
          </a:prstGeom>
          <a:solidFill>
            <a:srgbClr val="E53935"/>
          </a:solidFill>
          <a:ln/>
        </p:spPr>
      </p:sp>
      <p:sp>
        <p:nvSpPr>
          <p:cNvPr id="8" name="Text 5"/>
          <p:cNvSpPr/>
          <p:nvPr/>
        </p:nvSpPr>
        <p:spPr>
          <a:xfrm>
            <a:off x="542925" y="2078831"/>
            <a:ext cx="3288106" cy="251973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Case class for the demo</a:t>
            </a: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case class MaybeValue(opt: Option[String])</a:t>
            </a: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case class Person(name: String)</a:t>
            </a:r>
            <a:endParaRPr lang="en-US" sz="680" dirty="0"/>
          </a:p>
          <a:p>
            <a:pPr indent="0" marL="0">
              <a:buNone/>
            </a:pP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In the main method:</a:t>
            </a: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implicit val formats: Formats = DefaultFormats</a:t>
            </a:r>
            <a:endParaRPr lang="en-US" sz="680" dirty="0"/>
          </a:p>
          <a:p>
            <a:pPr indent="0" marL="0">
              <a:buNone/>
            </a:pP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Handling Option types</a:t>
            </a: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val j = JsonMethods.parse("""{"opt":null}""")</a:t>
            </a: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val mv = j.extract[MaybeValue]</a:t>
            </a: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println(s"MaybeValue extracted: $mv\n")</a:t>
            </a:r>
            <a:endParaRPr lang="en-US" sz="680" dirty="0"/>
          </a:p>
          <a:p>
            <a:pPr indent="0" marL="0">
              <a:buNone/>
            </a:pP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Safe extraction and error handling</a:t>
            </a: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val safeInt: Option[Int] = (j \ "maybeInt").extractOpt[Int]</a:t>
            </a: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println(s"Safe int extraction: $safeInt")</a:t>
            </a:r>
            <a:endParaRPr lang="en-US" sz="680" dirty="0"/>
          </a:p>
          <a:p>
            <a:pPr indent="0" marL="0">
              <a:buNone/>
            </a:pP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try {</a:t>
            </a: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val person = j.extract[Person]</a:t>
            </a: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println(person)</a:t>
            </a: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} catch {</a:t>
            </a: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case e: MappingException =&gt; </a:t>
            </a:r>
            <a:endParaRPr lang="en-US" sz="680" dirty="0"/>
          </a:p>
        </p:txBody>
      </p:sp>
      <p:sp>
        <p:nvSpPr>
          <p:cNvPr id="9" name="Text 6"/>
          <p:cNvSpPr/>
          <p:nvPr/>
        </p:nvSpPr>
        <p:spPr>
          <a:xfrm>
            <a:off x="542925" y="4613914"/>
            <a:ext cx="3288106" cy="22608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println(s"Caught MappingException: ${e.getMessage}")</a:t>
            </a: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}</a:t>
            </a:r>
            <a:endParaRPr lang="en-US" sz="680" dirty="0"/>
          </a:p>
        </p:txBody>
      </p:sp>
      <p:sp>
        <p:nvSpPr>
          <p:cNvPr id="10" name="Shape 7"/>
          <p:cNvSpPr/>
          <p:nvPr/>
        </p:nvSpPr>
        <p:spPr>
          <a:xfrm>
            <a:off x="457200" y="5048231"/>
            <a:ext cx="4000500" cy="914400"/>
          </a:xfrm>
          <a:prstGeom prst="rect">
            <a:avLst/>
          </a:prstGeom>
          <a:solidFill>
            <a:srgbClr val="1E272E"/>
          </a:solidFill>
          <a:ln/>
        </p:spPr>
      </p:sp>
      <p:sp>
        <p:nvSpPr>
          <p:cNvPr id="11" name="Shape 8"/>
          <p:cNvSpPr/>
          <p:nvPr/>
        </p:nvSpPr>
        <p:spPr>
          <a:xfrm>
            <a:off x="457200" y="5048231"/>
            <a:ext cx="28575" cy="914400"/>
          </a:xfrm>
          <a:prstGeom prst="rect">
            <a:avLst/>
          </a:prstGeom>
          <a:solidFill>
            <a:srgbClr val="FFD54F"/>
          </a:solidFill>
          <a:ln/>
        </p:spPr>
      </p:sp>
      <p:sp>
        <p:nvSpPr>
          <p:cNvPr id="12" name="Text 9"/>
          <p:cNvSpPr/>
          <p:nvPr/>
        </p:nvSpPr>
        <p:spPr>
          <a:xfrm>
            <a:off x="571500" y="5162531"/>
            <a:ext cx="377190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Execution Result:</a:t>
            </a:r>
            <a:endParaRPr lang="en-US" sz="1046" dirty="0"/>
          </a:p>
        </p:txBody>
      </p:sp>
      <p:sp>
        <p:nvSpPr>
          <p:cNvPr id="13" name="Text 10"/>
          <p:cNvSpPr/>
          <p:nvPr/>
        </p:nvSpPr>
        <p:spPr>
          <a:xfrm>
            <a:off x="571500" y="5419706"/>
            <a:ext cx="3771900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Safe int extraction: None</a:t>
            </a:r>
            <a:endParaRPr lang="en-US" sz="732" dirty="0"/>
          </a:p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Caught MappingException: No usable value for name</a:t>
            </a:r>
            <a:endParaRPr lang="en-US" sz="732" dirty="0"/>
          </a:p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Did not find value which can be converted into java.lang.String</a:t>
            </a:r>
            <a:endParaRPr lang="en-US" sz="732" dirty="0"/>
          </a:p>
        </p:txBody>
      </p:sp>
      <p:sp>
        <p:nvSpPr>
          <p:cNvPr id="14" name="Text 11"/>
          <p:cNvSpPr/>
          <p:nvPr/>
        </p:nvSpPr>
        <p:spPr>
          <a:xfrm>
            <a:off x="4686300" y="1071563"/>
            <a:ext cx="40005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Best Practices</a:t>
            </a:r>
            <a:endParaRPr lang="en-US" sz="1350" dirty="0"/>
          </a:p>
        </p:txBody>
      </p:sp>
      <p:pic>
        <p:nvPicPr>
          <p:cNvPr id="1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300" y="1493044"/>
            <a:ext cx="114300" cy="114300"/>
          </a:xfrm>
          <a:prstGeom prst="rect">
            <a:avLst/>
          </a:prstGeom>
        </p:spPr>
      </p:pic>
      <p:sp>
        <p:nvSpPr>
          <p:cNvPr id="16" name="Text 12"/>
          <p:cNvSpPr/>
          <p:nvPr/>
        </p:nvSpPr>
        <p:spPr>
          <a:xfrm>
            <a:off x="4872038" y="1443038"/>
            <a:ext cx="270619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Always use extractOpt for optional fields</a:t>
            </a:r>
            <a:endParaRPr lang="en-US" sz="1046" dirty="0"/>
          </a:p>
        </p:txBody>
      </p:sp>
      <p:pic>
        <p:nvPicPr>
          <p:cNvPr id="1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300" y="1778794"/>
            <a:ext cx="114300" cy="114300"/>
          </a:xfrm>
          <a:prstGeom prst="rect">
            <a:avLst/>
          </a:prstGeom>
        </p:spPr>
      </p:pic>
      <p:sp>
        <p:nvSpPr>
          <p:cNvPr id="18" name="Text 13"/>
          <p:cNvSpPr/>
          <p:nvPr/>
        </p:nvSpPr>
        <p:spPr>
          <a:xfrm>
            <a:off x="4872038" y="1728788"/>
            <a:ext cx="231343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Wrap extraction in try-catch blocks</a:t>
            </a:r>
            <a:endParaRPr lang="en-US" sz="1046" dirty="0"/>
          </a:p>
        </p:txBody>
      </p:sp>
      <p:pic>
        <p:nvPicPr>
          <p:cNvPr id="1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300" y="2064544"/>
            <a:ext cx="114300" cy="114300"/>
          </a:xfrm>
          <a:prstGeom prst="rect">
            <a:avLst/>
          </a:prstGeom>
        </p:spPr>
      </p:pic>
      <p:sp>
        <p:nvSpPr>
          <p:cNvPr id="20" name="Text 14"/>
          <p:cNvSpPr/>
          <p:nvPr/>
        </p:nvSpPr>
        <p:spPr>
          <a:xfrm>
            <a:off x="4872038" y="2014538"/>
            <a:ext cx="242044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Use Option types for nullable values</a:t>
            </a:r>
            <a:endParaRPr lang="en-US" sz="1046" dirty="0"/>
          </a:p>
        </p:txBody>
      </p:sp>
      <p:pic>
        <p:nvPicPr>
          <p:cNvPr id="21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6300" y="2350294"/>
            <a:ext cx="114300" cy="114300"/>
          </a:xfrm>
          <a:prstGeom prst="rect">
            <a:avLst/>
          </a:prstGeom>
        </p:spPr>
      </p:pic>
      <p:sp>
        <p:nvSpPr>
          <p:cNvPr id="22" name="Text 15"/>
          <p:cNvSpPr/>
          <p:nvPr/>
        </p:nvSpPr>
        <p:spPr>
          <a:xfrm>
            <a:off x="4872038" y="2300288"/>
            <a:ext cx="2749367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Validate JSON structure before extraction</a:t>
            </a:r>
            <a:endParaRPr lang="en-US" sz="1046" dirty="0"/>
          </a:p>
        </p:txBody>
      </p:sp>
      <p:sp>
        <p:nvSpPr>
          <p:cNvPr id="23" name="Text 16"/>
          <p:cNvSpPr/>
          <p:nvPr/>
        </p:nvSpPr>
        <p:spPr>
          <a:xfrm>
            <a:off x="4686300" y="2743200"/>
            <a:ext cx="40005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Error Handling Strategies</a:t>
            </a:r>
            <a:endParaRPr lang="en-US" sz="1350" dirty="0"/>
          </a:p>
        </p:txBody>
      </p:sp>
      <p:sp>
        <p:nvSpPr>
          <p:cNvPr id="24" name="Shape 17"/>
          <p:cNvSpPr/>
          <p:nvPr/>
        </p:nvSpPr>
        <p:spPr>
          <a:xfrm>
            <a:off x="4686300" y="3114675"/>
            <a:ext cx="4000500" cy="1861505"/>
          </a:xfrm>
          <a:prstGeom prst="rect">
            <a:avLst/>
          </a:prstGeom>
          <a:solidFill>
            <a:srgbClr val="1E272E"/>
          </a:solidFill>
          <a:ln/>
        </p:spPr>
      </p:sp>
      <p:sp>
        <p:nvSpPr>
          <p:cNvPr id="25" name="Shape 18"/>
          <p:cNvSpPr/>
          <p:nvPr/>
        </p:nvSpPr>
        <p:spPr>
          <a:xfrm>
            <a:off x="4686300" y="3114675"/>
            <a:ext cx="28575" cy="1861505"/>
          </a:xfrm>
          <a:prstGeom prst="rect">
            <a:avLst/>
          </a:prstGeom>
          <a:solidFill>
            <a:srgbClr val="E53935"/>
          </a:solidFill>
          <a:ln/>
        </p:spPr>
      </p:sp>
      <p:sp>
        <p:nvSpPr>
          <p:cNvPr id="26" name="Text 19"/>
          <p:cNvSpPr/>
          <p:nvPr/>
        </p:nvSpPr>
        <p:spPr>
          <a:xfrm>
            <a:off x="4772025" y="3207544"/>
            <a:ext cx="2173486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i="1" dirty="0">
                <a:solidFill>
                  <a:srgbClr val="78909C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Pattern matching for safe extraction</a:t>
            </a:r>
            <a:endParaRPr lang="en-US" sz="680" dirty="0"/>
          </a:p>
        </p:txBody>
      </p:sp>
      <p:sp>
        <p:nvSpPr>
          <p:cNvPr id="27" name="Text 20"/>
          <p:cNvSpPr/>
          <p:nvPr/>
        </p:nvSpPr>
        <p:spPr>
          <a:xfrm>
            <a:off x="4772025" y="3328262"/>
            <a:ext cx="167208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F704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val</a:t>
            </a:r>
            <a:endParaRPr lang="en-US" sz="680" dirty="0"/>
          </a:p>
        </p:txBody>
      </p:sp>
      <p:sp>
        <p:nvSpPr>
          <p:cNvPr id="28" name="Text 21"/>
          <p:cNvSpPr/>
          <p:nvPr/>
        </p:nvSpPr>
        <p:spPr>
          <a:xfrm>
            <a:off x="4939233" y="3328262"/>
            <a:ext cx="1003167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result = (json \ </a:t>
            </a:r>
            <a:endParaRPr lang="en-US" sz="680" dirty="0"/>
          </a:p>
        </p:txBody>
      </p:sp>
      <p:sp>
        <p:nvSpPr>
          <p:cNvPr id="29" name="Text 22"/>
          <p:cNvSpPr/>
          <p:nvPr/>
        </p:nvSpPr>
        <p:spPr>
          <a:xfrm>
            <a:off x="5942400" y="3328262"/>
            <a:ext cx="390116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81C784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"field"</a:t>
            </a:r>
            <a:endParaRPr lang="en-US" sz="680" dirty="0"/>
          </a:p>
        </p:txBody>
      </p:sp>
      <p:sp>
        <p:nvSpPr>
          <p:cNvPr id="30" name="Text 23"/>
          <p:cNvSpPr/>
          <p:nvPr/>
        </p:nvSpPr>
        <p:spPr>
          <a:xfrm>
            <a:off x="6332516" y="3328262"/>
            <a:ext cx="72450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).extractOpt[</a:t>
            </a:r>
            <a:endParaRPr lang="en-US" sz="680" dirty="0"/>
          </a:p>
        </p:txBody>
      </p:sp>
      <p:sp>
        <p:nvSpPr>
          <p:cNvPr id="31" name="Text 24"/>
          <p:cNvSpPr/>
          <p:nvPr/>
        </p:nvSpPr>
        <p:spPr>
          <a:xfrm>
            <a:off x="7057020" y="3328262"/>
            <a:ext cx="334389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64B5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String</a:t>
            </a:r>
            <a:endParaRPr lang="en-US" sz="680" dirty="0"/>
          </a:p>
        </p:txBody>
      </p:sp>
      <p:sp>
        <p:nvSpPr>
          <p:cNvPr id="32" name="Text 25"/>
          <p:cNvSpPr/>
          <p:nvPr/>
        </p:nvSpPr>
        <p:spPr>
          <a:xfrm>
            <a:off x="7391409" y="3328262"/>
            <a:ext cx="111482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] </a:t>
            </a:r>
            <a:endParaRPr lang="en-US" sz="680" dirty="0"/>
          </a:p>
        </p:txBody>
      </p:sp>
      <p:sp>
        <p:nvSpPr>
          <p:cNvPr id="33" name="Text 26"/>
          <p:cNvSpPr/>
          <p:nvPr/>
        </p:nvSpPr>
        <p:spPr>
          <a:xfrm>
            <a:off x="7502891" y="3328262"/>
            <a:ext cx="278662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F704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match</a:t>
            </a:r>
            <a:endParaRPr lang="en-US" sz="680" dirty="0"/>
          </a:p>
        </p:txBody>
      </p:sp>
      <p:sp>
        <p:nvSpPr>
          <p:cNvPr id="34" name="Text 27"/>
          <p:cNvSpPr/>
          <p:nvPr/>
        </p:nvSpPr>
        <p:spPr>
          <a:xfrm>
            <a:off x="7781553" y="3328262"/>
            <a:ext cx="111482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{
</a:t>
            </a:r>
            <a:endParaRPr lang="en-US" sz="680" dirty="0"/>
          </a:p>
        </p:txBody>
      </p:sp>
      <p:sp>
        <p:nvSpPr>
          <p:cNvPr id="35" name="Text 28"/>
          <p:cNvSpPr/>
          <p:nvPr/>
        </p:nvSpPr>
        <p:spPr>
          <a:xfrm>
            <a:off x="4772025" y="3448980"/>
            <a:ext cx="111482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</a:t>
            </a:r>
            <a:endParaRPr lang="en-US" sz="680" dirty="0"/>
          </a:p>
        </p:txBody>
      </p:sp>
      <p:sp>
        <p:nvSpPr>
          <p:cNvPr id="36" name="Text 29"/>
          <p:cNvSpPr/>
          <p:nvPr/>
        </p:nvSpPr>
        <p:spPr>
          <a:xfrm>
            <a:off x="4883507" y="3448980"/>
            <a:ext cx="22293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F704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case</a:t>
            </a:r>
            <a:endParaRPr lang="en-US" sz="680" dirty="0"/>
          </a:p>
        </p:txBody>
      </p:sp>
      <p:sp>
        <p:nvSpPr>
          <p:cNvPr id="37" name="Text 30"/>
          <p:cNvSpPr/>
          <p:nvPr/>
        </p:nvSpPr>
        <p:spPr>
          <a:xfrm>
            <a:off x="5162197" y="3448980"/>
            <a:ext cx="22293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64B5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Some</a:t>
            </a:r>
            <a:endParaRPr lang="en-US" sz="680" dirty="0"/>
          </a:p>
        </p:txBody>
      </p:sp>
      <p:sp>
        <p:nvSpPr>
          <p:cNvPr id="38" name="Text 31"/>
          <p:cNvSpPr/>
          <p:nvPr/>
        </p:nvSpPr>
        <p:spPr>
          <a:xfrm>
            <a:off x="5385132" y="3448980"/>
            <a:ext cx="668778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(value) =&gt; s</a:t>
            </a:r>
            <a:endParaRPr lang="en-US" sz="680" dirty="0"/>
          </a:p>
        </p:txBody>
      </p:sp>
      <p:sp>
        <p:nvSpPr>
          <p:cNvPr id="39" name="Text 32"/>
          <p:cNvSpPr/>
          <p:nvPr/>
        </p:nvSpPr>
        <p:spPr>
          <a:xfrm>
            <a:off x="6053910" y="3448980"/>
            <a:ext cx="835958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81C784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"Found: $value"</a:t>
            </a:r>
            <a:endParaRPr lang="en-US" sz="680" dirty="0"/>
          </a:p>
        </p:txBody>
      </p:sp>
      <p:sp>
        <p:nvSpPr>
          <p:cNvPr id="40" name="Text 33"/>
          <p:cNvSpPr/>
          <p:nvPr/>
        </p:nvSpPr>
        <p:spPr>
          <a:xfrm>
            <a:off x="4883507" y="3569698"/>
            <a:ext cx="22293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F704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case</a:t>
            </a:r>
            <a:endParaRPr lang="en-US" sz="680" dirty="0"/>
          </a:p>
        </p:txBody>
      </p:sp>
      <p:sp>
        <p:nvSpPr>
          <p:cNvPr id="41" name="Text 34"/>
          <p:cNvSpPr/>
          <p:nvPr/>
        </p:nvSpPr>
        <p:spPr>
          <a:xfrm>
            <a:off x="5162197" y="3569698"/>
            <a:ext cx="22293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64B5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None</a:t>
            </a:r>
            <a:endParaRPr lang="en-US" sz="680" dirty="0"/>
          </a:p>
        </p:txBody>
      </p:sp>
      <p:sp>
        <p:nvSpPr>
          <p:cNvPr id="42" name="Text 35"/>
          <p:cNvSpPr/>
          <p:nvPr/>
        </p:nvSpPr>
        <p:spPr>
          <a:xfrm>
            <a:off x="5385132" y="3569698"/>
            <a:ext cx="22293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=&gt; </a:t>
            </a:r>
            <a:endParaRPr lang="en-US" sz="680" dirty="0"/>
          </a:p>
        </p:txBody>
      </p:sp>
      <p:sp>
        <p:nvSpPr>
          <p:cNvPr id="43" name="Text 36"/>
          <p:cNvSpPr/>
          <p:nvPr/>
        </p:nvSpPr>
        <p:spPr>
          <a:xfrm>
            <a:off x="5608067" y="3569698"/>
            <a:ext cx="1560463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81C784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"Field not found or invalid"</a:t>
            </a:r>
            <a:endParaRPr lang="en-US" sz="680" dirty="0"/>
          </a:p>
        </p:txBody>
      </p:sp>
      <p:sp>
        <p:nvSpPr>
          <p:cNvPr id="44" name="Text 37"/>
          <p:cNvSpPr/>
          <p:nvPr/>
        </p:nvSpPr>
        <p:spPr>
          <a:xfrm>
            <a:off x="4772025" y="3690417"/>
            <a:ext cx="5575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}
</a:t>
            </a:r>
            <a:endParaRPr lang="en-US" sz="680" dirty="0"/>
          </a:p>
        </p:txBody>
      </p:sp>
      <p:sp>
        <p:nvSpPr>
          <p:cNvPr id="45" name="Text 38"/>
          <p:cNvSpPr/>
          <p:nvPr/>
        </p:nvSpPr>
        <p:spPr>
          <a:xfrm>
            <a:off x="4772025" y="3931853"/>
            <a:ext cx="1393282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i="1" dirty="0">
                <a:solidFill>
                  <a:srgbClr val="78909C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Validation with Either</a:t>
            </a:r>
            <a:endParaRPr lang="en-US" sz="680" dirty="0"/>
          </a:p>
        </p:txBody>
      </p:sp>
      <p:sp>
        <p:nvSpPr>
          <p:cNvPr id="46" name="Text 39"/>
          <p:cNvSpPr/>
          <p:nvPr/>
        </p:nvSpPr>
        <p:spPr>
          <a:xfrm>
            <a:off x="4772025" y="4052571"/>
            <a:ext cx="167208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F704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def</a:t>
            </a:r>
            <a:endParaRPr lang="en-US" sz="680" dirty="0"/>
          </a:p>
        </p:txBody>
      </p:sp>
      <p:sp>
        <p:nvSpPr>
          <p:cNvPr id="47" name="Text 40"/>
          <p:cNvSpPr/>
          <p:nvPr/>
        </p:nvSpPr>
        <p:spPr>
          <a:xfrm>
            <a:off x="4939233" y="4052571"/>
            <a:ext cx="1226074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validatePerson(json: </a:t>
            </a:r>
            <a:endParaRPr lang="en-US" sz="680" dirty="0"/>
          </a:p>
        </p:txBody>
      </p:sp>
      <p:sp>
        <p:nvSpPr>
          <p:cNvPr id="48" name="Text 41"/>
          <p:cNvSpPr/>
          <p:nvPr/>
        </p:nvSpPr>
        <p:spPr>
          <a:xfrm>
            <a:off x="6165307" y="4052571"/>
            <a:ext cx="334389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64B5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JValue</a:t>
            </a:r>
            <a:endParaRPr lang="en-US" sz="680" dirty="0"/>
          </a:p>
        </p:txBody>
      </p:sp>
      <p:sp>
        <p:nvSpPr>
          <p:cNvPr id="49" name="Text 42"/>
          <p:cNvSpPr/>
          <p:nvPr/>
        </p:nvSpPr>
        <p:spPr>
          <a:xfrm>
            <a:off x="6499696" y="4052571"/>
            <a:ext cx="167208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): </a:t>
            </a:r>
            <a:endParaRPr lang="en-US" sz="680" dirty="0"/>
          </a:p>
        </p:txBody>
      </p:sp>
      <p:sp>
        <p:nvSpPr>
          <p:cNvPr id="50" name="Text 43"/>
          <p:cNvSpPr/>
          <p:nvPr/>
        </p:nvSpPr>
        <p:spPr>
          <a:xfrm>
            <a:off x="6666905" y="4052571"/>
            <a:ext cx="334389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64B5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Either</a:t>
            </a:r>
            <a:endParaRPr lang="en-US" sz="680" dirty="0"/>
          </a:p>
        </p:txBody>
      </p:sp>
      <p:sp>
        <p:nvSpPr>
          <p:cNvPr id="51" name="Text 44"/>
          <p:cNvSpPr/>
          <p:nvPr/>
        </p:nvSpPr>
        <p:spPr>
          <a:xfrm>
            <a:off x="7001294" y="4052571"/>
            <a:ext cx="5575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[</a:t>
            </a:r>
            <a:endParaRPr lang="en-US" sz="680" dirty="0"/>
          </a:p>
        </p:txBody>
      </p:sp>
      <p:sp>
        <p:nvSpPr>
          <p:cNvPr id="52" name="Text 45"/>
          <p:cNvSpPr/>
          <p:nvPr/>
        </p:nvSpPr>
        <p:spPr>
          <a:xfrm>
            <a:off x="7057048" y="4052571"/>
            <a:ext cx="334389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64B5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String</a:t>
            </a:r>
            <a:endParaRPr lang="en-US" sz="680" dirty="0"/>
          </a:p>
        </p:txBody>
      </p:sp>
      <p:sp>
        <p:nvSpPr>
          <p:cNvPr id="53" name="Text 46"/>
          <p:cNvSpPr/>
          <p:nvPr/>
        </p:nvSpPr>
        <p:spPr>
          <a:xfrm>
            <a:off x="7391437" y="4052571"/>
            <a:ext cx="111482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, </a:t>
            </a:r>
            <a:endParaRPr lang="en-US" sz="680" dirty="0"/>
          </a:p>
        </p:txBody>
      </p:sp>
      <p:sp>
        <p:nvSpPr>
          <p:cNvPr id="54" name="Text 47"/>
          <p:cNvSpPr/>
          <p:nvPr/>
        </p:nvSpPr>
        <p:spPr>
          <a:xfrm>
            <a:off x="7502919" y="4052571"/>
            <a:ext cx="334389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64B5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Person</a:t>
            </a:r>
            <a:endParaRPr lang="en-US" sz="680" dirty="0"/>
          </a:p>
        </p:txBody>
      </p:sp>
      <p:sp>
        <p:nvSpPr>
          <p:cNvPr id="55" name="Text 48"/>
          <p:cNvSpPr/>
          <p:nvPr/>
        </p:nvSpPr>
        <p:spPr>
          <a:xfrm>
            <a:off x="7837308" y="4052571"/>
            <a:ext cx="278662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] = {
</a:t>
            </a:r>
            <a:endParaRPr lang="en-US" sz="680" dirty="0"/>
          </a:p>
        </p:txBody>
      </p:sp>
      <p:sp>
        <p:nvSpPr>
          <p:cNvPr id="56" name="Text 49"/>
          <p:cNvSpPr/>
          <p:nvPr/>
        </p:nvSpPr>
        <p:spPr>
          <a:xfrm>
            <a:off x="4772025" y="4173289"/>
            <a:ext cx="111482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</a:t>
            </a:r>
            <a:endParaRPr lang="en-US" sz="680" dirty="0"/>
          </a:p>
        </p:txBody>
      </p:sp>
      <p:sp>
        <p:nvSpPr>
          <p:cNvPr id="57" name="Text 50"/>
          <p:cNvSpPr/>
          <p:nvPr/>
        </p:nvSpPr>
        <p:spPr>
          <a:xfrm>
            <a:off x="4883507" y="4173289"/>
            <a:ext cx="167208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F704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try</a:t>
            </a:r>
            <a:endParaRPr lang="en-US" sz="680" dirty="0"/>
          </a:p>
        </p:txBody>
      </p:sp>
      <p:sp>
        <p:nvSpPr>
          <p:cNvPr id="58" name="Text 51"/>
          <p:cNvSpPr/>
          <p:nvPr/>
        </p:nvSpPr>
        <p:spPr>
          <a:xfrm>
            <a:off x="5050715" y="4173289"/>
            <a:ext cx="111482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{
</a:t>
            </a:r>
            <a:endParaRPr lang="en-US" sz="680" dirty="0"/>
          </a:p>
        </p:txBody>
      </p:sp>
      <p:sp>
        <p:nvSpPr>
          <p:cNvPr id="59" name="Text 52"/>
          <p:cNvSpPr/>
          <p:nvPr/>
        </p:nvSpPr>
        <p:spPr>
          <a:xfrm>
            <a:off x="4772025" y="4294008"/>
            <a:ext cx="22293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</a:t>
            </a:r>
            <a:endParaRPr lang="en-US" sz="680" dirty="0"/>
          </a:p>
        </p:txBody>
      </p:sp>
      <p:sp>
        <p:nvSpPr>
          <p:cNvPr id="60" name="Text 53"/>
          <p:cNvSpPr/>
          <p:nvPr/>
        </p:nvSpPr>
        <p:spPr>
          <a:xfrm>
            <a:off x="4994960" y="4294008"/>
            <a:ext cx="278662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64B5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Right</a:t>
            </a:r>
            <a:endParaRPr lang="en-US" sz="680" dirty="0"/>
          </a:p>
        </p:txBody>
      </p:sp>
      <p:sp>
        <p:nvSpPr>
          <p:cNvPr id="61" name="Text 54"/>
          <p:cNvSpPr/>
          <p:nvPr/>
        </p:nvSpPr>
        <p:spPr>
          <a:xfrm>
            <a:off x="5273622" y="4294008"/>
            <a:ext cx="780231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(json.extract[</a:t>
            </a:r>
            <a:endParaRPr lang="en-US" sz="680" dirty="0"/>
          </a:p>
        </p:txBody>
      </p:sp>
      <p:sp>
        <p:nvSpPr>
          <p:cNvPr id="62" name="Text 55"/>
          <p:cNvSpPr/>
          <p:nvPr/>
        </p:nvSpPr>
        <p:spPr>
          <a:xfrm>
            <a:off x="6053854" y="4294008"/>
            <a:ext cx="334389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64B5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Person</a:t>
            </a:r>
            <a:endParaRPr lang="en-US" sz="680" dirty="0"/>
          </a:p>
        </p:txBody>
      </p:sp>
      <p:sp>
        <p:nvSpPr>
          <p:cNvPr id="63" name="Text 56"/>
          <p:cNvSpPr/>
          <p:nvPr/>
        </p:nvSpPr>
        <p:spPr>
          <a:xfrm>
            <a:off x="6388243" y="4294008"/>
            <a:ext cx="111482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])
</a:t>
            </a:r>
            <a:endParaRPr lang="en-US" sz="680" dirty="0"/>
          </a:p>
        </p:txBody>
      </p:sp>
      <p:sp>
        <p:nvSpPr>
          <p:cNvPr id="64" name="Text 57"/>
          <p:cNvSpPr/>
          <p:nvPr/>
        </p:nvSpPr>
        <p:spPr>
          <a:xfrm>
            <a:off x="4772025" y="4414726"/>
            <a:ext cx="22293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} </a:t>
            </a:r>
            <a:endParaRPr lang="en-US" sz="680" dirty="0"/>
          </a:p>
        </p:txBody>
      </p:sp>
      <p:sp>
        <p:nvSpPr>
          <p:cNvPr id="65" name="Text 58"/>
          <p:cNvSpPr/>
          <p:nvPr/>
        </p:nvSpPr>
        <p:spPr>
          <a:xfrm>
            <a:off x="4994960" y="4414726"/>
            <a:ext cx="278662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F704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catch</a:t>
            </a:r>
            <a:endParaRPr lang="en-US" sz="680" dirty="0"/>
          </a:p>
        </p:txBody>
      </p:sp>
      <p:sp>
        <p:nvSpPr>
          <p:cNvPr id="66" name="Text 59"/>
          <p:cNvSpPr/>
          <p:nvPr/>
        </p:nvSpPr>
        <p:spPr>
          <a:xfrm>
            <a:off x="5273622" y="4414726"/>
            <a:ext cx="111482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{
</a:t>
            </a:r>
            <a:endParaRPr lang="en-US" sz="680" dirty="0"/>
          </a:p>
        </p:txBody>
      </p:sp>
      <p:sp>
        <p:nvSpPr>
          <p:cNvPr id="67" name="Text 60"/>
          <p:cNvSpPr/>
          <p:nvPr/>
        </p:nvSpPr>
        <p:spPr>
          <a:xfrm>
            <a:off x="4772025" y="4535444"/>
            <a:ext cx="22293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</a:t>
            </a:r>
            <a:endParaRPr lang="en-US" sz="680" dirty="0"/>
          </a:p>
        </p:txBody>
      </p:sp>
      <p:sp>
        <p:nvSpPr>
          <p:cNvPr id="68" name="Text 61"/>
          <p:cNvSpPr/>
          <p:nvPr/>
        </p:nvSpPr>
        <p:spPr>
          <a:xfrm>
            <a:off x="4994960" y="4535444"/>
            <a:ext cx="22293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F704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case</a:t>
            </a:r>
            <a:endParaRPr lang="en-US" sz="680" dirty="0"/>
          </a:p>
        </p:txBody>
      </p:sp>
      <p:sp>
        <p:nvSpPr>
          <p:cNvPr id="69" name="Text 62"/>
          <p:cNvSpPr/>
          <p:nvPr/>
        </p:nvSpPr>
        <p:spPr>
          <a:xfrm>
            <a:off x="5217895" y="4535444"/>
            <a:ext cx="22293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e: </a:t>
            </a:r>
            <a:endParaRPr lang="en-US" sz="680" dirty="0"/>
          </a:p>
        </p:txBody>
      </p:sp>
      <p:sp>
        <p:nvSpPr>
          <p:cNvPr id="70" name="Text 63"/>
          <p:cNvSpPr/>
          <p:nvPr/>
        </p:nvSpPr>
        <p:spPr>
          <a:xfrm>
            <a:off x="5440831" y="4535444"/>
            <a:ext cx="89168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64B5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MappingException</a:t>
            </a:r>
            <a:endParaRPr lang="en-US" sz="680" dirty="0"/>
          </a:p>
        </p:txBody>
      </p:sp>
      <p:sp>
        <p:nvSpPr>
          <p:cNvPr id="71" name="Text 64"/>
          <p:cNvSpPr/>
          <p:nvPr/>
        </p:nvSpPr>
        <p:spPr>
          <a:xfrm>
            <a:off x="6332516" y="4535444"/>
            <a:ext cx="22293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=&gt; </a:t>
            </a:r>
            <a:endParaRPr lang="en-US" sz="680" dirty="0"/>
          </a:p>
        </p:txBody>
      </p:sp>
      <p:sp>
        <p:nvSpPr>
          <p:cNvPr id="72" name="Text 65"/>
          <p:cNvSpPr/>
          <p:nvPr/>
        </p:nvSpPr>
        <p:spPr>
          <a:xfrm>
            <a:off x="6555451" y="4535444"/>
            <a:ext cx="22293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64B5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Left</a:t>
            </a:r>
            <a:endParaRPr lang="en-US" sz="680" dirty="0"/>
          </a:p>
        </p:txBody>
      </p:sp>
      <p:sp>
        <p:nvSpPr>
          <p:cNvPr id="73" name="Text 66"/>
          <p:cNvSpPr/>
          <p:nvPr/>
        </p:nvSpPr>
        <p:spPr>
          <a:xfrm>
            <a:off x="6778386" y="4535444"/>
            <a:ext cx="780231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(e.getMessage)
</a:t>
            </a:r>
            <a:endParaRPr lang="en-US" sz="680" dirty="0"/>
          </a:p>
        </p:txBody>
      </p:sp>
      <p:sp>
        <p:nvSpPr>
          <p:cNvPr id="74" name="Text 67"/>
          <p:cNvSpPr/>
          <p:nvPr/>
        </p:nvSpPr>
        <p:spPr>
          <a:xfrm>
            <a:off x="4772025" y="4656162"/>
            <a:ext cx="167208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}
</a:t>
            </a:r>
            <a:endParaRPr lang="en-US" sz="680" dirty="0"/>
          </a:p>
        </p:txBody>
      </p:sp>
      <p:sp>
        <p:nvSpPr>
          <p:cNvPr id="75" name="Text 68"/>
          <p:cNvSpPr/>
          <p:nvPr/>
        </p:nvSpPr>
        <p:spPr>
          <a:xfrm>
            <a:off x="4772025" y="4776881"/>
            <a:ext cx="5575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}</a:t>
            </a:r>
            <a:endParaRPr lang="en-US" sz="680" dirty="0"/>
          </a:p>
        </p:txBody>
      </p:sp>
      <p:sp>
        <p:nvSpPr>
          <p:cNvPr id="76" name="Text 69"/>
          <p:cNvSpPr/>
          <p:nvPr/>
        </p:nvSpPr>
        <p:spPr>
          <a:xfrm>
            <a:off x="8711747" y="4879181"/>
            <a:ext cx="203653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>
                    <a:alpha val="7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5 / 7 </a:t>
            </a:r>
            <a:endParaRPr lang="en-US" sz="732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728763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42900" y="342900"/>
            <a:ext cx="8458200" cy="464344"/>
          </a:xfrm>
          <a:prstGeom prst="rect">
            <a:avLst/>
          </a:prstGeom>
          <a:noFill/>
          <a:ln/>
        </p:spPr>
        <p:txBody>
          <a:bodyPr wrap="none" lIns="0" tIns="0" rIns="0" bIns="68072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Performance &amp; Integration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342900" y="900113"/>
            <a:ext cx="414337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Performance Considerations</a:t>
            </a:r>
            <a:endParaRPr lang="en-US" sz="1350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378744"/>
            <a:ext cx="96441" cy="128588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510778" y="1244798"/>
            <a:ext cx="253464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Use </a:t>
            </a:r>
            <a:endParaRPr lang="en-US" sz="1046" dirty="0"/>
          </a:p>
        </p:txBody>
      </p:sp>
      <p:sp>
        <p:nvSpPr>
          <p:cNvPr id="7" name="Text 3"/>
          <p:cNvSpPr/>
          <p:nvPr/>
        </p:nvSpPr>
        <p:spPr>
          <a:xfrm>
            <a:off x="510778" y="1460897"/>
            <a:ext cx="1972010" cy="16252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compact(render(jValue))</a:t>
            </a:r>
            <a:endParaRPr lang="en-US" sz="1046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835944"/>
            <a:ext cx="144661" cy="128588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58998" y="1701998"/>
            <a:ext cx="253464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Use </a:t>
            </a:r>
            <a:endParaRPr lang="en-US" sz="1046" dirty="0"/>
          </a:p>
        </p:txBody>
      </p:sp>
      <p:sp>
        <p:nvSpPr>
          <p:cNvPr id="10" name="Text 5"/>
          <p:cNvSpPr/>
          <p:nvPr/>
        </p:nvSpPr>
        <p:spPr>
          <a:xfrm>
            <a:off x="558998" y="1918097"/>
            <a:ext cx="1886257" cy="16252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pretty(render(jValue))</a:t>
            </a:r>
            <a:endParaRPr lang="en-US" sz="1046" dirty="0"/>
          </a:p>
        </p:txBody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4588" y="1278731"/>
            <a:ext cx="128588" cy="128588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2614613" y="1243013"/>
            <a:ext cx="1544501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Stream large JSON files</a:t>
            </a:r>
            <a:endParaRPr lang="en-US" sz="1046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4588" y="1635919"/>
            <a:ext cx="128588" cy="128588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2614613" y="1500188"/>
            <a:ext cx="1871663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HTTP framework integration</a:t>
            </a:r>
            <a:endParaRPr lang="en-US" sz="1046" dirty="0"/>
          </a:p>
        </p:txBody>
      </p:sp>
      <p:sp>
        <p:nvSpPr>
          <p:cNvPr id="15" name="Shape 8"/>
          <p:cNvSpPr/>
          <p:nvPr/>
        </p:nvSpPr>
        <p:spPr>
          <a:xfrm>
            <a:off x="65400" y="2234186"/>
            <a:ext cx="4143375" cy="2845668"/>
          </a:xfrm>
          <a:prstGeom prst="rect">
            <a:avLst/>
          </a:prstGeom>
          <a:solidFill>
            <a:srgbClr val="1E272E"/>
          </a:solidFill>
          <a:ln/>
        </p:spPr>
      </p:sp>
      <p:sp>
        <p:nvSpPr>
          <p:cNvPr id="16" name="Shape 9"/>
          <p:cNvSpPr/>
          <p:nvPr/>
        </p:nvSpPr>
        <p:spPr>
          <a:xfrm>
            <a:off x="65400" y="2234186"/>
            <a:ext cx="28575" cy="2845668"/>
          </a:xfrm>
          <a:prstGeom prst="rect">
            <a:avLst/>
          </a:prstGeom>
          <a:solidFill>
            <a:srgbClr val="E53935"/>
          </a:solidFill>
          <a:ln/>
        </p:spPr>
      </p:sp>
      <p:sp>
        <p:nvSpPr>
          <p:cNvPr id="17" name="Text 10"/>
          <p:cNvSpPr/>
          <p:nvPr/>
        </p:nvSpPr>
        <p:spPr>
          <a:xfrm>
            <a:off x="61608" y="2319889"/>
            <a:ext cx="4732790" cy="250567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Performance &amp; Integration Examples</a:t>
            </a:r>
            <a:endParaRPr lang="en-US" sz="837" dirty="0"/>
          </a:p>
          <a:p>
            <a:pPr indent="0" marL="0">
              <a:buNone/>
            </a:pP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Compact vs. Pretty Rendering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println(s"Compact: ${JsonMethods.compact(JsonMethods.render(json))}")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println(s"Pretty: ${JsonMethods.pretty(JsonMethods.render(json))}\n")</a:t>
            </a:r>
            <a:endParaRPr lang="en-US" sz="837" dirty="0"/>
          </a:p>
          <a:p>
            <a:pPr indent="0" marL="0">
              <a:buNone/>
            </a:pP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HTTP Framework Serialization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case class MyCaseClass(foo: String, bar: Int)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val myObj = MyCaseClass("abc", 123)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val jsonString = Serialization.writePretty(myObj)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println(s"Serialized for HTTP (pretty):\n$jsonString\n")</a:t>
            </a:r>
            <a:endParaRPr lang="en-US" sz="837" dirty="0"/>
          </a:p>
          <a:p>
            <a:pPr indent="0" marL="0">
              <a:buNone/>
            </a:pP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Streaming Large JSON (Simulated)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val bigJsonStr = """{ "big": [1, 2, 3, 4, 5] }"""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val reader = new java.io.StringReader(bigJsonStr)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val bigJValue = JsonMethods.parse(reader)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println(s"Parsed from stream (pretty):\n</a:t>
            </a:r>
            <a:endParaRPr lang="en-US" sz="837" dirty="0"/>
          </a:p>
        </p:txBody>
      </p:sp>
      <p:sp>
        <p:nvSpPr>
          <p:cNvPr id="18" name="Text 11"/>
          <p:cNvSpPr/>
          <p:nvPr/>
        </p:nvSpPr>
        <p:spPr>
          <a:xfrm>
            <a:off x="61608" y="4845540"/>
            <a:ext cx="418406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${JsonMethods.pretty(JsonMethods.render(bigJValue))}\n")</a:t>
            </a:r>
            <a:endParaRPr lang="en-US" sz="837" dirty="0"/>
          </a:p>
        </p:txBody>
      </p:sp>
      <p:sp>
        <p:nvSpPr>
          <p:cNvPr id="19" name="Text 12"/>
          <p:cNvSpPr/>
          <p:nvPr/>
        </p:nvSpPr>
        <p:spPr>
          <a:xfrm>
            <a:off x="4657725" y="900113"/>
            <a:ext cx="414337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Framework Integration</a:t>
            </a:r>
            <a:endParaRPr lang="en-US" sz="1350" dirty="0"/>
          </a:p>
        </p:txBody>
      </p:sp>
      <p:sp>
        <p:nvSpPr>
          <p:cNvPr id="20" name="Text 13"/>
          <p:cNvSpPr/>
          <p:nvPr/>
        </p:nvSpPr>
        <p:spPr>
          <a:xfrm>
            <a:off x="4657725" y="1243013"/>
            <a:ext cx="414337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JSON4S integrates seamlessly with popular Scala frameworks. </a:t>
            </a:r>
            <a:endParaRPr lang="en-US" sz="1046" dirty="0"/>
          </a:p>
        </p:txBody>
      </p:sp>
      <p:sp>
        <p:nvSpPr>
          <p:cNvPr id="21" name="Shape 14"/>
          <p:cNvSpPr/>
          <p:nvPr/>
        </p:nvSpPr>
        <p:spPr>
          <a:xfrm>
            <a:off x="4657725" y="1557338"/>
            <a:ext cx="4143375" cy="2697100"/>
          </a:xfrm>
          <a:prstGeom prst="rect">
            <a:avLst/>
          </a:prstGeom>
          <a:solidFill>
            <a:srgbClr val="1E272E"/>
          </a:solidFill>
          <a:ln/>
        </p:spPr>
      </p:sp>
      <p:sp>
        <p:nvSpPr>
          <p:cNvPr id="22" name="Shape 15"/>
          <p:cNvSpPr/>
          <p:nvPr/>
        </p:nvSpPr>
        <p:spPr>
          <a:xfrm>
            <a:off x="4657725" y="1557338"/>
            <a:ext cx="28575" cy="2697100"/>
          </a:xfrm>
          <a:prstGeom prst="rect">
            <a:avLst/>
          </a:prstGeom>
          <a:solidFill>
            <a:srgbClr val="E53935"/>
          </a:solidFill>
          <a:ln/>
        </p:spPr>
      </p:sp>
      <p:sp>
        <p:nvSpPr>
          <p:cNvPr id="23" name="Text 16"/>
          <p:cNvSpPr/>
          <p:nvPr/>
        </p:nvSpPr>
        <p:spPr>
          <a:xfrm>
            <a:off x="4743450" y="1651992"/>
            <a:ext cx="1646188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i="1" dirty="0">
                <a:solidFill>
                  <a:srgbClr val="78909C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Akka HTTP integration</a:t>
            </a:r>
            <a:endParaRPr lang="en-US" sz="837" dirty="0"/>
          </a:p>
        </p:txBody>
      </p:sp>
      <p:sp>
        <p:nvSpPr>
          <p:cNvPr id="24" name="Text 17"/>
          <p:cNvSpPr/>
          <p:nvPr/>
        </p:nvSpPr>
        <p:spPr>
          <a:xfrm>
            <a:off x="4743450" y="1800560"/>
            <a:ext cx="41154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704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import</a:t>
            </a:r>
            <a:endParaRPr lang="en-US" sz="837" dirty="0"/>
          </a:p>
        </p:txBody>
      </p:sp>
      <p:sp>
        <p:nvSpPr>
          <p:cNvPr id="25" name="Text 18"/>
          <p:cNvSpPr/>
          <p:nvPr/>
        </p:nvSpPr>
        <p:spPr>
          <a:xfrm>
            <a:off x="5154997" y="1800560"/>
            <a:ext cx="336096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de.heikoseeberger.akkahttpjson4s.Json4sSupport._
</a:t>
            </a:r>
            <a:endParaRPr lang="en-US" sz="837" dirty="0"/>
          </a:p>
        </p:txBody>
      </p:sp>
      <p:sp>
        <p:nvSpPr>
          <p:cNvPr id="26" name="Text 19"/>
          <p:cNvSpPr/>
          <p:nvPr/>
        </p:nvSpPr>
        <p:spPr>
          <a:xfrm>
            <a:off x="4743450" y="2097695"/>
            <a:ext cx="20577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704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val</a:t>
            </a:r>
            <a:endParaRPr lang="en-US" sz="837" dirty="0"/>
          </a:p>
        </p:txBody>
      </p:sp>
      <p:sp>
        <p:nvSpPr>
          <p:cNvPr id="27" name="Text 20"/>
          <p:cNvSpPr/>
          <p:nvPr/>
        </p:nvSpPr>
        <p:spPr>
          <a:xfrm>
            <a:off x="4949223" y="2097695"/>
            <a:ext cx="96027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route = path(</a:t>
            </a:r>
            <a:endParaRPr lang="en-US" sz="837" dirty="0"/>
          </a:p>
        </p:txBody>
      </p:sp>
      <p:sp>
        <p:nvSpPr>
          <p:cNvPr id="28" name="Text 21"/>
          <p:cNvSpPr/>
          <p:nvPr/>
        </p:nvSpPr>
        <p:spPr>
          <a:xfrm>
            <a:off x="5909500" y="2097695"/>
            <a:ext cx="3429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81C784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"api"</a:t>
            </a:r>
            <a:endParaRPr lang="en-US" sz="837" dirty="0"/>
          </a:p>
        </p:txBody>
      </p:sp>
      <p:sp>
        <p:nvSpPr>
          <p:cNvPr id="29" name="Text 22"/>
          <p:cNvSpPr/>
          <p:nvPr/>
        </p:nvSpPr>
        <p:spPr>
          <a:xfrm>
            <a:off x="6252456" y="2097695"/>
            <a:ext cx="20577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/ </a:t>
            </a:r>
            <a:endParaRPr lang="en-US" sz="837" dirty="0"/>
          </a:p>
        </p:txBody>
      </p:sp>
      <p:sp>
        <p:nvSpPr>
          <p:cNvPr id="30" name="Text 23"/>
          <p:cNvSpPr/>
          <p:nvPr/>
        </p:nvSpPr>
        <p:spPr>
          <a:xfrm>
            <a:off x="6458229" y="2097695"/>
            <a:ext cx="41154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81C784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"user"</a:t>
            </a:r>
            <a:endParaRPr lang="en-US" sz="837" dirty="0"/>
          </a:p>
        </p:txBody>
      </p:sp>
      <p:sp>
        <p:nvSpPr>
          <p:cNvPr id="31" name="Text 24"/>
          <p:cNvSpPr/>
          <p:nvPr/>
        </p:nvSpPr>
        <p:spPr>
          <a:xfrm>
            <a:off x="6869776" y="2097695"/>
            <a:ext cx="20577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) {
</a:t>
            </a:r>
            <a:endParaRPr lang="en-US" sz="837" dirty="0"/>
          </a:p>
        </p:txBody>
      </p:sp>
      <p:sp>
        <p:nvSpPr>
          <p:cNvPr id="32" name="Text 25"/>
          <p:cNvSpPr/>
          <p:nvPr/>
        </p:nvSpPr>
        <p:spPr>
          <a:xfrm>
            <a:off x="4743450" y="2246263"/>
            <a:ext cx="54872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post {
</a:t>
            </a:r>
            <a:endParaRPr lang="en-US" sz="837" dirty="0"/>
          </a:p>
        </p:txBody>
      </p:sp>
      <p:sp>
        <p:nvSpPr>
          <p:cNvPr id="33" name="Text 26"/>
          <p:cNvSpPr/>
          <p:nvPr/>
        </p:nvSpPr>
        <p:spPr>
          <a:xfrm>
            <a:off x="4743450" y="2394831"/>
            <a:ext cx="96027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entity(as[</a:t>
            </a:r>
            <a:endParaRPr lang="en-US" sz="837" dirty="0"/>
          </a:p>
        </p:txBody>
      </p:sp>
      <p:sp>
        <p:nvSpPr>
          <p:cNvPr id="34" name="Text 27"/>
          <p:cNvSpPr/>
          <p:nvPr/>
        </p:nvSpPr>
        <p:spPr>
          <a:xfrm>
            <a:off x="5703726" y="2394831"/>
            <a:ext cx="27436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64B5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User</a:t>
            </a:r>
            <a:endParaRPr lang="en-US" sz="837" dirty="0"/>
          </a:p>
        </p:txBody>
      </p:sp>
      <p:sp>
        <p:nvSpPr>
          <p:cNvPr id="35" name="Text 28"/>
          <p:cNvSpPr/>
          <p:nvPr/>
        </p:nvSpPr>
        <p:spPr>
          <a:xfrm>
            <a:off x="5978091" y="2394831"/>
            <a:ext cx="823094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]) { user =&gt;
</a:t>
            </a:r>
            <a:endParaRPr lang="en-US" sz="837" dirty="0"/>
          </a:p>
        </p:txBody>
      </p:sp>
      <p:sp>
        <p:nvSpPr>
          <p:cNvPr id="36" name="Text 29"/>
          <p:cNvSpPr/>
          <p:nvPr/>
        </p:nvSpPr>
        <p:spPr>
          <a:xfrm>
            <a:off x="4743450" y="2543398"/>
            <a:ext cx="102886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complete(</a:t>
            </a:r>
            <a:endParaRPr lang="en-US" sz="837" dirty="0"/>
          </a:p>
        </p:txBody>
      </p:sp>
      <p:sp>
        <p:nvSpPr>
          <p:cNvPr id="37" name="Text 30"/>
          <p:cNvSpPr/>
          <p:nvPr/>
        </p:nvSpPr>
        <p:spPr>
          <a:xfrm>
            <a:off x="5772317" y="2543398"/>
            <a:ext cx="75450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64B5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StatusCodes</a:t>
            </a:r>
            <a:endParaRPr lang="en-US" sz="837" dirty="0"/>
          </a:p>
        </p:txBody>
      </p:sp>
      <p:sp>
        <p:nvSpPr>
          <p:cNvPr id="38" name="Text 31"/>
          <p:cNvSpPr/>
          <p:nvPr/>
        </p:nvSpPr>
        <p:spPr>
          <a:xfrm>
            <a:off x="6526820" y="2543398"/>
            <a:ext cx="685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.</a:t>
            </a:r>
            <a:endParaRPr lang="en-US" sz="837" dirty="0"/>
          </a:p>
        </p:txBody>
      </p:sp>
      <p:sp>
        <p:nvSpPr>
          <p:cNvPr id="39" name="Text 32"/>
          <p:cNvSpPr/>
          <p:nvPr/>
        </p:nvSpPr>
        <p:spPr>
          <a:xfrm>
            <a:off x="6595411" y="2543398"/>
            <a:ext cx="480138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64B5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Created</a:t>
            </a:r>
            <a:endParaRPr lang="en-US" sz="837" dirty="0"/>
          </a:p>
        </p:txBody>
      </p:sp>
      <p:sp>
        <p:nvSpPr>
          <p:cNvPr id="40" name="Text 33"/>
          <p:cNvSpPr/>
          <p:nvPr/>
        </p:nvSpPr>
        <p:spPr>
          <a:xfrm>
            <a:off x="7075550" y="2543398"/>
            <a:ext cx="480138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, user)
</a:t>
            </a:r>
            <a:endParaRPr lang="en-US" sz="837" dirty="0"/>
          </a:p>
        </p:txBody>
      </p:sp>
      <p:sp>
        <p:nvSpPr>
          <p:cNvPr id="41" name="Text 34"/>
          <p:cNvSpPr/>
          <p:nvPr/>
        </p:nvSpPr>
        <p:spPr>
          <a:xfrm>
            <a:off x="4743450" y="2691966"/>
            <a:ext cx="3429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}
</a:t>
            </a:r>
            <a:endParaRPr lang="en-US" sz="837" dirty="0"/>
          </a:p>
        </p:txBody>
      </p:sp>
      <p:sp>
        <p:nvSpPr>
          <p:cNvPr id="42" name="Text 35"/>
          <p:cNvSpPr/>
          <p:nvPr/>
        </p:nvSpPr>
        <p:spPr>
          <a:xfrm>
            <a:off x="4743450" y="2840534"/>
            <a:ext cx="20577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}
</a:t>
            </a:r>
            <a:endParaRPr lang="en-US" sz="837" dirty="0"/>
          </a:p>
        </p:txBody>
      </p:sp>
      <p:sp>
        <p:nvSpPr>
          <p:cNvPr id="43" name="Text 36"/>
          <p:cNvSpPr/>
          <p:nvPr/>
        </p:nvSpPr>
        <p:spPr>
          <a:xfrm>
            <a:off x="4743450" y="2989101"/>
            <a:ext cx="685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}
</a:t>
            </a:r>
            <a:endParaRPr lang="en-US" sz="837" dirty="0"/>
          </a:p>
        </p:txBody>
      </p:sp>
      <p:sp>
        <p:nvSpPr>
          <p:cNvPr id="44" name="Text 37"/>
          <p:cNvSpPr/>
          <p:nvPr/>
        </p:nvSpPr>
        <p:spPr>
          <a:xfrm>
            <a:off x="4743450" y="3286237"/>
            <a:ext cx="1989144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i="1" dirty="0">
                <a:solidFill>
                  <a:srgbClr val="78909C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Play Framework integration</a:t>
            </a:r>
            <a:endParaRPr lang="en-US" sz="837" dirty="0"/>
          </a:p>
        </p:txBody>
      </p:sp>
      <p:sp>
        <p:nvSpPr>
          <p:cNvPr id="45" name="Text 38"/>
          <p:cNvSpPr/>
          <p:nvPr/>
        </p:nvSpPr>
        <p:spPr>
          <a:xfrm>
            <a:off x="4743450" y="3434804"/>
            <a:ext cx="3429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704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class</a:t>
            </a:r>
            <a:endParaRPr lang="en-US" sz="837" dirty="0"/>
          </a:p>
        </p:txBody>
      </p:sp>
      <p:sp>
        <p:nvSpPr>
          <p:cNvPr id="46" name="Text 39"/>
          <p:cNvSpPr/>
          <p:nvPr/>
        </p:nvSpPr>
        <p:spPr>
          <a:xfrm>
            <a:off x="5154997" y="3434804"/>
            <a:ext cx="96027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64B5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UserController</a:t>
            </a:r>
            <a:endParaRPr lang="en-US" sz="837" dirty="0"/>
          </a:p>
        </p:txBody>
      </p:sp>
      <p:sp>
        <p:nvSpPr>
          <p:cNvPr id="47" name="Text 40"/>
          <p:cNvSpPr/>
          <p:nvPr/>
        </p:nvSpPr>
        <p:spPr>
          <a:xfrm>
            <a:off x="6183864" y="3434804"/>
            <a:ext cx="480138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704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extends</a:t>
            </a:r>
            <a:endParaRPr lang="en-US" sz="837" dirty="0"/>
          </a:p>
        </p:txBody>
      </p:sp>
      <p:sp>
        <p:nvSpPr>
          <p:cNvPr id="48" name="Text 41"/>
          <p:cNvSpPr/>
          <p:nvPr/>
        </p:nvSpPr>
        <p:spPr>
          <a:xfrm>
            <a:off x="6732594" y="3434804"/>
            <a:ext cx="68591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64B5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Controller</a:t>
            </a:r>
            <a:endParaRPr lang="en-US" sz="837" dirty="0"/>
          </a:p>
        </p:txBody>
      </p:sp>
      <p:sp>
        <p:nvSpPr>
          <p:cNvPr id="49" name="Text 42"/>
          <p:cNvSpPr/>
          <p:nvPr/>
        </p:nvSpPr>
        <p:spPr>
          <a:xfrm>
            <a:off x="7487096" y="3434804"/>
            <a:ext cx="27436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704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with</a:t>
            </a:r>
            <a:endParaRPr lang="en-US" sz="837" dirty="0"/>
          </a:p>
        </p:txBody>
      </p:sp>
      <p:sp>
        <p:nvSpPr>
          <p:cNvPr id="50" name="Text 43"/>
          <p:cNvSpPr/>
          <p:nvPr/>
        </p:nvSpPr>
        <p:spPr>
          <a:xfrm>
            <a:off x="7830052" y="3434804"/>
            <a:ext cx="41154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64B5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Json4s</a:t>
            </a:r>
            <a:endParaRPr lang="en-US" sz="837" dirty="0"/>
          </a:p>
        </p:txBody>
      </p:sp>
      <p:sp>
        <p:nvSpPr>
          <p:cNvPr id="51" name="Text 44"/>
          <p:cNvSpPr/>
          <p:nvPr/>
        </p:nvSpPr>
        <p:spPr>
          <a:xfrm>
            <a:off x="8241599" y="3434804"/>
            <a:ext cx="13718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{
</a:t>
            </a:r>
            <a:endParaRPr lang="en-US" sz="837" dirty="0"/>
          </a:p>
        </p:txBody>
      </p:sp>
      <p:sp>
        <p:nvSpPr>
          <p:cNvPr id="52" name="Text 45"/>
          <p:cNvSpPr/>
          <p:nvPr/>
        </p:nvSpPr>
        <p:spPr>
          <a:xfrm>
            <a:off x="4743450" y="3583372"/>
            <a:ext cx="13718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</a:t>
            </a:r>
            <a:endParaRPr lang="en-US" sz="837" dirty="0"/>
          </a:p>
        </p:txBody>
      </p:sp>
      <p:sp>
        <p:nvSpPr>
          <p:cNvPr id="53" name="Text 46"/>
          <p:cNvSpPr/>
          <p:nvPr/>
        </p:nvSpPr>
        <p:spPr>
          <a:xfrm>
            <a:off x="4880632" y="3583372"/>
            <a:ext cx="20577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704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def</a:t>
            </a:r>
            <a:endParaRPr lang="en-US" sz="837" dirty="0"/>
          </a:p>
        </p:txBody>
      </p:sp>
      <p:sp>
        <p:nvSpPr>
          <p:cNvPr id="54" name="Text 47"/>
          <p:cNvSpPr/>
          <p:nvPr/>
        </p:nvSpPr>
        <p:spPr>
          <a:xfrm>
            <a:off x="5086406" y="3583372"/>
            <a:ext cx="68591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create = </a:t>
            </a:r>
            <a:endParaRPr lang="en-US" sz="837" dirty="0"/>
          </a:p>
        </p:txBody>
      </p:sp>
      <p:sp>
        <p:nvSpPr>
          <p:cNvPr id="55" name="Text 48"/>
          <p:cNvSpPr/>
          <p:nvPr/>
        </p:nvSpPr>
        <p:spPr>
          <a:xfrm>
            <a:off x="5772317" y="3583372"/>
            <a:ext cx="41154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64B5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Action</a:t>
            </a:r>
            <a:endParaRPr lang="en-US" sz="837" dirty="0"/>
          </a:p>
        </p:txBody>
      </p:sp>
      <p:sp>
        <p:nvSpPr>
          <p:cNvPr id="56" name="Text 49"/>
          <p:cNvSpPr/>
          <p:nvPr/>
        </p:nvSpPr>
        <p:spPr>
          <a:xfrm>
            <a:off x="6183864" y="3583372"/>
            <a:ext cx="54872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(json4s[</a:t>
            </a:r>
            <a:endParaRPr lang="en-US" sz="837" dirty="0"/>
          </a:p>
        </p:txBody>
      </p:sp>
      <p:sp>
        <p:nvSpPr>
          <p:cNvPr id="57" name="Text 50"/>
          <p:cNvSpPr/>
          <p:nvPr/>
        </p:nvSpPr>
        <p:spPr>
          <a:xfrm>
            <a:off x="6732594" y="3583372"/>
            <a:ext cx="27436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64B5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User</a:t>
            </a:r>
            <a:endParaRPr lang="en-US" sz="837" dirty="0"/>
          </a:p>
        </p:txBody>
      </p:sp>
      <p:sp>
        <p:nvSpPr>
          <p:cNvPr id="58" name="Text 51"/>
          <p:cNvSpPr/>
          <p:nvPr/>
        </p:nvSpPr>
        <p:spPr>
          <a:xfrm>
            <a:off x="7006958" y="3583372"/>
            <a:ext cx="102886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]) { request =&gt;
</a:t>
            </a:r>
            <a:endParaRPr lang="en-US" sz="837" dirty="0"/>
          </a:p>
        </p:txBody>
      </p:sp>
      <p:sp>
        <p:nvSpPr>
          <p:cNvPr id="59" name="Text 52"/>
          <p:cNvSpPr/>
          <p:nvPr/>
        </p:nvSpPr>
        <p:spPr>
          <a:xfrm>
            <a:off x="4743450" y="3731940"/>
            <a:ext cx="27436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</a:t>
            </a:r>
            <a:endParaRPr lang="en-US" sz="837" dirty="0"/>
          </a:p>
        </p:txBody>
      </p:sp>
      <p:sp>
        <p:nvSpPr>
          <p:cNvPr id="60" name="Text 53"/>
          <p:cNvSpPr/>
          <p:nvPr/>
        </p:nvSpPr>
        <p:spPr>
          <a:xfrm>
            <a:off x="5017815" y="3731940"/>
            <a:ext cx="480138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64B5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Created</a:t>
            </a:r>
            <a:endParaRPr lang="en-US" sz="837" dirty="0"/>
          </a:p>
        </p:txBody>
      </p:sp>
      <p:sp>
        <p:nvSpPr>
          <p:cNvPr id="61" name="Text 54"/>
          <p:cNvSpPr/>
          <p:nvPr/>
        </p:nvSpPr>
        <p:spPr>
          <a:xfrm>
            <a:off x="5497953" y="3731940"/>
            <a:ext cx="96027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(request.body)
</a:t>
            </a:r>
            <a:endParaRPr lang="en-US" sz="837" dirty="0"/>
          </a:p>
        </p:txBody>
      </p:sp>
      <p:sp>
        <p:nvSpPr>
          <p:cNvPr id="62" name="Text 55"/>
          <p:cNvSpPr/>
          <p:nvPr/>
        </p:nvSpPr>
        <p:spPr>
          <a:xfrm>
            <a:off x="4743450" y="3880507"/>
            <a:ext cx="20577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}
</a:t>
            </a:r>
            <a:endParaRPr lang="en-US" sz="837" dirty="0"/>
          </a:p>
        </p:txBody>
      </p:sp>
      <p:sp>
        <p:nvSpPr>
          <p:cNvPr id="63" name="Text 56"/>
          <p:cNvSpPr/>
          <p:nvPr/>
        </p:nvSpPr>
        <p:spPr>
          <a:xfrm>
            <a:off x="4743450" y="4029075"/>
            <a:ext cx="685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}</a:t>
            </a:r>
            <a:endParaRPr lang="en-US" sz="837" dirty="0"/>
          </a:p>
        </p:txBody>
      </p:sp>
      <p:sp>
        <p:nvSpPr>
          <p:cNvPr id="64" name="Shape 57"/>
          <p:cNvSpPr/>
          <p:nvPr/>
        </p:nvSpPr>
        <p:spPr>
          <a:xfrm>
            <a:off x="4657725" y="4340163"/>
            <a:ext cx="4143375" cy="1685925"/>
          </a:xfrm>
          <a:prstGeom prst="rect">
            <a:avLst/>
          </a:prstGeom>
          <a:solidFill>
            <a:srgbClr val="1E272E"/>
          </a:solidFill>
          <a:ln/>
        </p:spPr>
      </p:sp>
      <p:sp>
        <p:nvSpPr>
          <p:cNvPr id="65" name="Shape 58"/>
          <p:cNvSpPr/>
          <p:nvPr/>
        </p:nvSpPr>
        <p:spPr>
          <a:xfrm>
            <a:off x="4657725" y="4340163"/>
            <a:ext cx="28575" cy="1685925"/>
          </a:xfrm>
          <a:prstGeom prst="rect">
            <a:avLst/>
          </a:prstGeom>
          <a:solidFill>
            <a:srgbClr val="FFD54F"/>
          </a:solidFill>
          <a:ln/>
        </p:spPr>
      </p:sp>
      <p:sp>
        <p:nvSpPr>
          <p:cNvPr id="66" name="Text 59"/>
          <p:cNvSpPr/>
          <p:nvPr/>
        </p:nvSpPr>
        <p:spPr>
          <a:xfrm>
            <a:off x="4743450" y="4425888"/>
            <a:ext cx="39719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Execution Results:</a:t>
            </a:r>
            <a:endParaRPr lang="en-US" sz="1046" dirty="0"/>
          </a:p>
        </p:txBody>
      </p:sp>
      <p:sp>
        <p:nvSpPr>
          <p:cNvPr id="67" name="Text 60"/>
          <p:cNvSpPr/>
          <p:nvPr/>
        </p:nvSpPr>
        <p:spPr>
          <a:xfrm>
            <a:off x="4743450" y="4668775"/>
            <a:ext cx="1620487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4D399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Compact vs Pretty Output</a:t>
            </a:r>
            <a:endParaRPr lang="en-US" sz="732" dirty="0"/>
          </a:p>
        </p:txBody>
      </p:sp>
      <p:sp>
        <p:nvSpPr>
          <p:cNvPr id="68" name="Text 61"/>
          <p:cNvSpPr/>
          <p:nvPr/>
        </p:nvSpPr>
        <p:spPr>
          <a:xfrm>
            <a:off x="4743450" y="4811650"/>
            <a:ext cx="2040601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Compact: {"foo":1,"bar":{"baz":2}}
</a:t>
            </a:r>
            <a:endParaRPr lang="en-US" sz="732" dirty="0"/>
          </a:p>
        </p:txBody>
      </p:sp>
      <p:sp>
        <p:nvSpPr>
          <p:cNvPr id="69" name="Text 62"/>
          <p:cNvSpPr/>
          <p:nvPr/>
        </p:nvSpPr>
        <p:spPr>
          <a:xfrm>
            <a:off x="4743450" y="5097400"/>
            <a:ext cx="540162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Pretty: {
</a:t>
            </a:r>
            <a:endParaRPr lang="en-US" sz="732" dirty="0"/>
          </a:p>
        </p:txBody>
      </p:sp>
      <p:sp>
        <p:nvSpPr>
          <p:cNvPr id="70" name="Text 63"/>
          <p:cNvSpPr/>
          <p:nvPr/>
        </p:nvSpPr>
        <p:spPr>
          <a:xfrm>
            <a:off x="4743450" y="5240275"/>
            <a:ext cx="720207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"foo" : 1,
</a:t>
            </a:r>
            <a:endParaRPr lang="en-US" sz="732" dirty="0"/>
          </a:p>
        </p:txBody>
      </p:sp>
      <p:sp>
        <p:nvSpPr>
          <p:cNvPr id="71" name="Text 64"/>
          <p:cNvSpPr/>
          <p:nvPr/>
        </p:nvSpPr>
        <p:spPr>
          <a:xfrm>
            <a:off x="4743450" y="5383150"/>
            <a:ext cx="660211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"bar" : {
</a:t>
            </a:r>
            <a:endParaRPr lang="en-US" sz="732" dirty="0"/>
          </a:p>
        </p:txBody>
      </p:sp>
      <p:sp>
        <p:nvSpPr>
          <p:cNvPr id="72" name="Text 65"/>
          <p:cNvSpPr/>
          <p:nvPr/>
        </p:nvSpPr>
        <p:spPr>
          <a:xfrm>
            <a:off x="4743450" y="5526025"/>
            <a:ext cx="780231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"baz" : 2
</a:t>
            </a:r>
            <a:endParaRPr lang="en-US" sz="732" dirty="0"/>
          </a:p>
        </p:txBody>
      </p:sp>
      <p:sp>
        <p:nvSpPr>
          <p:cNvPr id="73" name="Text 66"/>
          <p:cNvSpPr/>
          <p:nvPr/>
        </p:nvSpPr>
        <p:spPr>
          <a:xfrm>
            <a:off x="4743450" y="5668900"/>
            <a:ext cx="180073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}
</a:t>
            </a:r>
            <a:endParaRPr lang="en-US" sz="732" dirty="0"/>
          </a:p>
        </p:txBody>
      </p:sp>
      <p:sp>
        <p:nvSpPr>
          <p:cNvPr id="74" name="Text 67"/>
          <p:cNvSpPr/>
          <p:nvPr/>
        </p:nvSpPr>
        <p:spPr>
          <a:xfrm>
            <a:off x="4743450" y="5811775"/>
            <a:ext cx="60024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}</a:t>
            </a:r>
            <a:endParaRPr lang="en-US" sz="732" dirty="0"/>
          </a:p>
        </p:txBody>
      </p:sp>
      <p:sp>
        <p:nvSpPr>
          <p:cNvPr id="75" name="Text 68"/>
          <p:cNvSpPr/>
          <p:nvPr/>
        </p:nvSpPr>
        <p:spPr>
          <a:xfrm>
            <a:off x="4657725" y="6111813"/>
            <a:ext cx="414337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Large File Handling</a:t>
            </a:r>
            <a:endParaRPr lang="en-US" sz="1350" dirty="0"/>
          </a:p>
        </p:txBody>
      </p:sp>
      <p:sp>
        <p:nvSpPr>
          <p:cNvPr id="76" name="Shape 69"/>
          <p:cNvSpPr/>
          <p:nvPr/>
        </p:nvSpPr>
        <p:spPr>
          <a:xfrm>
            <a:off x="4657725" y="6454713"/>
            <a:ext cx="4143375" cy="468585"/>
          </a:xfrm>
          <a:prstGeom prst="rect">
            <a:avLst/>
          </a:prstGeom>
          <a:solidFill>
            <a:srgbClr val="1E272E"/>
          </a:solidFill>
          <a:ln/>
        </p:spPr>
      </p:sp>
      <p:sp>
        <p:nvSpPr>
          <p:cNvPr id="77" name="Shape 70"/>
          <p:cNvSpPr/>
          <p:nvPr/>
        </p:nvSpPr>
        <p:spPr>
          <a:xfrm>
            <a:off x="4657725" y="6454713"/>
            <a:ext cx="28575" cy="468585"/>
          </a:xfrm>
          <a:prstGeom prst="rect">
            <a:avLst/>
          </a:prstGeom>
          <a:solidFill>
            <a:srgbClr val="E53935"/>
          </a:solidFill>
          <a:ln/>
        </p:spPr>
      </p:sp>
      <p:sp>
        <p:nvSpPr>
          <p:cNvPr id="78" name="Text 71"/>
          <p:cNvSpPr/>
          <p:nvPr/>
        </p:nvSpPr>
        <p:spPr>
          <a:xfrm>
            <a:off x="4743450" y="6549368"/>
            <a:ext cx="20577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704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val</a:t>
            </a:r>
            <a:endParaRPr lang="en-US" sz="837" dirty="0"/>
          </a:p>
        </p:txBody>
      </p:sp>
      <p:sp>
        <p:nvSpPr>
          <p:cNvPr id="79" name="Text 72"/>
          <p:cNvSpPr/>
          <p:nvPr/>
        </p:nvSpPr>
        <p:spPr>
          <a:xfrm>
            <a:off x="4949223" y="6549368"/>
            <a:ext cx="68591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reader = </a:t>
            </a:r>
            <a:endParaRPr lang="en-US" sz="837" dirty="0"/>
          </a:p>
        </p:txBody>
      </p:sp>
      <p:sp>
        <p:nvSpPr>
          <p:cNvPr id="80" name="Text 73"/>
          <p:cNvSpPr/>
          <p:nvPr/>
        </p:nvSpPr>
        <p:spPr>
          <a:xfrm>
            <a:off x="5635135" y="6549368"/>
            <a:ext cx="20577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704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new</a:t>
            </a:r>
            <a:endParaRPr lang="en-US" sz="837" dirty="0"/>
          </a:p>
        </p:txBody>
      </p:sp>
      <p:sp>
        <p:nvSpPr>
          <p:cNvPr id="81" name="Text 74"/>
          <p:cNvSpPr/>
          <p:nvPr/>
        </p:nvSpPr>
        <p:spPr>
          <a:xfrm>
            <a:off x="5840909" y="6549368"/>
            <a:ext cx="212632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java.io.FileReader("big.json")
</a:t>
            </a:r>
            <a:endParaRPr lang="en-US" sz="837" dirty="0"/>
          </a:p>
        </p:txBody>
      </p:sp>
      <p:sp>
        <p:nvSpPr>
          <p:cNvPr id="82" name="Text 75"/>
          <p:cNvSpPr/>
          <p:nvPr/>
        </p:nvSpPr>
        <p:spPr>
          <a:xfrm>
            <a:off x="4743450" y="6697935"/>
            <a:ext cx="20577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704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val</a:t>
            </a:r>
            <a:endParaRPr lang="en-US" sz="837" dirty="0"/>
          </a:p>
        </p:txBody>
      </p:sp>
      <p:sp>
        <p:nvSpPr>
          <p:cNvPr id="83" name="Text 76"/>
          <p:cNvSpPr/>
          <p:nvPr/>
        </p:nvSpPr>
        <p:spPr>
          <a:xfrm>
            <a:off x="4949223" y="6697935"/>
            <a:ext cx="2332100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jValue = JsonParser.parse(reader)</a:t>
            </a:r>
            <a:endParaRPr lang="en-US" sz="837" dirty="0"/>
          </a:p>
        </p:txBody>
      </p:sp>
      <p:sp>
        <p:nvSpPr>
          <p:cNvPr id="84" name="Text 77"/>
          <p:cNvSpPr/>
          <p:nvPr/>
        </p:nvSpPr>
        <p:spPr>
          <a:xfrm>
            <a:off x="8711747" y="4879181"/>
            <a:ext cx="203653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>
                    <a:alpha val="7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6 / 7 </a:t>
            </a:r>
            <a:endParaRPr lang="en-US" sz="732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42900" y="342900"/>
            <a:ext cx="8458200" cy="464344"/>
          </a:xfrm>
          <a:prstGeom prst="rect">
            <a:avLst/>
          </a:prstGeom>
          <a:noFill/>
          <a:ln/>
        </p:spPr>
        <p:txBody>
          <a:bodyPr wrap="none" lIns="0" tIns="0" rIns="0" bIns="68072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JSON4S vs Other Scala JSON Libraries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342900" y="900113"/>
            <a:ext cx="414337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Library Comparison</a:t>
            </a:r>
            <a:endParaRPr lang="en-US" sz="1350" dirty="0"/>
          </a:p>
        </p:txBody>
      </p:sp>
      <p:sp>
        <p:nvSpPr>
          <p:cNvPr id="5" name="Shape 2"/>
          <p:cNvSpPr/>
          <p:nvPr/>
        </p:nvSpPr>
        <p:spPr>
          <a:xfrm>
            <a:off x="342900" y="1228725"/>
            <a:ext cx="4143375" cy="1150060"/>
          </a:xfrm>
          <a:prstGeom prst="rect">
            <a:avLst/>
          </a:prstGeom>
          <a:solidFill>
            <a:srgbClr val="1E272E"/>
          </a:solidFill>
          <a:ln w="99">
            <a:solidFill>
              <a:srgbClr val="444444"/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342900" y="1228725"/>
            <a:ext cx="4143375" cy="318595"/>
          </a:xfrm>
          <a:prstGeom prst="rect">
            <a:avLst/>
          </a:prstGeom>
          <a:solidFill>
            <a:srgbClr val="263238"/>
          </a:solidFill>
          <a:ln/>
        </p:spPr>
      </p:sp>
      <p:sp>
        <p:nvSpPr>
          <p:cNvPr id="7" name="Shape 4"/>
          <p:cNvSpPr/>
          <p:nvPr/>
        </p:nvSpPr>
        <p:spPr>
          <a:xfrm>
            <a:off x="342900" y="1540176"/>
            <a:ext cx="4143375" cy="7144"/>
          </a:xfrm>
          <a:prstGeom prst="rect">
            <a:avLst/>
          </a:prstGeom>
          <a:solidFill>
            <a:srgbClr val="444444"/>
          </a:solidFill>
          <a:ln/>
        </p:spPr>
      </p:sp>
      <p:sp>
        <p:nvSpPr>
          <p:cNvPr id="8" name="Text 5"/>
          <p:cNvSpPr/>
          <p:nvPr/>
        </p:nvSpPr>
        <p:spPr>
          <a:xfrm>
            <a:off x="400050" y="1285875"/>
            <a:ext cx="805793" cy="197151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Library</a:t>
            </a:r>
            <a:endParaRPr lang="en-US" sz="680" dirty="0"/>
          </a:p>
        </p:txBody>
      </p:sp>
      <p:sp>
        <p:nvSpPr>
          <p:cNvPr id="9" name="Text 6"/>
          <p:cNvSpPr/>
          <p:nvPr/>
        </p:nvSpPr>
        <p:spPr>
          <a:xfrm>
            <a:off x="1205843" y="1285875"/>
            <a:ext cx="805821" cy="197151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Type Safety</a:t>
            </a:r>
            <a:endParaRPr lang="en-US" sz="680" dirty="0"/>
          </a:p>
        </p:txBody>
      </p:sp>
      <p:sp>
        <p:nvSpPr>
          <p:cNvPr id="10" name="Text 7"/>
          <p:cNvSpPr/>
          <p:nvPr/>
        </p:nvSpPr>
        <p:spPr>
          <a:xfrm>
            <a:off x="2011663" y="1285875"/>
            <a:ext cx="805821" cy="197151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Performance</a:t>
            </a:r>
            <a:endParaRPr lang="en-US" sz="680" dirty="0"/>
          </a:p>
        </p:txBody>
      </p:sp>
      <p:sp>
        <p:nvSpPr>
          <p:cNvPr id="11" name="Text 8"/>
          <p:cNvSpPr/>
          <p:nvPr/>
        </p:nvSpPr>
        <p:spPr>
          <a:xfrm>
            <a:off x="2817484" y="1285875"/>
            <a:ext cx="805821" cy="197151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Learning</a:t>
            </a:r>
            <a:endParaRPr lang="en-US" sz="680" dirty="0"/>
          </a:p>
        </p:txBody>
      </p:sp>
      <p:sp>
        <p:nvSpPr>
          <p:cNvPr id="12" name="Text 9"/>
          <p:cNvSpPr/>
          <p:nvPr/>
        </p:nvSpPr>
        <p:spPr>
          <a:xfrm>
            <a:off x="3623304" y="1285875"/>
            <a:ext cx="805821" cy="197151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Ecosystem</a:t>
            </a:r>
            <a:endParaRPr lang="en-US" sz="680" dirty="0"/>
          </a:p>
        </p:txBody>
      </p:sp>
      <p:sp>
        <p:nvSpPr>
          <p:cNvPr id="13" name="Shape 10"/>
          <p:cNvSpPr/>
          <p:nvPr/>
        </p:nvSpPr>
        <p:spPr>
          <a:xfrm>
            <a:off x="342900" y="1540176"/>
            <a:ext cx="4143375" cy="204295"/>
          </a:xfrm>
          <a:prstGeom prst="rect">
            <a:avLst/>
          </a:prstGeom>
          <a:solidFill>
            <a:srgbClr val="E53935">
              <a:alpha val="10000"/>
            </a:srgbClr>
          </a:solidFill>
          <a:ln/>
        </p:spPr>
      </p:sp>
      <p:sp>
        <p:nvSpPr>
          <p:cNvPr id="14" name="Shape 11"/>
          <p:cNvSpPr/>
          <p:nvPr/>
        </p:nvSpPr>
        <p:spPr>
          <a:xfrm>
            <a:off x="342900" y="1737327"/>
            <a:ext cx="4143375" cy="7144"/>
          </a:xfrm>
          <a:prstGeom prst="rect">
            <a:avLst/>
          </a:prstGeom>
          <a:solidFill>
            <a:srgbClr val="444444"/>
          </a:solidFill>
          <a:ln/>
        </p:spPr>
      </p:sp>
      <p:sp>
        <p:nvSpPr>
          <p:cNvPr id="15" name="Text 12"/>
          <p:cNvSpPr/>
          <p:nvPr/>
        </p:nvSpPr>
        <p:spPr>
          <a:xfrm>
            <a:off x="342900" y="1540176"/>
            <a:ext cx="828675" cy="197151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JSON4S</a:t>
            </a:r>
            <a:endParaRPr lang="en-US" sz="680" dirty="0"/>
          </a:p>
        </p:txBody>
      </p:sp>
      <p:sp>
        <p:nvSpPr>
          <p:cNvPr id="16" name="Text 13"/>
          <p:cNvSpPr/>
          <p:nvPr/>
        </p:nvSpPr>
        <p:spPr>
          <a:xfrm>
            <a:off x="1171575" y="1540176"/>
            <a:ext cx="828675" cy="197151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81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Good</a:t>
            </a:r>
            <a:endParaRPr lang="en-US" sz="680" dirty="0"/>
          </a:p>
        </p:txBody>
      </p:sp>
      <p:sp>
        <p:nvSpPr>
          <p:cNvPr id="17" name="Text 14"/>
          <p:cNvSpPr/>
          <p:nvPr/>
        </p:nvSpPr>
        <p:spPr>
          <a:xfrm>
            <a:off x="2000250" y="1540176"/>
            <a:ext cx="828675" cy="197151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Moderate</a:t>
            </a:r>
            <a:endParaRPr lang="en-US" sz="680" dirty="0"/>
          </a:p>
        </p:txBody>
      </p:sp>
      <p:sp>
        <p:nvSpPr>
          <p:cNvPr id="18" name="Text 15"/>
          <p:cNvSpPr/>
          <p:nvPr/>
        </p:nvSpPr>
        <p:spPr>
          <a:xfrm>
            <a:off x="2828925" y="1540176"/>
            <a:ext cx="828675" cy="197151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81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Easy</a:t>
            </a:r>
            <a:endParaRPr lang="en-US" sz="680" dirty="0"/>
          </a:p>
        </p:txBody>
      </p:sp>
      <p:sp>
        <p:nvSpPr>
          <p:cNvPr id="19" name="Text 16"/>
          <p:cNvSpPr/>
          <p:nvPr/>
        </p:nvSpPr>
        <p:spPr>
          <a:xfrm>
            <a:off x="3657600" y="1540176"/>
            <a:ext cx="828675" cy="197151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81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Excellent</a:t>
            </a:r>
            <a:endParaRPr lang="en-US" sz="680" dirty="0"/>
          </a:p>
        </p:txBody>
      </p:sp>
      <p:sp>
        <p:nvSpPr>
          <p:cNvPr id="20" name="Text 17"/>
          <p:cNvSpPr/>
          <p:nvPr/>
        </p:nvSpPr>
        <p:spPr>
          <a:xfrm>
            <a:off x="342900" y="1737327"/>
            <a:ext cx="828675" cy="197151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Circe</a:t>
            </a:r>
            <a:endParaRPr lang="en-US" sz="680" dirty="0"/>
          </a:p>
        </p:txBody>
      </p:sp>
      <p:sp>
        <p:nvSpPr>
          <p:cNvPr id="21" name="Text 18"/>
          <p:cNvSpPr/>
          <p:nvPr/>
        </p:nvSpPr>
        <p:spPr>
          <a:xfrm>
            <a:off x="1171575" y="1737327"/>
            <a:ext cx="828675" cy="197151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81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Excellent</a:t>
            </a:r>
            <a:endParaRPr lang="en-US" sz="680" dirty="0"/>
          </a:p>
        </p:txBody>
      </p:sp>
      <p:sp>
        <p:nvSpPr>
          <p:cNvPr id="22" name="Text 19"/>
          <p:cNvSpPr/>
          <p:nvPr/>
        </p:nvSpPr>
        <p:spPr>
          <a:xfrm>
            <a:off x="2000250" y="1737327"/>
            <a:ext cx="828675" cy="197151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81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Fast</a:t>
            </a:r>
            <a:endParaRPr lang="en-US" sz="680" dirty="0"/>
          </a:p>
        </p:txBody>
      </p:sp>
      <p:sp>
        <p:nvSpPr>
          <p:cNvPr id="23" name="Text 20"/>
          <p:cNvSpPr/>
          <p:nvPr/>
        </p:nvSpPr>
        <p:spPr>
          <a:xfrm>
            <a:off x="2828925" y="1737327"/>
            <a:ext cx="828675" cy="197151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FAB9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Steep</a:t>
            </a:r>
            <a:endParaRPr lang="en-US" sz="680" dirty="0"/>
          </a:p>
        </p:txBody>
      </p:sp>
      <p:sp>
        <p:nvSpPr>
          <p:cNvPr id="24" name="Text 21"/>
          <p:cNvSpPr/>
          <p:nvPr/>
        </p:nvSpPr>
        <p:spPr>
          <a:xfrm>
            <a:off x="3657600" y="1737327"/>
            <a:ext cx="828675" cy="197151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81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Good</a:t>
            </a:r>
            <a:endParaRPr lang="en-US" sz="680" dirty="0"/>
          </a:p>
        </p:txBody>
      </p:sp>
      <p:sp>
        <p:nvSpPr>
          <p:cNvPr id="25" name="Text 22"/>
          <p:cNvSpPr/>
          <p:nvPr/>
        </p:nvSpPr>
        <p:spPr>
          <a:xfrm>
            <a:off x="342900" y="1941621"/>
            <a:ext cx="828675" cy="197151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Play JSON</a:t>
            </a:r>
            <a:endParaRPr lang="en-US" sz="680" dirty="0"/>
          </a:p>
        </p:txBody>
      </p:sp>
      <p:sp>
        <p:nvSpPr>
          <p:cNvPr id="26" name="Text 23"/>
          <p:cNvSpPr/>
          <p:nvPr/>
        </p:nvSpPr>
        <p:spPr>
          <a:xfrm>
            <a:off x="1171575" y="1941621"/>
            <a:ext cx="828675" cy="197151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81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Good</a:t>
            </a:r>
            <a:endParaRPr lang="en-US" sz="680" dirty="0"/>
          </a:p>
        </p:txBody>
      </p:sp>
      <p:sp>
        <p:nvSpPr>
          <p:cNvPr id="27" name="Text 24"/>
          <p:cNvSpPr/>
          <p:nvPr/>
        </p:nvSpPr>
        <p:spPr>
          <a:xfrm>
            <a:off x="2000250" y="1941621"/>
            <a:ext cx="828675" cy="197151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Moderate</a:t>
            </a:r>
            <a:endParaRPr lang="en-US" sz="680" dirty="0"/>
          </a:p>
        </p:txBody>
      </p:sp>
      <p:sp>
        <p:nvSpPr>
          <p:cNvPr id="28" name="Text 25"/>
          <p:cNvSpPr/>
          <p:nvPr/>
        </p:nvSpPr>
        <p:spPr>
          <a:xfrm>
            <a:off x="2828925" y="1941621"/>
            <a:ext cx="828675" cy="197151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81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Easy</a:t>
            </a:r>
            <a:endParaRPr lang="en-US" sz="680" dirty="0"/>
          </a:p>
        </p:txBody>
      </p:sp>
      <p:sp>
        <p:nvSpPr>
          <p:cNvPr id="29" name="Text 26"/>
          <p:cNvSpPr/>
          <p:nvPr/>
        </p:nvSpPr>
        <p:spPr>
          <a:xfrm>
            <a:off x="3657600" y="1941621"/>
            <a:ext cx="828675" cy="197151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Play-focused</a:t>
            </a:r>
            <a:endParaRPr lang="en-US" sz="680" dirty="0"/>
          </a:p>
        </p:txBody>
      </p:sp>
      <p:sp>
        <p:nvSpPr>
          <p:cNvPr id="30" name="Text 27"/>
          <p:cNvSpPr/>
          <p:nvPr/>
        </p:nvSpPr>
        <p:spPr>
          <a:xfrm>
            <a:off x="342900" y="2145916"/>
            <a:ext cx="828675" cy="197151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uPickle</a:t>
            </a:r>
            <a:endParaRPr lang="en-US" sz="680" dirty="0"/>
          </a:p>
        </p:txBody>
      </p:sp>
      <p:sp>
        <p:nvSpPr>
          <p:cNvPr id="31" name="Text 28"/>
          <p:cNvSpPr/>
          <p:nvPr/>
        </p:nvSpPr>
        <p:spPr>
          <a:xfrm>
            <a:off x="1171575" y="2145916"/>
            <a:ext cx="828675" cy="197151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Basic</a:t>
            </a:r>
            <a:endParaRPr lang="en-US" sz="680" dirty="0"/>
          </a:p>
        </p:txBody>
      </p:sp>
      <p:sp>
        <p:nvSpPr>
          <p:cNvPr id="32" name="Text 29"/>
          <p:cNvSpPr/>
          <p:nvPr/>
        </p:nvSpPr>
        <p:spPr>
          <a:xfrm>
            <a:off x="2000250" y="2145916"/>
            <a:ext cx="828675" cy="197151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81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Fast</a:t>
            </a:r>
            <a:endParaRPr lang="en-US" sz="680" dirty="0"/>
          </a:p>
        </p:txBody>
      </p:sp>
      <p:sp>
        <p:nvSpPr>
          <p:cNvPr id="33" name="Text 30"/>
          <p:cNvSpPr/>
          <p:nvPr/>
        </p:nvSpPr>
        <p:spPr>
          <a:xfrm>
            <a:off x="2828925" y="2145916"/>
            <a:ext cx="828675" cy="197151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81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Very Easy</a:t>
            </a:r>
            <a:endParaRPr lang="en-US" sz="680" dirty="0"/>
          </a:p>
        </p:txBody>
      </p:sp>
      <p:sp>
        <p:nvSpPr>
          <p:cNvPr id="34" name="Text 31"/>
          <p:cNvSpPr/>
          <p:nvPr/>
        </p:nvSpPr>
        <p:spPr>
          <a:xfrm>
            <a:off x="3657600" y="2145916"/>
            <a:ext cx="828675" cy="197151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FAB9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Limited</a:t>
            </a:r>
            <a:endParaRPr lang="en-US" sz="680" dirty="0"/>
          </a:p>
        </p:txBody>
      </p:sp>
      <p:sp>
        <p:nvSpPr>
          <p:cNvPr id="35" name="Text 32"/>
          <p:cNvSpPr/>
          <p:nvPr/>
        </p:nvSpPr>
        <p:spPr>
          <a:xfrm>
            <a:off x="4657725" y="900113"/>
            <a:ext cx="414337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When to Choose JSON4S</a:t>
            </a:r>
            <a:endParaRPr lang="en-US" sz="1350" dirty="0"/>
          </a:p>
        </p:txBody>
      </p:sp>
      <p:sp>
        <p:nvSpPr>
          <p:cNvPr id="36" name="Shape 33"/>
          <p:cNvSpPr/>
          <p:nvPr/>
        </p:nvSpPr>
        <p:spPr>
          <a:xfrm>
            <a:off x="4657725" y="1228725"/>
            <a:ext cx="4143375" cy="602921"/>
          </a:xfrm>
          <a:prstGeom prst="rect">
            <a:avLst/>
          </a:prstGeom>
          <a:solidFill>
            <a:srgbClr val="1E272E"/>
          </a:solidFill>
          <a:ln/>
        </p:spPr>
      </p:sp>
      <p:sp>
        <p:nvSpPr>
          <p:cNvPr id="37" name="Shape 34"/>
          <p:cNvSpPr/>
          <p:nvPr/>
        </p:nvSpPr>
        <p:spPr>
          <a:xfrm>
            <a:off x="4657725" y="1228725"/>
            <a:ext cx="28575" cy="602921"/>
          </a:xfrm>
          <a:prstGeom prst="rect">
            <a:avLst/>
          </a:prstGeom>
          <a:solidFill>
            <a:srgbClr val="FFD54F"/>
          </a:solidFill>
          <a:ln/>
        </p:spPr>
      </p:sp>
      <p:sp>
        <p:nvSpPr>
          <p:cNvPr id="38" name="Text 35"/>
          <p:cNvSpPr/>
          <p:nvPr/>
        </p:nvSpPr>
        <p:spPr>
          <a:xfrm>
            <a:off x="4729163" y="1300163"/>
            <a:ext cx="40005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✅ Best For</a:t>
            </a:r>
            <a:endParaRPr lang="en-US" sz="837" dirty="0"/>
          </a:p>
        </p:txBody>
      </p:sp>
      <p:sp>
        <p:nvSpPr>
          <p:cNvPr id="39" name="Text 36"/>
          <p:cNvSpPr/>
          <p:nvPr/>
        </p:nvSpPr>
        <p:spPr>
          <a:xfrm>
            <a:off x="4729163" y="1500188"/>
            <a:ext cx="4000500" cy="13001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E0E0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Rapid prototyping • Legacy migration • Multiple backends • Complex transformations </a:t>
            </a:r>
            <a:endParaRPr lang="en-US" sz="732" dirty="0"/>
          </a:p>
        </p:txBody>
      </p:sp>
      <p:sp>
        <p:nvSpPr>
          <p:cNvPr id="40" name="Shape 37"/>
          <p:cNvSpPr/>
          <p:nvPr/>
        </p:nvSpPr>
        <p:spPr>
          <a:xfrm>
            <a:off x="4657725" y="1773073"/>
            <a:ext cx="4143375" cy="472911"/>
          </a:xfrm>
          <a:prstGeom prst="rect">
            <a:avLst/>
          </a:prstGeom>
          <a:solidFill>
            <a:srgbClr val="1E272E"/>
          </a:solidFill>
          <a:ln/>
        </p:spPr>
      </p:sp>
      <p:sp>
        <p:nvSpPr>
          <p:cNvPr id="41" name="Shape 38"/>
          <p:cNvSpPr/>
          <p:nvPr/>
        </p:nvSpPr>
        <p:spPr>
          <a:xfrm>
            <a:off x="4657725" y="1773073"/>
            <a:ext cx="28575" cy="472911"/>
          </a:xfrm>
          <a:prstGeom prst="rect">
            <a:avLst/>
          </a:prstGeom>
          <a:solidFill>
            <a:srgbClr val="FFD54F"/>
          </a:solidFill>
          <a:ln/>
        </p:spPr>
      </p:sp>
      <p:sp>
        <p:nvSpPr>
          <p:cNvPr id="42" name="Text 39"/>
          <p:cNvSpPr/>
          <p:nvPr/>
        </p:nvSpPr>
        <p:spPr>
          <a:xfrm>
            <a:off x="4729163" y="1844511"/>
            <a:ext cx="40005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⚠️ Consider Alternatives</a:t>
            </a:r>
            <a:endParaRPr lang="en-US" sz="837" dirty="0"/>
          </a:p>
        </p:txBody>
      </p:sp>
      <p:sp>
        <p:nvSpPr>
          <p:cNvPr id="43" name="Text 40"/>
          <p:cNvSpPr/>
          <p:nvPr/>
        </p:nvSpPr>
        <p:spPr>
          <a:xfrm>
            <a:off x="4729163" y="2044536"/>
            <a:ext cx="4000500" cy="13001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E0E0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Maximum performance critical • Compile-time safety paramount • Large datasets </a:t>
            </a:r>
            <a:endParaRPr lang="en-US" sz="732" dirty="0"/>
          </a:p>
        </p:txBody>
      </p:sp>
      <p:sp>
        <p:nvSpPr>
          <p:cNvPr id="44" name="Shape 41"/>
          <p:cNvSpPr/>
          <p:nvPr/>
        </p:nvSpPr>
        <p:spPr>
          <a:xfrm>
            <a:off x="4657725" y="2317421"/>
            <a:ext cx="4143375" cy="862943"/>
          </a:xfrm>
          <a:prstGeom prst="rect">
            <a:avLst/>
          </a:prstGeom>
          <a:solidFill>
            <a:srgbClr val="1E272E"/>
          </a:solidFill>
          <a:ln/>
        </p:spPr>
      </p:sp>
      <p:sp>
        <p:nvSpPr>
          <p:cNvPr id="45" name="Shape 42"/>
          <p:cNvSpPr/>
          <p:nvPr/>
        </p:nvSpPr>
        <p:spPr>
          <a:xfrm>
            <a:off x="4657725" y="2317421"/>
            <a:ext cx="28575" cy="862943"/>
          </a:xfrm>
          <a:prstGeom prst="rect">
            <a:avLst/>
          </a:prstGeom>
          <a:solidFill>
            <a:srgbClr val="FFD54F"/>
          </a:solidFill>
          <a:ln/>
        </p:spPr>
      </p:sp>
      <p:sp>
        <p:nvSpPr>
          <p:cNvPr id="46" name="Text 43"/>
          <p:cNvSpPr/>
          <p:nvPr/>
        </p:nvSpPr>
        <p:spPr>
          <a:xfrm>
            <a:off x="4729163" y="2388859"/>
            <a:ext cx="40005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🎯 JSON4S Unique Advantages</a:t>
            </a:r>
            <a:endParaRPr lang="en-US" sz="837" dirty="0"/>
          </a:p>
        </p:txBody>
      </p:sp>
      <p:sp>
        <p:nvSpPr>
          <p:cNvPr id="47" name="Text 44"/>
          <p:cNvSpPr/>
          <p:nvPr/>
        </p:nvSpPr>
        <p:spPr>
          <a:xfrm>
            <a:off x="4729163" y="2585312"/>
            <a:ext cx="918642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E0E0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Backend Agnostic:</a:t>
            </a:r>
            <a:endParaRPr lang="en-US" sz="732" dirty="0"/>
          </a:p>
        </p:txBody>
      </p:sp>
      <p:sp>
        <p:nvSpPr>
          <p:cNvPr id="48" name="Text 45"/>
          <p:cNvSpPr/>
          <p:nvPr/>
        </p:nvSpPr>
        <p:spPr>
          <a:xfrm>
            <a:off x="5647804" y="2585312"/>
            <a:ext cx="238101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E0E0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Only library with unified API across Jackson/Native</a:t>
            </a:r>
            <a:endParaRPr lang="en-US" sz="732" dirty="0"/>
          </a:p>
        </p:txBody>
      </p:sp>
      <p:sp>
        <p:nvSpPr>
          <p:cNvPr id="49" name="Text 46"/>
          <p:cNvSpPr/>
          <p:nvPr/>
        </p:nvSpPr>
        <p:spPr>
          <a:xfrm>
            <a:off x="4729163" y="2715323"/>
            <a:ext cx="114855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E0E0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Rich AST Manipulation:</a:t>
            </a:r>
            <a:endParaRPr lang="en-US" sz="732" dirty="0"/>
          </a:p>
        </p:txBody>
      </p:sp>
      <p:sp>
        <p:nvSpPr>
          <p:cNvPr id="50" name="Text 47"/>
          <p:cNvSpPr/>
          <p:nvPr/>
        </p:nvSpPr>
        <p:spPr>
          <a:xfrm>
            <a:off x="5877716" y="2715323"/>
            <a:ext cx="2429405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E0E0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Best-in-class transformField, merge, diff operations</a:t>
            </a:r>
            <a:endParaRPr lang="en-US" sz="732" dirty="0"/>
          </a:p>
        </p:txBody>
      </p:sp>
      <p:sp>
        <p:nvSpPr>
          <p:cNvPr id="51" name="Text 48"/>
          <p:cNvSpPr/>
          <p:nvPr/>
        </p:nvSpPr>
        <p:spPr>
          <a:xfrm>
            <a:off x="4729163" y="2845333"/>
            <a:ext cx="895620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E0E0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Legacy Migration:</a:t>
            </a:r>
            <a:endParaRPr lang="en-US" sz="732" dirty="0"/>
          </a:p>
        </p:txBody>
      </p:sp>
      <p:sp>
        <p:nvSpPr>
          <p:cNvPr id="52" name="Text 49"/>
          <p:cNvSpPr/>
          <p:nvPr/>
        </p:nvSpPr>
        <p:spPr>
          <a:xfrm>
            <a:off x="5624782" y="2845333"/>
            <a:ext cx="1885336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E0E0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Smooth Lift-JSON compatibility (unique)</a:t>
            </a:r>
            <a:endParaRPr lang="en-US" sz="732" dirty="0"/>
          </a:p>
        </p:txBody>
      </p:sp>
      <p:sp>
        <p:nvSpPr>
          <p:cNvPr id="53" name="Text 50"/>
          <p:cNvSpPr/>
          <p:nvPr/>
        </p:nvSpPr>
        <p:spPr>
          <a:xfrm>
            <a:off x="4729163" y="2975344"/>
            <a:ext cx="1063861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E0E0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Flexible Architecture:</a:t>
            </a:r>
            <a:endParaRPr lang="en-US" sz="732" dirty="0"/>
          </a:p>
        </p:txBody>
      </p:sp>
      <p:sp>
        <p:nvSpPr>
          <p:cNvPr id="54" name="Text 51"/>
          <p:cNvSpPr/>
          <p:nvPr/>
        </p:nvSpPr>
        <p:spPr>
          <a:xfrm>
            <a:off x="5793023" y="2975344"/>
            <a:ext cx="1862649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E0E0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Switch backends without code changes </a:t>
            </a:r>
            <a:endParaRPr lang="en-US" sz="732" dirty="0"/>
          </a:p>
        </p:txBody>
      </p:sp>
      <p:sp>
        <p:nvSpPr>
          <p:cNvPr id="55" name="Shape 52"/>
          <p:cNvSpPr/>
          <p:nvPr/>
        </p:nvSpPr>
        <p:spPr>
          <a:xfrm>
            <a:off x="4657725" y="3251802"/>
            <a:ext cx="4143375" cy="862943"/>
          </a:xfrm>
          <a:prstGeom prst="rect">
            <a:avLst/>
          </a:prstGeom>
          <a:solidFill>
            <a:srgbClr val="1E272E"/>
          </a:solidFill>
          <a:ln/>
        </p:spPr>
      </p:sp>
      <p:sp>
        <p:nvSpPr>
          <p:cNvPr id="56" name="Shape 53"/>
          <p:cNvSpPr/>
          <p:nvPr/>
        </p:nvSpPr>
        <p:spPr>
          <a:xfrm>
            <a:off x="4657725" y="3251802"/>
            <a:ext cx="28575" cy="862943"/>
          </a:xfrm>
          <a:prstGeom prst="rect">
            <a:avLst/>
          </a:prstGeom>
          <a:solidFill>
            <a:srgbClr val="FFD54F"/>
          </a:solidFill>
          <a:ln/>
        </p:spPr>
      </p:sp>
      <p:sp>
        <p:nvSpPr>
          <p:cNvPr id="57" name="Text 54"/>
          <p:cNvSpPr/>
          <p:nvPr/>
        </p:nvSpPr>
        <p:spPr>
          <a:xfrm>
            <a:off x="4729163" y="3323239"/>
            <a:ext cx="40005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⚡ Performance Data</a:t>
            </a:r>
            <a:endParaRPr lang="en-US" sz="837" dirty="0"/>
          </a:p>
        </p:txBody>
      </p:sp>
      <p:sp>
        <p:nvSpPr>
          <p:cNvPr id="58" name="Text 55"/>
          <p:cNvSpPr/>
          <p:nvPr/>
        </p:nvSpPr>
        <p:spPr>
          <a:xfrm>
            <a:off x="4729163" y="3519692"/>
            <a:ext cx="365168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E0E0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Source:</a:t>
            </a:r>
            <a:endParaRPr lang="en-US" sz="732" dirty="0"/>
          </a:p>
        </p:txBody>
      </p:sp>
      <p:sp>
        <p:nvSpPr>
          <p:cNvPr id="59" name="Text 56"/>
          <p:cNvSpPr/>
          <p:nvPr/>
        </p:nvSpPr>
        <p:spPr>
          <a:xfrm>
            <a:off x="5094331" y="3519692"/>
            <a:ext cx="1275662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E0E0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circe-benchmarks (GitHub)</a:t>
            </a:r>
            <a:endParaRPr lang="en-US" sz="732" dirty="0"/>
          </a:p>
        </p:txBody>
      </p:sp>
      <p:sp>
        <p:nvSpPr>
          <p:cNvPr id="60" name="Text 57"/>
          <p:cNvSpPr/>
          <p:nvPr/>
        </p:nvSpPr>
        <p:spPr>
          <a:xfrm>
            <a:off x="4729163" y="3649703"/>
            <a:ext cx="184975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E0E0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Circe: 3,297 ops/s • JSON4S: 1,153 ops/s</a:t>
            </a:r>
            <a:endParaRPr lang="en-US" sz="732" dirty="0"/>
          </a:p>
        </p:txBody>
      </p:sp>
      <p:sp>
        <p:nvSpPr>
          <p:cNvPr id="61" name="Text 58"/>
          <p:cNvSpPr/>
          <p:nvPr/>
        </p:nvSpPr>
        <p:spPr>
          <a:xfrm>
            <a:off x="4729163" y="3779713"/>
            <a:ext cx="614195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E0E0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~2.8x slower</a:t>
            </a:r>
            <a:endParaRPr lang="en-US" sz="732" dirty="0"/>
          </a:p>
        </p:txBody>
      </p:sp>
      <p:sp>
        <p:nvSpPr>
          <p:cNvPr id="62" name="Text 59"/>
          <p:cNvSpPr/>
          <p:nvPr/>
        </p:nvSpPr>
        <p:spPr>
          <a:xfrm>
            <a:off x="5343358" y="3779713"/>
            <a:ext cx="105124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E0E0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than Circe for reading</a:t>
            </a:r>
            <a:endParaRPr lang="en-US" sz="732" dirty="0"/>
          </a:p>
        </p:txBody>
      </p:sp>
      <p:sp>
        <p:nvSpPr>
          <p:cNvPr id="63" name="Text 60"/>
          <p:cNvSpPr/>
          <p:nvPr/>
        </p:nvSpPr>
        <p:spPr>
          <a:xfrm>
            <a:off x="4729163" y="3909724"/>
            <a:ext cx="2302715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E0E0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Trade-off: Performance vs Developer Productivity </a:t>
            </a:r>
            <a:endParaRPr lang="en-US" sz="732" dirty="0"/>
          </a:p>
        </p:txBody>
      </p:sp>
      <p:sp>
        <p:nvSpPr>
          <p:cNvPr id="64" name="Text 61"/>
          <p:cNvSpPr/>
          <p:nvPr/>
        </p:nvSpPr>
        <p:spPr>
          <a:xfrm>
            <a:off x="8711747" y="4879181"/>
            <a:ext cx="203653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>
                    <a:alpha val="7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7 / 8 </a:t>
            </a:r>
            <a:endParaRPr lang="en-US" sz="732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622131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9144000" cy="5622131"/>
          </a:xfrm>
          <a:prstGeom prst="rect">
            <a:avLst/>
          </a:prstGeom>
          <a:solidFill>
            <a:srgbClr val="263238"/>
          </a:solidFill>
          <a:ln/>
        </p:spPr>
      </p:sp>
      <p:sp>
        <p:nvSpPr>
          <p:cNvPr id="4" name="Text 1"/>
          <p:cNvSpPr/>
          <p:nvPr/>
        </p:nvSpPr>
        <p:spPr>
          <a:xfrm>
            <a:off x="457200" y="457200"/>
            <a:ext cx="8229600" cy="464344"/>
          </a:xfrm>
          <a:prstGeom prst="rect">
            <a:avLst/>
          </a:prstGeom>
          <a:noFill/>
          <a:ln/>
        </p:spPr>
        <p:txBody>
          <a:bodyPr wrap="none" lIns="0" tIns="0" rIns="0" bIns="68072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Conclusion &amp; Resources</a:t>
            </a:r>
            <a:endParaRPr lang="en-US" sz="2025" dirty="0"/>
          </a:p>
        </p:txBody>
      </p:sp>
      <p:sp>
        <p:nvSpPr>
          <p:cNvPr id="5" name="Text 2"/>
          <p:cNvSpPr/>
          <p:nvPr/>
        </p:nvSpPr>
        <p:spPr>
          <a:xfrm>
            <a:off x="457200" y="1071563"/>
            <a:ext cx="4709154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Key Features Summary</a:t>
            </a:r>
            <a:endParaRPr lang="en-US" sz="13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78756"/>
            <a:ext cx="142875" cy="14287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57225" y="1451967"/>
            <a:ext cx="2656191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Custom serializers for ADTs and enums</a:t>
            </a:r>
            <a:endParaRPr lang="en-US" sz="1046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778794"/>
            <a:ext cx="142875" cy="142875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657225" y="1752005"/>
            <a:ext cx="3868787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Advanced JSON transformations (transform, filter, merge)</a:t>
            </a:r>
            <a:endParaRPr lang="en-US" sz="1046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078831"/>
            <a:ext cx="142875" cy="14287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57225" y="2052042"/>
            <a:ext cx="2725648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Type-safe extraction with error handling</a:t>
            </a:r>
            <a:endParaRPr lang="en-US" sz="1046" dirty="0"/>
          </a:p>
        </p:txBody>
      </p:sp>
      <p:pic>
        <p:nvPicPr>
          <p:cNvPr id="12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2378869"/>
            <a:ext cx="142875" cy="142875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657225" y="2352080"/>
            <a:ext cx="2566336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Performance optimization techniques</a:t>
            </a:r>
            <a:endParaRPr lang="en-US" sz="1046" dirty="0"/>
          </a:p>
        </p:txBody>
      </p:sp>
      <p:sp>
        <p:nvSpPr>
          <p:cNvPr id="14" name="Text 7"/>
          <p:cNvSpPr/>
          <p:nvPr/>
        </p:nvSpPr>
        <p:spPr>
          <a:xfrm>
            <a:off x="457200" y="2683528"/>
            <a:ext cx="4709154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Further Resources</a:t>
            </a:r>
            <a:endParaRPr lang="en-US" sz="1350" dirty="0"/>
          </a:p>
        </p:txBody>
      </p:sp>
      <p:pic>
        <p:nvPicPr>
          <p:cNvPr id="15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760" y="3021928"/>
            <a:ext cx="125016" cy="142875"/>
          </a:xfrm>
          <a:prstGeom prst="rect">
            <a:avLst/>
          </a:prstGeom>
        </p:spPr>
      </p:pic>
      <p:sp>
        <p:nvSpPr>
          <p:cNvPr id="16" name="Text 8"/>
          <p:cNvSpPr/>
          <p:nvPr/>
        </p:nvSpPr>
        <p:spPr>
          <a:xfrm>
            <a:off x="600095" y="2995139"/>
            <a:ext cx="1512354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u="sng" dirty="0">
                <a:solidFill>
                  <a:srgbClr val="FFD54F"/>
                </a:solidFill>
                <a:uFill>
                  <a:solidFill>
                    <a:srgbClr val="FFD54F"/>
                  </a:solidFill>
                </a:u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json4s Documentation</a:t>
            </a:r>
            <a:endParaRPr lang="en-US" sz="1046" dirty="0"/>
          </a:p>
        </p:txBody>
      </p:sp>
      <p:pic>
        <p:nvPicPr>
          <p:cNvPr id="17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472" y="3299034"/>
            <a:ext cx="178594" cy="142875"/>
          </a:xfrm>
          <a:prstGeom prst="rect">
            <a:avLst/>
          </a:prstGeom>
        </p:spPr>
      </p:pic>
      <p:sp>
        <p:nvSpPr>
          <p:cNvPr id="18" name="Text 9"/>
          <p:cNvSpPr/>
          <p:nvPr/>
        </p:nvSpPr>
        <p:spPr>
          <a:xfrm>
            <a:off x="638386" y="3272245"/>
            <a:ext cx="1697952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u="sng" dirty="0">
                <a:solidFill>
                  <a:srgbClr val="FFD54F"/>
                </a:solidFill>
                <a:uFill>
                  <a:solidFill>
                    <a:srgbClr val="FFD54F"/>
                  </a:solidFill>
                </a:u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json4s GitHub Repository</a:t>
            </a:r>
            <a:endParaRPr lang="en-US" sz="1046" dirty="0"/>
          </a:p>
        </p:txBody>
      </p:sp>
      <p:pic>
        <p:nvPicPr>
          <p:cNvPr id="19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540" y="3560852"/>
            <a:ext cx="178594" cy="142875"/>
          </a:xfrm>
          <a:prstGeom prst="rect">
            <a:avLst/>
          </a:prstGeom>
        </p:spPr>
      </p:pic>
      <p:sp>
        <p:nvSpPr>
          <p:cNvPr id="20" name="Text 10"/>
          <p:cNvSpPr/>
          <p:nvPr/>
        </p:nvSpPr>
        <p:spPr>
          <a:xfrm>
            <a:off x="615454" y="3534063"/>
            <a:ext cx="1588787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u="sng" dirty="0">
                <a:solidFill>
                  <a:srgbClr val="FFD54F"/>
                </a:solidFill>
                <a:uFill>
                  <a:solidFill>
                    <a:srgbClr val="FFD54F"/>
                  </a:solidFill>
                </a:u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Scala 3 Migration Guide</a:t>
            </a:r>
            <a:endParaRPr lang="en-US" sz="1046" dirty="0"/>
          </a:p>
        </p:txBody>
      </p:sp>
      <p:sp>
        <p:nvSpPr>
          <p:cNvPr id="21" name="Text 11"/>
          <p:cNvSpPr/>
          <p:nvPr/>
        </p:nvSpPr>
        <p:spPr>
          <a:xfrm>
            <a:off x="457200" y="4843463"/>
            <a:ext cx="4709154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575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Thank You! Questions? </a:t>
            </a:r>
            <a:endParaRPr lang="en-US" sz="1575" dirty="0"/>
          </a:p>
        </p:txBody>
      </p:sp>
      <p:sp>
        <p:nvSpPr>
          <p:cNvPr id="22" name="Text 12"/>
          <p:cNvSpPr/>
          <p:nvPr/>
        </p:nvSpPr>
        <p:spPr>
          <a:xfrm>
            <a:off x="5897891" y="1964531"/>
            <a:ext cx="2286000" cy="22860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endParaRPr lang="en-US" sz="837" dirty="0"/>
          </a:p>
        </p:txBody>
      </p:sp>
      <p:sp>
        <p:nvSpPr>
          <p:cNvPr id="23" name="Text 13"/>
          <p:cNvSpPr/>
          <p:nvPr/>
        </p:nvSpPr>
        <p:spPr>
          <a:xfrm>
            <a:off x="8711747" y="4879181"/>
            <a:ext cx="203653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>
                    <a:alpha val="7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8 / 8 </a:t>
            </a:r>
            <a:endParaRPr lang="en-US" sz="732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2025-10-07T15:24:54Z</dcterms:created>
  <dcterms:modified xsi:type="dcterms:W3CDTF">2025-10-07T15:24:54Z</dcterms:modified>
</cp:coreProperties>
</file>