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BB478-9C73-4717-AAEA-6017C638697D}" v="726" dt="2025-10-10T01:03:1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60D0-426B-4D90-A067-E340A81F89C6}" type="datetimeFigureOut"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3EBD-D55C-4032-B726-BC6F5C5FA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Hello! Today will present JSON4S deep dive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Let`s start with the Main Modules and Architecture.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/>
              <a:t>Core module</a:t>
            </a:r>
            <a:r>
              <a:rPr lang="en-US"/>
              <a:t> defines the </a:t>
            </a:r>
            <a:r>
              <a:rPr lang="en-US" i="1"/>
              <a:t>data model</a:t>
            </a:r>
            <a:r>
              <a:rPr lang="en-US"/>
              <a:t> — the </a:t>
            </a:r>
            <a:r>
              <a:rPr lang="en-US" err="1"/>
              <a:t>JValue</a:t>
            </a:r>
            <a:r>
              <a:rPr lang="en-US"/>
              <a:t> tree and extraction logic that it uses reflection utilities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Then we have parser engines</a:t>
            </a:r>
          </a:p>
          <a:p>
            <a:endParaRPr lang="en-US" b="1"/>
          </a:p>
          <a:p>
            <a:r>
              <a:rPr lang="en-US" b="1"/>
              <a:t>Native</a:t>
            </a:r>
            <a:r>
              <a:rPr lang="en-US"/>
              <a:t> is the pure Scala parser, lightweight but slower</a:t>
            </a:r>
          </a:p>
          <a:p>
            <a:endParaRPr lang="en-US" b="1"/>
          </a:p>
          <a:p>
            <a:r>
              <a:rPr lang="en-US" b="1"/>
              <a:t>Jackson</a:t>
            </a:r>
            <a:r>
              <a:rPr lang="en-US"/>
              <a:t> replaces that parser for ObjectMapper to get much better performance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/>
              <a:t>And </a:t>
            </a:r>
            <a:r>
              <a:rPr lang="en-US" b="1"/>
              <a:t>Ext</a:t>
            </a:r>
            <a:r>
              <a:rPr lang="en-US"/>
              <a:t> is an optional layer for extra types like dates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Let's talk about 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 means that every JSON document is represented as a </a:t>
            </a:r>
            <a:r>
              <a:rPr lang="en-US" b="1" dirty="0" err="1"/>
              <a:t>JValue</a:t>
            </a:r>
            <a:r>
              <a:rPr lang="en-US" b="1" dirty="0"/>
              <a:t> tree</a:t>
            </a:r>
            <a:r>
              <a:rPr lang="en-US" dirty="0"/>
              <a:t> — you can see the full hierarchy here on the left: objects, arrays, primitives, null types.</a:t>
            </a:r>
          </a:p>
          <a:p>
            <a:r>
              <a:rPr lang="en-US" dirty="0"/>
              <a:t>Once it's in this AST form, you can </a:t>
            </a:r>
            <a:r>
              <a:rPr lang="en-US" b="1" dirty="0"/>
              <a:t>operate using pattern matching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And here we have 4 operations categories: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Transformation</a:t>
            </a:r>
            <a:r>
              <a:rPr lang="en-US" dirty="0"/>
              <a:t> — rewrite values or structure.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Extraction</a:t>
            </a:r>
            <a:r>
              <a:rPr lang="en-US" dirty="0"/>
              <a:t> — convert into Scala case classes.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Composition</a:t>
            </a:r>
            <a:r>
              <a:rPr lang="en-US" dirty="0"/>
              <a:t> — build new JSON programmatically.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Querying</a:t>
            </a:r>
            <a:r>
              <a:rPr lang="en-US" dirty="0"/>
              <a:t> — pick values using path expressions like.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Let's check the native parsing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alghorith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Basicly</a:t>
            </a:r>
            <a:r>
              <a:rPr lang="en-US" dirty="0"/>
              <a:t> we have three stages.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b="1" dirty="0"/>
              <a:t>Tokenization</a:t>
            </a:r>
            <a:r>
              <a:rPr lang="en-US" dirty="0"/>
              <a:t> scans character by character and groups them into tokens such as </a:t>
            </a:r>
            <a:r>
              <a:rPr lang="en-US" err="1"/>
              <a:t>LBrace</a:t>
            </a:r>
            <a:r>
              <a:rPr lang="en-US" dirty="0"/>
              <a:t>, String("age"), Colon, Number(30), </a:t>
            </a:r>
            <a:r>
              <a:rPr lang="en-US" err="1"/>
              <a:t>RBrace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 after, we have the </a:t>
            </a:r>
            <a:r>
              <a:rPr lang="en-US" b="1" dirty="0"/>
              <a:t>Recursive Descent</a:t>
            </a:r>
            <a:r>
              <a:rPr lang="en-US" dirty="0"/>
              <a:t> that processes that stream of tokens through functions like </a:t>
            </a:r>
            <a:r>
              <a:rPr lang="en-US" err="1"/>
              <a:t>parseObject</a:t>
            </a:r>
            <a:r>
              <a:rPr lang="en-US" dirty="0"/>
              <a:t>, </a:t>
            </a:r>
            <a:r>
              <a:rPr lang="en-US" err="1"/>
              <a:t>parseArray</a:t>
            </a:r>
            <a:r>
              <a:rPr lang="en-US" dirty="0"/>
              <a:t> recursively building an AST.</a:t>
            </a:r>
            <a:br>
              <a:rPr lang="en-US" dirty="0">
                <a:cs typeface="+mn-lt"/>
              </a:rPr>
            </a:br>
            <a:r>
              <a:rPr lang="en-US" dirty="0"/>
              <a:t> And Finally, in </a:t>
            </a:r>
            <a:r>
              <a:rPr lang="en-US" b="1" dirty="0"/>
              <a:t>Type Handling</a:t>
            </a:r>
            <a:r>
              <a:rPr lang="en-US" dirty="0"/>
              <a:t>, literal tokens are converted to their proper typed </a:t>
            </a:r>
            <a:r>
              <a:rPr lang="en-US" err="1"/>
              <a:t>JString</a:t>
            </a:r>
            <a:r>
              <a:rPr lang="en-US" dirty="0"/>
              <a:t>(s), </a:t>
            </a:r>
            <a:r>
              <a:rPr lang="en-US" err="1"/>
              <a:t>JInt</a:t>
            </a:r>
            <a:r>
              <a:rPr lang="en-US" dirty="0"/>
              <a:t>, </a:t>
            </a:r>
            <a:r>
              <a:rPr lang="en-US" err="1"/>
              <a:t>JDouble</a:t>
            </a:r>
            <a:r>
              <a:rPr lang="en-US"/>
              <a:t>.</a:t>
            </a:r>
            <a:br>
              <a:rPr lang="en-US" dirty="0">
                <a:cs typeface="+mn-lt"/>
              </a:rPr>
            </a:br>
            <a:endParaRPr lang="en-US" dirty="0"/>
          </a:p>
          <a:p>
            <a:r>
              <a:rPr lang="en-US" dirty="0" err="1">
                <a:cs typeface="+mn-lt"/>
              </a:rPr>
              <a:t>Lets</a:t>
            </a:r>
            <a:r>
              <a:rPr lang="en-US" dirty="0">
                <a:cs typeface="+mn-lt"/>
              </a:rPr>
              <a:t> talk about performance 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Json4s compares to Circe, Play Json</a:t>
            </a:r>
            <a:endParaRPr lang="en-US" dirty="0" err="1">
              <a:ea typeface="Calibri"/>
              <a:cs typeface="Calibri"/>
            </a:endParaRPr>
          </a:p>
          <a:p>
            <a:endParaRPr lang="en-US" b="1" dirty="0"/>
          </a:p>
          <a:p>
            <a:r>
              <a:rPr lang="en-US" b="1" dirty="0"/>
              <a:t> type safety</a:t>
            </a:r>
            <a:r>
              <a:rPr lang="en-US" dirty="0"/>
              <a:t>, Circe is the only one that works on </a:t>
            </a:r>
            <a:r>
              <a:rPr lang="en-US" i="1" dirty="0"/>
              <a:t>compile-time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Performance</a:t>
            </a:r>
            <a:r>
              <a:rPr lang="en-US"/>
              <a:t>, Circe is fastest one</a:t>
            </a:r>
          </a:p>
          <a:p>
            <a:r>
              <a:rPr lang="en-US" b="1" dirty="0"/>
              <a:t>AST manipulation, Json4s is easier </a:t>
            </a:r>
            <a:endParaRPr lang="en-US" dirty="0"/>
          </a:p>
          <a:p>
            <a:r>
              <a:rPr lang="en-US" dirty="0"/>
              <a:t>Backend Options, JSON4S also gives</a:t>
            </a:r>
            <a:r>
              <a:rPr lang="en-US" b="1" dirty="0"/>
              <a:t> native or Jackson </a:t>
            </a:r>
            <a:endParaRPr lang="en-US" dirty="0"/>
          </a:p>
          <a:p>
            <a:r>
              <a:rPr lang="en-US" dirty="0"/>
              <a:t>Scala3 support Circe have Full support</a:t>
            </a:r>
          </a:p>
          <a:p>
            <a:endParaRPr lang="en-US" dirty="0"/>
          </a:p>
          <a:p>
            <a:r>
              <a:rPr lang="en-US" dirty="0" err="1">
                <a:ea typeface="Calibri"/>
                <a:cs typeface="Calibri"/>
              </a:rPr>
              <a:t>Strenghts</a:t>
            </a:r>
          </a:p>
          <a:p>
            <a:r>
              <a:rPr lang="en-US" dirty="0">
                <a:ea typeface="Calibri"/>
                <a:cs typeface="Calibri"/>
              </a:rPr>
              <a:t>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[object Object]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SPARK-39489#:~:text=Spark%27s%20event%20log%20JsonProtocol%20currently,in%20my%20own%20local%20microbenchmar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danielasfregola.com/2015/08/17/spray-how-to-deserialize-entities-with-json4s/#:~:text=Also%2C%20note%20that%20the%20package,JodaTimeSerializ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1188720"/>
            <a:ext cx="3200400" cy="3200400"/>
          </a:xfrm>
          <a:prstGeom prst="ellipse">
            <a:avLst/>
          </a:prstGeom>
          <a:solidFill>
            <a:srgbClr val="445A7C"/>
          </a:solidFill>
          <a:ln w="12700">
            <a:solidFill>
              <a:srgbClr val="445A7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457200" y="2148840"/>
            <a:ext cx="32004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000" b="1">
                <a:solidFill>
                  <a:srgbClr val="E8EAF6"/>
                </a:solidFill>
              </a:rPr>
              <a:t>JSON4S</a:t>
            </a:r>
            <a:endParaRPr lang="en-US" sz="4000"/>
          </a:p>
          <a:p>
            <a:pPr marL="0" indent="0" algn="ctr">
              <a:buNone/>
            </a:pPr>
            <a:r>
              <a:rPr lang="en-US" sz="1800" i="1">
                <a:solidFill>
                  <a:srgbClr val="A9B0C6"/>
                </a:solidFill>
              </a:rPr>
              <a:t>Deep Dive</a:t>
            </a:r>
            <a:endParaRPr lang="en-US" sz="4000"/>
          </a:p>
        </p:txBody>
      </p:sp>
      <p:sp>
        <p:nvSpPr>
          <p:cNvPr id="4" name="Text 2"/>
          <p:cNvSpPr/>
          <p:nvPr/>
        </p:nvSpPr>
        <p:spPr>
          <a:xfrm>
            <a:off x="3931920" y="2103120"/>
            <a:ext cx="4937760" cy="14630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0" indent="0" algn="l">
              <a:buNone/>
            </a:pPr>
            <a:r>
              <a:rPr lang="en-US" sz="3000" b="1">
                <a:solidFill>
                  <a:srgbClr val="E8EAF6"/>
                </a:solidFill>
              </a:rPr>
              <a:t>Inside the Architecture</a:t>
            </a:r>
            <a:endParaRPr lang="en-US" sz="3000"/>
          </a:p>
          <a:p>
            <a:pPr marL="0" indent="0" algn="l">
              <a:buNone/>
            </a:pPr>
            <a:r>
              <a:rPr lang="en-US" sz="1400" i="1">
                <a:solidFill>
                  <a:srgbClr val="A9B0C6"/>
                </a:solidFill>
              </a:rPr>
              <a:t>Modules, AST, Parsing &amp; Performance</a:t>
            </a:r>
            <a:endParaRPr lang="en-US" sz="3000"/>
          </a:p>
        </p:txBody>
      </p:sp>
      <p:sp>
        <p:nvSpPr>
          <p:cNvPr id="5" name="Text 3"/>
          <p:cNvSpPr/>
          <p:nvPr/>
        </p:nvSpPr>
        <p:spPr>
          <a:xfrm>
            <a:off x="457200" y="459486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">
                <a:solidFill>
                  <a:srgbClr val="A9B0C6"/>
                </a:solidFill>
              </a:rPr>
              <a:t>Oct 2025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600" b="1">
                <a:solidFill>
                  <a:srgbClr val="E8EAF6"/>
                </a:solidFill>
              </a:rPr>
              <a:t>Main modules &amp; Architecture</a:t>
            </a:r>
            <a:endParaRPr lang="en-US" sz="260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4023360" cy="1463040"/>
          </a:xfrm>
          <a:prstGeom prst="roundRect">
            <a:avLst>
              <a:gd name="adj" fmla="val 3125"/>
            </a:avLst>
          </a:prstGeom>
          <a:solidFill>
            <a:srgbClr val="506C88"/>
          </a:solidFill>
          <a:ln w="12700">
            <a:solidFill>
              <a:srgbClr val="506C88"/>
            </a:solidFill>
            <a:prstDash val="solid"/>
          </a:ln>
        </p:spPr>
        <p:txBody>
          <a:bodyPr lIns="91440" tIns="45720" rIns="91440" bIns="45720" anchor="t"/>
          <a:lstStyle/>
          <a:p>
            <a:endParaRPr lang="en-US" sz="900">
              <a:solidFill>
                <a:srgbClr val="FFFFFF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" name="Text 2"/>
          <p:cNvSpPr/>
          <p:nvPr/>
        </p:nvSpPr>
        <p:spPr>
          <a:xfrm>
            <a:off x="914400" y="1325880"/>
            <a:ext cx="3474720" cy="3657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>
              <a:buNone/>
            </a:pPr>
            <a:r>
              <a:rPr lang="en-US" sz="1400" b="1">
                <a:solidFill>
                  <a:srgbClr val="FFD54F"/>
                </a:solidFill>
                <a:latin typeface="Noto Sans"/>
                <a:ea typeface="Noto Sans"/>
                <a:cs typeface="Noto Sans"/>
              </a:rPr>
              <a:t>core</a:t>
            </a:r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48640" y="1691640"/>
            <a:ext cx="384048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AST definition (</a:t>
            </a:r>
            <a:r>
              <a:rPr lang="en-US" sz="900" err="1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JValue</a:t>
            </a: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 hierarchy)</a:t>
            </a:r>
            <a:endParaRPr lang="en-US"/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Serialization interfaces</a:t>
            </a:r>
            <a:endParaRPr lang="en-US"/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Extraction logic</a:t>
            </a:r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Type hints and reflection utilities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63440" y="1188720"/>
            <a:ext cx="4023360" cy="1463040"/>
          </a:xfrm>
          <a:prstGeom prst="roundRect">
            <a:avLst>
              <a:gd name="adj" fmla="val 3125"/>
            </a:avLst>
          </a:prstGeom>
          <a:solidFill>
            <a:srgbClr val="8A3E60"/>
          </a:solidFill>
          <a:ln w="12700">
            <a:solidFill>
              <a:srgbClr val="8A3E60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880" y="1371600"/>
            <a:ext cx="320040" cy="320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120640" y="1325880"/>
            <a:ext cx="3474720" cy="3657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>
              <a:buNone/>
            </a:pPr>
            <a:r>
              <a:rPr lang="en-US" sz="1400" b="1">
                <a:solidFill>
                  <a:srgbClr val="FFD54F"/>
                </a:solidFill>
                <a:latin typeface="Noto Sans"/>
                <a:ea typeface="Noto Sans"/>
                <a:cs typeface="Noto Sans"/>
              </a:rPr>
              <a:t>native-core</a:t>
            </a:r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4754880" y="1691640"/>
            <a:ext cx="384048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Pure Scala implementation</a:t>
            </a:r>
            <a:endParaRPr lang="en-US"/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Recursive descent parser</a:t>
            </a: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Token-based parsing approach</a:t>
            </a:r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No external dependencies</a:t>
            </a:r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457200" y="2926080"/>
            <a:ext cx="4023360" cy="1463040"/>
          </a:xfrm>
          <a:prstGeom prst="roundRect">
            <a:avLst>
              <a:gd name="adj" fmla="val 3125"/>
            </a:avLst>
          </a:prstGeom>
          <a:solidFill>
            <a:srgbClr val="2E86AB"/>
          </a:solidFill>
          <a:ln w="12700">
            <a:solidFill>
              <a:srgbClr val="2E86A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" y="3108960"/>
            <a:ext cx="320040" cy="320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14400" y="3063240"/>
            <a:ext cx="3474720" cy="3657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>
              <a:buNone/>
            </a:pPr>
            <a:r>
              <a:rPr lang="en-US" sz="1400" b="1" err="1">
                <a:solidFill>
                  <a:srgbClr val="FFD54F"/>
                </a:solidFill>
                <a:latin typeface="Noto Sans"/>
                <a:ea typeface="Noto Sans"/>
                <a:cs typeface="Noto Sans"/>
              </a:rPr>
              <a:t>jackson</a:t>
            </a:r>
            <a:endParaRPr lang="en-US" err="1"/>
          </a:p>
        </p:txBody>
      </p:sp>
      <p:sp>
        <p:nvSpPr>
          <p:cNvPr id="14" name="Text 9"/>
          <p:cNvSpPr/>
          <p:nvPr/>
        </p:nvSpPr>
        <p:spPr>
          <a:xfrm>
            <a:off x="548640" y="3429000"/>
            <a:ext cx="384048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Jackson-based implementation</a:t>
            </a:r>
            <a:endParaRPr lang="en-US" sz="1000">
              <a:solidFill>
                <a:srgbClr val="A9B0C6"/>
              </a:solidFill>
              <a:ea typeface="Calibri"/>
              <a:cs typeface="Calibri"/>
            </a:endParaRP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Wrapper around Jackson's ObjectMapper</a:t>
            </a: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Better performance than native</a:t>
            </a: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Additional dependencies</a:t>
            </a:r>
            <a:endParaRPr lang="en-US"/>
          </a:p>
        </p:txBody>
      </p:sp>
      <p:sp>
        <p:nvSpPr>
          <p:cNvPr id="15" name="Shape 10"/>
          <p:cNvSpPr/>
          <p:nvPr/>
        </p:nvSpPr>
        <p:spPr>
          <a:xfrm>
            <a:off x="4663440" y="2926080"/>
            <a:ext cx="4023360" cy="1463040"/>
          </a:xfrm>
          <a:prstGeom prst="roundRect">
            <a:avLst>
              <a:gd name="adj" fmla="val 3125"/>
            </a:avLst>
          </a:prstGeom>
          <a:solidFill>
            <a:srgbClr val="5D4271"/>
          </a:solidFill>
          <a:ln w="12700">
            <a:solidFill>
              <a:srgbClr val="5D427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4880" y="3108960"/>
            <a:ext cx="320040" cy="32004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120640" y="3063240"/>
            <a:ext cx="3474720" cy="3657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>
              <a:buNone/>
            </a:pPr>
            <a:r>
              <a:rPr lang="en-US" sz="1400" b="1" err="1">
                <a:solidFill>
                  <a:srgbClr val="FFD54F"/>
                </a:solidFill>
                <a:latin typeface="Noto Sans"/>
                <a:ea typeface="Noto Sans"/>
                <a:cs typeface="Noto Sans"/>
              </a:rPr>
              <a:t>ext</a:t>
            </a:r>
            <a:endParaRPr lang="en-US" err="1"/>
          </a:p>
        </p:txBody>
      </p:sp>
      <p:sp>
        <p:nvSpPr>
          <p:cNvPr id="18" name="Text 12"/>
          <p:cNvSpPr/>
          <p:nvPr/>
        </p:nvSpPr>
        <p:spPr>
          <a:xfrm>
            <a:off x="4754880" y="3429000"/>
            <a:ext cx="384048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Extensions for additional types</a:t>
            </a:r>
            <a:endParaRPr lang="en-US"/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Date/time serializers</a:t>
            </a:r>
            <a:endParaRPr lang="en-US"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Additional collection support</a:t>
            </a:r>
            <a:endParaRPr lang="en-US"/>
          </a:p>
        </p:txBody>
      </p:sp>
      <p:pic>
        <p:nvPicPr>
          <p:cNvPr id="20" name="Picture 19" descr="preencoded.png">
            <a:extLst>
              <a:ext uri="{FF2B5EF4-FFF2-40B4-BE49-F238E27FC236}">
                <a16:creationId xmlns:a16="http://schemas.microsoft.com/office/drawing/2014/main" id="{16FF0259-499C-A3F8-8FE6-4DA190F57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24" y="1429835"/>
            <a:ext cx="171450" cy="171450"/>
          </a:xfrm>
          <a:prstGeom prst="rect">
            <a:avLst/>
          </a:prstGeom>
        </p:spPr>
      </p:pic>
      <p:pic>
        <p:nvPicPr>
          <p:cNvPr id="21" name="Picture 20" descr="preencoded.png">
            <a:extLst>
              <a:ext uri="{FF2B5EF4-FFF2-40B4-BE49-F238E27FC236}">
                <a16:creationId xmlns:a16="http://schemas.microsoft.com/office/drawing/2014/main" id="{4E97C81C-07AC-8B52-1D5D-8939A8594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3515" y="1429835"/>
            <a:ext cx="171450" cy="171450"/>
          </a:xfrm>
          <a:prstGeom prst="rect">
            <a:avLst/>
          </a:prstGeom>
        </p:spPr>
      </p:pic>
      <p:pic>
        <p:nvPicPr>
          <p:cNvPr id="22" name="Picture 21" descr="preencoded.png">
            <a:extLst>
              <a:ext uri="{FF2B5EF4-FFF2-40B4-BE49-F238E27FC236}">
                <a16:creationId xmlns:a16="http://schemas.microsoft.com/office/drawing/2014/main" id="{842DC85E-E59C-7279-D0D4-E047B828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23" y="3166037"/>
            <a:ext cx="171450" cy="171450"/>
          </a:xfrm>
          <a:prstGeom prst="rect">
            <a:avLst/>
          </a:prstGeom>
        </p:spPr>
      </p:pic>
      <p:pic>
        <p:nvPicPr>
          <p:cNvPr id="23" name="Picture 22" descr="preencoded.png">
            <a:extLst>
              <a:ext uri="{FF2B5EF4-FFF2-40B4-BE49-F238E27FC236}">
                <a16:creationId xmlns:a16="http://schemas.microsoft.com/office/drawing/2014/main" id="{86F80ED1-8A10-A369-B44A-58FE4D317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3516" y="3187740"/>
            <a:ext cx="17145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00" b="1">
                <a:solidFill>
                  <a:srgbClr val="E8EAF6"/>
                </a:solidFill>
              </a:rPr>
              <a:t>Abstract Syntax Tree (AST)</a:t>
            </a:r>
            <a:endParaRPr lang="en-US" sz="2600"/>
          </a:p>
        </p:txBody>
      </p:sp>
      <p:sp>
        <p:nvSpPr>
          <p:cNvPr id="3" name="Shape 1"/>
          <p:cNvSpPr/>
          <p:nvPr/>
        </p:nvSpPr>
        <p:spPr>
          <a:xfrm>
            <a:off x="457200" y="1100831"/>
            <a:ext cx="2510737" cy="3435941"/>
          </a:xfrm>
          <a:prstGeom prst="roundRect">
            <a:avLst>
              <a:gd name="adj" fmla="val 1429"/>
            </a:avLst>
          </a:prstGeom>
          <a:solidFill>
            <a:srgbClr val="506C88"/>
          </a:solidFill>
          <a:ln w="12700">
            <a:solidFill>
              <a:srgbClr val="506C8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3141188" y="1100831"/>
            <a:ext cx="5545611" cy="3435941"/>
          </a:xfrm>
          <a:prstGeom prst="roundRect">
            <a:avLst>
              <a:gd name="adj" fmla="val 1429"/>
            </a:avLst>
          </a:prstGeom>
          <a:solidFill>
            <a:srgbClr val="445A7C"/>
          </a:solidFill>
          <a:ln w="12700">
            <a:solidFill>
              <a:srgbClr val="445A7C"/>
            </a:solidFill>
            <a:prstDash val="solid"/>
          </a:ln>
        </p:spPr>
        <p:txBody>
          <a:bodyPr/>
          <a:lstStyle/>
          <a:p>
            <a:r>
              <a:rPr lang="en-US" sz="800" baseline="0">
                <a:solidFill>
                  <a:srgbClr val="FFFFFF"/>
                </a:solidFill>
                <a:latin typeface="Noto Sans"/>
              </a:rPr>
              <a:t>Apply functions to modify the tree</a:t>
            </a:r>
            <a:r>
              <a:rPr lang="en-US" sz="800">
                <a:latin typeface="Noto Sans"/>
                <a:ea typeface="Noto Sans"/>
                <a:cs typeface="Noto Sans"/>
              </a:rPr>
              <a:t>​</a:t>
            </a:r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" y="1248681"/>
            <a:ext cx="365760" cy="365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58996" y="1248455"/>
            <a:ext cx="163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>
                <a:solidFill>
                  <a:srgbClr val="E8EAF6"/>
                </a:solidFill>
              </a:rPr>
              <a:t>JValue Hierarchy</a:t>
            </a:r>
            <a:endParaRPr lang="en-US" sz="160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891" y="1256729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760953" y="1284611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>
                <a:solidFill>
                  <a:srgbClr val="E8EAF6"/>
                </a:solidFill>
              </a:rPr>
              <a:t>Pattern Matching &amp; Transformation</a:t>
            </a:r>
            <a:endParaRPr lang="en-US" sz="1600"/>
          </a:p>
        </p:txBody>
      </p:sp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55813E7-2DC2-DB76-0681-C485F81C8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22" y="2079825"/>
            <a:ext cx="2009775" cy="1762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96C539-B834-B447-353D-711AD76477FB}"/>
              </a:ext>
            </a:extLst>
          </p:cNvPr>
          <p:cNvSpPr txBox="1"/>
          <p:nvPr/>
        </p:nvSpPr>
        <p:spPr>
          <a:xfrm>
            <a:off x="3147934" y="1662972"/>
            <a:ext cx="4572000" cy="253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46" b="1">
                <a:solidFill>
                  <a:srgbClr val="FBBF24"/>
                </a:solidFill>
                <a:latin typeface="Noto Sans"/>
                <a:ea typeface="Noto Sans"/>
                <a:cs typeface="Noto Sans"/>
              </a:rPr>
              <a:t>AST Operations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9C230-BFB5-873A-A29B-D12A1D67D8B6}"/>
              </a:ext>
            </a:extLst>
          </p:cNvPr>
          <p:cNvSpPr txBox="1"/>
          <p:nvPr/>
        </p:nvSpPr>
        <p:spPr>
          <a:xfrm>
            <a:off x="3147934" y="1853716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EF4444"/>
                </a:solidFill>
                <a:latin typeface="Noto Sans"/>
                <a:ea typeface="Noto Sans"/>
                <a:cs typeface="Noto Sans"/>
              </a:rPr>
              <a:t>Transformation: </a:t>
            </a:r>
            <a:r>
              <a:rPr lang="en-US" sz="8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Apply functions to modify the tree</a:t>
            </a:r>
            <a:endParaRPr lang="en-US" sz="800">
              <a:solidFill>
                <a:srgbClr val="000000"/>
              </a:solidFill>
              <a:latin typeface="Noto Sans"/>
              <a:ea typeface="Noto Sans"/>
              <a:cs typeface="Noto Sans"/>
            </a:endParaRPr>
          </a:p>
          <a:p>
            <a:endParaRPr lang="en-US" sz="800" b="1">
              <a:solidFill>
                <a:srgbClr val="EF4444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0112A-F9F6-9E37-AFD3-533839A026DA}"/>
              </a:ext>
            </a:extLst>
          </p:cNvPr>
          <p:cNvSpPr txBox="1"/>
          <p:nvPr/>
        </p:nvSpPr>
        <p:spPr>
          <a:xfrm>
            <a:off x="3147934" y="2354070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EF4444"/>
                </a:solidFill>
                <a:latin typeface="Noto Sans"/>
                <a:ea typeface="Noto Sans"/>
                <a:cs typeface="Noto Sans"/>
              </a:rPr>
              <a:t>Extraction: </a:t>
            </a:r>
            <a:r>
              <a:rPr lang="en-US" sz="8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Convert JSON to Scala objects</a:t>
            </a:r>
            <a:endParaRPr lang="en-US" sz="800">
              <a:solidFill>
                <a:srgbClr val="000000"/>
              </a:solidFill>
              <a:latin typeface="Noto Sans"/>
              <a:ea typeface="Noto Sans"/>
              <a:cs typeface="Noto Sans"/>
            </a:endParaRPr>
          </a:p>
          <a:p>
            <a:endParaRPr lang="en-US" sz="800" b="1">
              <a:solidFill>
                <a:srgbClr val="EF4444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7852B-627B-28FA-DE64-0E4F4131D733}"/>
              </a:ext>
            </a:extLst>
          </p:cNvPr>
          <p:cNvSpPr txBox="1"/>
          <p:nvPr/>
        </p:nvSpPr>
        <p:spPr>
          <a:xfrm>
            <a:off x="3121145" y="2998180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EF4444"/>
                </a:solidFill>
                <a:latin typeface="Noto Sans"/>
                <a:ea typeface="Noto Sans"/>
                <a:cs typeface="Noto Sans"/>
              </a:rPr>
              <a:t>Composition: </a:t>
            </a:r>
            <a:r>
              <a:rPr lang="en-US" sz="8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Build complex JSON structures</a:t>
            </a:r>
            <a:endParaRPr lang="en-US" sz="800">
              <a:solidFill>
                <a:srgbClr val="000000"/>
              </a:solidFill>
              <a:latin typeface="Noto Sans"/>
              <a:ea typeface="Noto Sans"/>
              <a:cs typeface="Noto Sans"/>
            </a:endParaRPr>
          </a:p>
          <a:p>
            <a:endParaRPr lang="en-US" sz="800" b="1">
              <a:solidFill>
                <a:srgbClr val="EF4444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AB44C-04B6-0D42-112B-22710CCD7DC4}"/>
              </a:ext>
            </a:extLst>
          </p:cNvPr>
          <p:cNvSpPr txBox="1"/>
          <p:nvPr/>
        </p:nvSpPr>
        <p:spPr>
          <a:xfrm>
            <a:off x="3147935" y="3614621"/>
            <a:ext cx="4572000" cy="221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rgbClr val="EF4444"/>
                </a:solidFill>
                <a:latin typeface="Noto Sans"/>
                <a:ea typeface="Noto Sans"/>
                <a:cs typeface="Noto Sans"/>
              </a:rPr>
              <a:t>Querying: </a:t>
            </a:r>
            <a:r>
              <a:rPr lang="en-US" sz="80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Find values using path expressions</a:t>
            </a:r>
            <a:endParaRPr lang="en-US"/>
          </a:p>
        </p:txBody>
      </p:sp>
      <p:pic>
        <p:nvPicPr>
          <p:cNvPr id="32" name="Picture 3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7116E7-2E79-17AB-6906-A68986FF44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069" y="3224212"/>
            <a:ext cx="1290043" cy="391716"/>
          </a:xfrm>
          <a:prstGeom prst="rect">
            <a:avLst/>
          </a:prstGeom>
        </p:spPr>
      </p:pic>
      <p:pic>
        <p:nvPicPr>
          <p:cNvPr id="34" name="Picture 33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87B66A21-8784-D843-AFA8-973B7981B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3497" y="3837980"/>
            <a:ext cx="2002632" cy="539354"/>
          </a:xfrm>
          <a:prstGeom prst="rect">
            <a:avLst/>
          </a:prstGeom>
        </p:spPr>
      </p:pic>
      <p:pic>
        <p:nvPicPr>
          <p:cNvPr id="35" name="Picture 3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940B29D-2705-80C7-FAB4-32B8F05D4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045" y="2559248"/>
            <a:ext cx="1337667" cy="426840"/>
          </a:xfrm>
          <a:prstGeom prst="rect">
            <a:avLst/>
          </a:prstGeom>
        </p:spPr>
      </p:pic>
      <p:pic>
        <p:nvPicPr>
          <p:cNvPr id="36" name="Picture 3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0B2D23F-E433-40B7-5010-B8B59892C0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5878" y="2030016"/>
            <a:ext cx="4498180" cy="351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3255" y="-357"/>
            <a:ext cx="8229600" cy="7315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600" b="1" dirty="0">
                <a:solidFill>
                  <a:srgbClr val="E8EAF6"/>
                </a:solidFill>
              </a:rPr>
              <a:t>Native Parsing Algorithm </a:t>
            </a:r>
            <a:endParaRPr lang="en-US" sz="2600" dirty="0">
              <a:ea typeface="Calibri"/>
              <a:cs typeface="Calibri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13420" y="617971"/>
            <a:ext cx="7061094" cy="1116784"/>
          </a:xfrm>
          <a:prstGeom prst="roundRect">
            <a:avLst>
              <a:gd name="adj" fmla="val 3571"/>
            </a:avLst>
          </a:prstGeom>
          <a:solidFill>
            <a:srgbClr val="8A3E60"/>
          </a:solidFill>
          <a:ln w="12700">
            <a:solidFill>
              <a:srgbClr val="8A3E60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727" y="800851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40487" y="782563"/>
            <a:ext cx="2072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>
                <a:solidFill>
                  <a:srgbClr val="E8EAF6"/>
                </a:solidFill>
              </a:rPr>
              <a:t>Tokenization</a:t>
            </a:r>
            <a:endParaRPr lang="en-US" sz="1400"/>
          </a:p>
        </p:txBody>
      </p:sp>
      <p:sp>
        <p:nvSpPr>
          <p:cNvPr id="6" name="Text 3"/>
          <p:cNvSpPr/>
          <p:nvPr/>
        </p:nvSpPr>
        <p:spPr>
          <a:xfrm>
            <a:off x="972049" y="1280432"/>
            <a:ext cx="1973422" cy="187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endParaRPr lang="en-US" sz="8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8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FFFFFF"/>
                </a:solidFill>
                <a:ea typeface="+mn-lt"/>
                <a:cs typeface="+mn-lt"/>
              </a:rPr>
              <a:t>Scans character by character groups them into tokens.</a:t>
            </a:r>
            <a:endParaRPr lang="en-US" sz="90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16424" y="1964844"/>
            <a:ext cx="7061975" cy="1304307"/>
          </a:xfrm>
          <a:prstGeom prst="roundRect">
            <a:avLst>
              <a:gd name="adj" fmla="val 3571"/>
            </a:avLst>
          </a:prstGeom>
          <a:solidFill>
            <a:srgbClr val="506C88"/>
          </a:solidFill>
          <a:ln w="12700">
            <a:solidFill>
              <a:srgbClr val="506C88"/>
            </a:solidFill>
            <a:prstDash val="solid"/>
          </a:ln>
        </p:spPr>
        <p:txBody>
          <a:bodyPr lIns="91440" tIns="45720" rIns="91440" bIns="45720" anchor="t"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584" y="2210232"/>
            <a:ext cx="320040" cy="320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19344" y="2191944"/>
            <a:ext cx="2072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>
                <a:solidFill>
                  <a:srgbClr val="E8EAF6"/>
                </a:solidFill>
              </a:rPr>
              <a:t>Recursive Descent</a:t>
            </a:r>
            <a:endParaRPr lang="en-US" sz="1400"/>
          </a:p>
        </p:txBody>
      </p:sp>
      <p:sp>
        <p:nvSpPr>
          <p:cNvPr id="11" name="Text 7"/>
          <p:cNvSpPr/>
          <p:nvPr/>
        </p:nvSpPr>
        <p:spPr>
          <a:xfrm>
            <a:off x="957192" y="2522413"/>
            <a:ext cx="2230874" cy="65794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900">
                <a:solidFill>
                  <a:srgbClr val="FFFFFF"/>
                </a:solidFill>
                <a:ea typeface="+mn-lt"/>
                <a:cs typeface="+mn-lt"/>
              </a:rPr>
              <a:t>Processes the stream of tokens via recursive functions to build AST</a:t>
            </a:r>
            <a:endParaRPr lang="en-US" sz="9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510373" y="3573697"/>
            <a:ext cx="7060215" cy="1235638"/>
          </a:xfrm>
          <a:prstGeom prst="roundRect">
            <a:avLst>
              <a:gd name="adj" fmla="val 3571"/>
            </a:avLst>
          </a:prstGeom>
          <a:solidFill>
            <a:srgbClr val="2E86AB"/>
          </a:solidFill>
          <a:ln w="12700">
            <a:solidFill>
              <a:srgbClr val="2E86A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5" y="3694070"/>
            <a:ext cx="320040" cy="32004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987385" y="3675782"/>
            <a:ext cx="2072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>
                <a:solidFill>
                  <a:srgbClr val="E8EAF6"/>
                </a:solidFill>
              </a:rPr>
              <a:t>Type Handling</a:t>
            </a:r>
            <a:endParaRPr lang="en-US" sz="1400"/>
          </a:p>
        </p:txBody>
      </p:sp>
      <p:sp>
        <p:nvSpPr>
          <p:cNvPr id="16" name="Text 11"/>
          <p:cNvSpPr/>
          <p:nvPr/>
        </p:nvSpPr>
        <p:spPr>
          <a:xfrm>
            <a:off x="621625" y="4059830"/>
            <a:ext cx="2346960" cy="6400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900">
                <a:solidFill>
                  <a:srgbClr val="FFFFFF"/>
                </a:solidFill>
                <a:ea typeface="+mn-lt"/>
                <a:cs typeface="+mn-lt"/>
              </a:rPr>
              <a:t>Transforms primitive literal tokens into appropriate typed nodes</a:t>
            </a:r>
            <a:endParaRPr lang="en-US" sz="9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259A0374-4C3C-4736-E5D0-77EADF9B6243}"/>
              </a:ext>
            </a:extLst>
          </p:cNvPr>
          <p:cNvSpPr/>
          <p:nvPr/>
        </p:nvSpPr>
        <p:spPr>
          <a:xfrm rot="5400000">
            <a:off x="3814739" y="3334014"/>
            <a:ext cx="182880" cy="182880"/>
          </a:xfrm>
          <a:prstGeom prst="rightArrow">
            <a:avLst/>
          </a:prstGeom>
          <a:solidFill>
            <a:srgbClr val="A9B0C6"/>
          </a:solidFill>
          <a:ln w="12700">
            <a:solidFill>
              <a:srgbClr val="A9B0C6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71FCF36B-F7C3-291E-AA1D-4AEF5C0886C3}"/>
              </a:ext>
            </a:extLst>
          </p:cNvPr>
          <p:cNvSpPr/>
          <p:nvPr/>
        </p:nvSpPr>
        <p:spPr>
          <a:xfrm rot="5400000">
            <a:off x="3860645" y="1737360"/>
            <a:ext cx="182880" cy="182880"/>
          </a:xfrm>
          <a:prstGeom prst="rightArrow">
            <a:avLst/>
          </a:prstGeom>
          <a:solidFill>
            <a:srgbClr val="A9B0C6"/>
          </a:solidFill>
          <a:ln w="12700">
            <a:solidFill>
              <a:srgbClr val="A9B0C6"/>
            </a:solidFill>
            <a:prstDash val="solid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609FA-8594-DFA5-04F3-79DD1A5B02B9}"/>
              </a:ext>
            </a:extLst>
          </p:cNvPr>
          <p:cNvSpPr txBox="1"/>
          <p:nvPr/>
        </p:nvSpPr>
        <p:spPr>
          <a:xfrm>
            <a:off x="3509241" y="957741"/>
            <a:ext cx="2964657" cy="562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rgbClr val="FFFFFF"/>
                </a:solidFill>
                <a:latin typeface="Consolas"/>
                <a:cs typeface="Segoe UI"/>
              </a:rPr>
              <a:t>{       </a:t>
            </a:r>
            <a:r>
              <a:rPr lang="en-US"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cs typeface="Segoe UI"/>
              </a:rPr>
              <a:t>"age"</a:t>
            </a:r>
            <a:r>
              <a:rPr lang="en-US" sz="1000" b="1">
                <a:solidFill>
                  <a:srgbClr val="FFFFFF"/>
                </a:solidFill>
                <a:latin typeface="Consolas"/>
                <a:cs typeface="Segoe UI"/>
              </a:rPr>
              <a:t>      :      </a:t>
            </a:r>
            <a:r>
              <a:rPr lang="en-US" sz="1000" b="1">
                <a:solidFill>
                  <a:schemeClr val="accent1">
                    <a:lumMod val="40000"/>
                    <a:lumOff val="60000"/>
                  </a:schemeClr>
                </a:solidFill>
                <a:latin typeface="Consolas"/>
                <a:cs typeface="Segoe UI"/>
              </a:rPr>
              <a:t>30</a:t>
            </a:r>
            <a:r>
              <a:rPr lang="en-US" sz="1000" b="1">
                <a:solidFill>
                  <a:schemeClr val="accent1">
                    <a:lumMod val="76000"/>
                  </a:schemeClr>
                </a:solidFill>
                <a:latin typeface="Consolas"/>
                <a:cs typeface="Segoe UI"/>
              </a:rPr>
              <a:t>       </a:t>
            </a:r>
            <a:r>
              <a:rPr lang="en-US" sz="1000" b="1">
                <a:solidFill>
                  <a:srgbClr val="FFFFFF"/>
                </a:solidFill>
                <a:latin typeface="Consolas"/>
                <a:cs typeface="Segoe UI"/>
              </a:rPr>
              <a:t>}</a:t>
            </a:r>
            <a:r>
              <a:rPr lang="en-US" sz="1000" b="1">
                <a:solidFill>
                  <a:srgbClr val="FFFFFF"/>
                </a:solidFill>
                <a:cs typeface="Segoe UI"/>
              </a:rPr>
              <a:t>  </a:t>
            </a:r>
            <a:r>
              <a:rPr lang="en-US" sz="1000" b="1">
                <a:cs typeface="Segoe UI"/>
              </a:rPr>
              <a:t>​</a:t>
            </a:r>
            <a:endParaRPr lang="en-US" sz="1000" b="1">
              <a:ea typeface="Calibri"/>
              <a:cs typeface="Segoe UI"/>
            </a:endParaRPr>
          </a:p>
          <a:p>
            <a:endParaRPr lang="en-US" sz="1000" b="1">
              <a:solidFill>
                <a:srgbClr val="000000"/>
              </a:solidFill>
              <a:cs typeface="Segoe UI"/>
            </a:endParaRPr>
          </a:p>
          <a:p>
            <a:r>
              <a:rPr lang="en-US" sz="1000" b="1" i="1" err="1">
                <a:solidFill>
                  <a:srgbClr val="FFFFFF"/>
                </a:solidFill>
                <a:cs typeface="Segoe UI"/>
              </a:rPr>
              <a:t>LBrace</a:t>
            </a:r>
            <a:r>
              <a:rPr lang="en-US" sz="1000" b="1" i="1">
                <a:solidFill>
                  <a:srgbClr val="FFFFFF"/>
                </a:solidFill>
                <a:cs typeface="Segoe UI"/>
              </a:rPr>
              <a:t>, String(“age”), Colon, Number(30), </a:t>
            </a:r>
            <a:r>
              <a:rPr lang="en-US" sz="1000" b="1" i="1" err="1">
                <a:solidFill>
                  <a:srgbClr val="FFFFFF"/>
                </a:solidFill>
                <a:cs typeface="Segoe UI"/>
              </a:rPr>
              <a:t>RBrace</a:t>
            </a:r>
            <a:r>
              <a:rPr lang="en-US" sz="1000" b="1">
                <a:cs typeface="Segoe UI"/>
              </a:rPr>
              <a:t>​</a:t>
            </a:r>
            <a:endParaRPr lang="en-US" sz="1000" b="1">
              <a:ea typeface="Calibri"/>
              <a:cs typeface="Segoe UI"/>
            </a:endParaRPr>
          </a:p>
        </p:txBody>
      </p:sp>
      <p:pic>
        <p:nvPicPr>
          <p:cNvPr id="24" name="Picture 2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58A2E6-2247-75E4-1217-10D9EE88A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70" y="2213372"/>
            <a:ext cx="4029075" cy="895350"/>
          </a:xfrm>
          <a:prstGeom prst="rect">
            <a:avLst/>
          </a:prstGeom>
        </p:spPr>
      </p:pic>
      <p:pic>
        <p:nvPicPr>
          <p:cNvPr id="26" name="Picture 2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168382C-BA8E-817C-3CA8-0E413112B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9508" y="3696296"/>
            <a:ext cx="4711899" cy="1001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00" b="1">
                <a:solidFill>
                  <a:srgbClr val="E8EAF6"/>
                </a:solidFill>
              </a:rPr>
              <a:t>Performance &amp; Trade‑offs</a:t>
            </a:r>
            <a:endParaRPr lang="en-US" sz="260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00" u="sng">
                <a:solidFill>
                  <a:srgbClr val="888888"/>
                </a:solidFill>
                <a:hlinkClick r:id="rId3"/>
              </a:rPr>
              <a:t>[4]</a:t>
            </a:r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u="sng">
                <a:solidFill>
                  <a:srgbClr val="888888"/>
                </a:solidFill>
                <a:hlinkClick r:id="rId4"/>
              </a:rPr>
              <a:t>[1]</a:t>
            </a:r>
            <a:endParaRPr lang="en-US" sz="700"/>
          </a:p>
        </p:txBody>
      </p:sp>
      <p:sp>
        <p:nvSpPr>
          <p:cNvPr id="11" name="Google Shape;347;p7">
            <a:extLst>
              <a:ext uri="{FF2B5EF4-FFF2-40B4-BE49-F238E27FC236}">
                <a16:creationId xmlns:a16="http://schemas.microsoft.com/office/drawing/2014/main" id="{C029A7E5-5BBD-F27F-4B02-D20669386160}"/>
              </a:ext>
            </a:extLst>
          </p:cNvPr>
          <p:cNvSpPr/>
          <p:nvPr/>
        </p:nvSpPr>
        <p:spPr>
          <a:xfrm>
            <a:off x="285750" y="1364456"/>
            <a:ext cx="1290842" cy="34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Type Safety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48;p7">
            <a:extLst>
              <a:ext uri="{FF2B5EF4-FFF2-40B4-BE49-F238E27FC236}">
                <a16:creationId xmlns:a16="http://schemas.microsoft.com/office/drawing/2014/main" id="{5733B60D-D74F-FBBA-C11A-BD59DA614822}"/>
              </a:ext>
            </a:extLst>
          </p:cNvPr>
          <p:cNvSpPr/>
          <p:nvPr/>
        </p:nvSpPr>
        <p:spPr>
          <a:xfrm>
            <a:off x="1576592" y="1364456"/>
            <a:ext cx="804286" cy="34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Runtime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49;p7">
            <a:extLst>
              <a:ext uri="{FF2B5EF4-FFF2-40B4-BE49-F238E27FC236}">
                <a16:creationId xmlns:a16="http://schemas.microsoft.com/office/drawing/2014/main" id="{D5A4EED3-04E6-0395-BE3E-ABDF1086B776}"/>
              </a:ext>
            </a:extLst>
          </p:cNvPr>
          <p:cNvSpPr/>
          <p:nvPr/>
        </p:nvSpPr>
        <p:spPr>
          <a:xfrm>
            <a:off x="2380878" y="1364456"/>
            <a:ext cx="1034448" cy="34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Compile-time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50;p7">
            <a:extLst>
              <a:ext uri="{FF2B5EF4-FFF2-40B4-BE49-F238E27FC236}">
                <a16:creationId xmlns:a16="http://schemas.microsoft.com/office/drawing/2014/main" id="{0CAEF94F-1E5F-9037-B598-E7F0B371BD8D}"/>
              </a:ext>
            </a:extLst>
          </p:cNvPr>
          <p:cNvSpPr/>
          <p:nvPr/>
        </p:nvSpPr>
        <p:spPr>
          <a:xfrm>
            <a:off x="3415326" y="1364456"/>
            <a:ext cx="842349" cy="34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Runtime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51;p7">
            <a:extLst>
              <a:ext uri="{FF2B5EF4-FFF2-40B4-BE49-F238E27FC236}">
                <a16:creationId xmlns:a16="http://schemas.microsoft.com/office/drawing/2014/main" id="{10A54872-D134-52BB-DD24-B4AA710AAA01}"/>
              </a:ext>
            </a:extLst>
          </p:cNvPr>
          <p:cNvSpPr/>
          <p:nvPr/>
        </p:nvSpPr>
        <p:spPr>
          <a:xfrm>
            <a:off x="285750" y="1710928"/>
            <a:ext cx="1290842" cy="35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Performance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52;p7">
            <a:extLst>
              <a:ext uri="{FF2B5EF4-FFF2-40B4-BE49-F238E27FC236}">
                <a16:creationId xmlns:a16="http://schemas.microsoft.com/office/drawing/2014/main" id="{A565EFA3-AC72-75B7-93AC-B0BACFB3F253}"/>
              </a:ext>
            </a:extLst>
          </p:cNvPr>
          <p:cNvSpPr/>
          <p:nvPr/>
        </p:nvSpPr>
        <p:spPr>
          <a:xfrm>
            <a:off x="1576592" y="1710928"/>
            <a:ext cx="804286" cy="35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Moderate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54;p7">
            <a:extLst>
              <a:ext uri="{FF2B5EF4-FFF2-40B4-BE49-F238E27FC236}">
                <a16:creationId xmlns:a16="http://schemas.microsoft.com/office/drawing/2014/main" id="{4196E87B-6834-D064-C419-857793831D59}"/>
              </a:ext>
            </a:extLst>
          </p:cNvPr>
          <p:cNvSpPr/>
          <p:nvPr/>
        </p:nvSpPr>
        <p:spPr>
          <a:xfrm>
            <a:off x="3415326" y="1710928"/>
            <a:ext cx="842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Moderate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59;p7">
            <a:extLst>
              <a:ext uri="{FF2B5EF4-FFF2-40B4-BE49-F238E27FC236}">
                <a16:creationId xmlns:a16="http://schemas.microsoft.com/office/drawing/2014/main" id="{493190B8-7C5F-6721-EE6B-0777B369E1E8}"/>
              </a:ext>
            </a:extLst>
          </p:cNvPr>
          <p:cNvSpPr/>
          <p:nvPr/>
        </p:nvSpPr>
        <p:spPr>
          <a:xfrm>
            <a:off x="295119" y="2045631"/>
            <a:ext cx="1290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AST Manipulation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60;p7">
            <a:extLst>
              <a:ext uri="{FF2B5EF4-FFF2-40B4-BE49-F238E27FC236}">
                <a16:creationId xmlns:a16="http://schemas.microsoft.com/office/drawing/2014/main" id="{4BE563F2-C3F8-6C9B-E776-D9C05C090270}"/>
              </a:ext>
            </a:extLst>
          </p:cNvPr>
          <p:cNvSpPr/>
          <p:nvPr/>
        </p:nvSpPr>
        <p:spPr>
          <a:xfrm>
            <a:off x="1585961" y="2045631"/>
            <a:ext cx="804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Rich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61;p7">
            <a:extLst>
              <a:ext uri="{FF2B5EF4-FFF2-40B4-BE49-F238E27FC236}">
                <a16:creationId xmlns:a16="http://schemas.microsoft.com/office/drawing/2014/main" id="{34156662-E21C-EB68-4A88-C6119686A782}"/>
              </a:ext>
            </a:extLst>
          </p:cNvPr>
          <p:cNvSpPr/>
          <p:nvPr/>
        </p:nvSpPr>
        <p:spPr>
          <a:xfrm>
            <a:off x="2390247" y="2045631"/>
            <a:ext cx="1034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Good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62;p7">
            <a:extLst>
              <a:ext uri="{FF2B5EF4-FFF2-40B4-BE49-F238E27FC236}">
                <a16:creationId xmlns:a16="http://schemas.microsoft.com/office/drawing/2014/main" id="{45768770-49EA-A2C8-E9D0-C5E8F00FC5E0}"/>
              </a:ext>
            </a:extLst>
          </p:cNvPr>
          <p:cNvSpPr/>
          <p:nvPr/>
        </p:nvSpPr>
        <p:spPr>
          <a:xfrm>
            <a:off x="3424695" y="2045631"/>
            <a:ext cx="842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Limited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63;p7">
            <a:extLst>
              <a:ext uri="{FF2B5EF4-FFF2-40B4-BE49-F238E27FC236}">
                <a16:creationId xmlns:a16="http://schemas.microsoft.com/office/drawing/2014/main" id="{CAC2F812-44B4-A988-72AA-3450D45974EB}"/>
              </a:ext>
            </a:extLst>
          </p:cNvPr>
          <p:cNvSpPr/>
          <p:nvPr/>
        </p:nvSpPr>
        <p:spPr>
          <a:xfrm>
            <a:off x="295119" y="2395674"/>
            <a:ext cx="1290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Backend Options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64;p7">
            <a:extLst>
              <a:ext uri="{FF2B5EF4-FFF2-40B4-BE49-F238E27FC236}">
                <a16:creationId xmlns:a16="http://schemas.microsoft.com/office/drawing/2014/main" id="{DBC08903-2BD5-67D7-A7D9-907EC75AC3D2}"/>
              </a:ext>
            </a:extLst>
          </p:cNvPr>
          <p:cNvSpPr/>
          <p:nvPr/>
        </p:nvSpPr>
        <p:spPr>
          <a:xfrm>
            <a:off x="1585961" y="2395674"/>
            <a:ext cx="804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Multiple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65;p7">
            <a:extLst>
              <a:ext uri="{FF2B5EF4-FFF2-40B4-BE49-F238E27FC236}">
                <a16:creationId xmlns:a16="http://schemas.microsoft.com/office/drawing/2014/main" id="{BF74E729-F242-01D5-4B23-4D8AAD7FE93C}"/>
              </a:ext>
            </a:extLst>
          </p:cNvPr>
          <p:cNvSpPr/>
          <p:nvPr/>
        </p:nvSpPr>
        <p:spPr>
          <a:xfrm>
            <a:off x="2390247" y="2395674"/>
            <a:ext cx="1034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Single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66;p7">
            <a:extLst>
              <a:ext uri="{FF2B5EF4-FFF2-40B4-BE49-F238E27FC236}">
                <a16:creationId xmlns:a16="http://schemas.microsoft.com/office/drawing/2014/main" id="{AB3C86DB-8F2A-6976-F9AC-617268178F20}"/>
              </a:ext>
            </a:extLst>
          </p:cNvPr>
          <p:cNvSpPr/>
          <p:nvPr/>
        </p:nvSpPr>
        <p:spPr>
          <a:xfrm>
            <a:off x="3424695" y="2395674"/>
            <a:ext cx="842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Single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67;p7">
            <a:extLst>
              <a:ext uri="{FF2B5EF4-FFF2-40B4-BE49-F238E27FC236}">
                <a16:creationId xmlns:a16="http://schemas.microsoft.com/office/drawing/2014/main" id="{8B8D974E-265A-E282-D18C-B18E70F76316}"/>
              </a:ext>
            </a:extLst>
          </p:cNvPr>
          <p:cNvSpPr/>
          <p:nvPr/>
        </p:nvSpPr>
        <p:spPr>
          <a:xfrm>
            <a:off x="295119" y="2745718"/>
            <a:ext cx="129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Scala 3 Support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68;p7">
            <a:extLst>
              <a:ext uri="{FF2B5EF4-FFF2-40B4-BE49-F238E27FC236}">
                <a16:creationId xmlns:a16="http://schemas.microsoft.com/office/drawing/2014/main" id="{A48229BB-8658-9A5E-2702-65B7F9243A25}"/>
              </a:ext>
            </a:extLst>
          </p:cNvPr>
          <p:cNvSpPr/>
          <p:nvPr/>
        </p:nvSpPr>
        <p:spPr>
          <a:xfrm>
            <a:off x="1585961" y="2745718"/>
            <a:ext cx="804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Partial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69;p7">
            <a:extLst>
              <a:ext uri="{FF2B5EF4-FFF2-40B4-BE49-F238E27FC236}">
                <a16:creationId xmlns:a16="http://schemas.microsoft.com/office/drawing/2014/main" id="{AAD8B911-9231-C0D5-3503-532AA33A5437}"/>
              </a:ext>
            </a:extLst>
          </p:cNvPr>
          <p:cNvSpPr/>
          <p:nvPr/>
        </p:nvSpPr>
        <p:spPr>
          <a:xfrm>
            <a:off x="2390247" y="2745718"/>
            <a:ext cx="1034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Full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70;p7">
            <a:extLst>
              <a:ext uri="{FF2B5EF4-FFF2-40B4-BE49-F238E27FC236}">
                <a16:creationId xmlns:a16="http://schemas.microsoft.com/office/drawing/2014/main" id="{F492EDEA-1BBB-F83C-6B70-4D973030348E}"/>
              </a:ext>
            </a:extLst>
          </p:cNvPr>
          <p:cNvSpPr/>
          <p:nvPr/>
        </p:nvSpPr>
        <p:spPr>
          <a:xfrm>
            <a:off x="3424695" y="2745718"/>
            <a:ext cx="842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Partial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78;p7">
            <a:extLst>
              <a:ext uri="{FF2B5EF4-FFF2-40B4-BE49-F238E27FC236}">
                <a16:creationId xmlns:a16="http://schemas.microsoft.com/office/drawing/2014/main" id="{11BB423C-E820-A45C-6030-3B3E93239952}"/>
              </a:ext>
            </a:extLst>
          </p:cNvPr>
          <p:cNvSpPr/>
          <p:nvPr/>
        </p:nvSpPr>
        <p:spPr>
          <a:xfrm>
            <a:off x="4886325" y="1021556"/>
            <a:ext cx="397192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1046"/>
              <a:buFont typeface="Noto Sans"/>
              <a:buNone/>
            </a:pPr>
            <a:r>
              <a:rPr lang="en-US" sz="1046" b="1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JSON4S Strengths</a:t>
            </a:r>
            <a:endParaRPr sz="104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79;p7">
            <a:extLst>
              <a:ext uri="{FF2B5EF4-FFF2-40B4-BE49-F238E27FC236}">
                <a16:creationId xmlns:a16="http://schemas.microsoft.com/office/drawing/2014/main" id="{11644527-C204-0060-70A4-099D8084EF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2044" y="13287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80;p7">
            <a:extLst>
              <a:ext uri="{FF2B5EF4-FFF2-40B4-BE49-F238E27FC236}">
                <a16:creationId xmlns:a16="http://schemas.microsoft.com/office/drawing/2014/main" id="{FA3271F8-E63B-ED02-2557-877B9276F2CD}"/>
              </a:ext>
            </a:extLst>
          </p:cNvPr>
          <p:cNvSpPr/>
          <p:nvPr/>
        </p:nvSpPr>
        <p:spPr>
          <a:xfrm>
            <a:off x="5100638" y="1314450"/>
            <a:ext cx="2055809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Backend agnostic API (Jackson/Native)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81;p7">
            <a:extLst>
              <a:ext uri="{FF2B5EF4-FFF2-40B4-BE49-F238E27FC236}">
                <a16:creationId xmlns:a16="http://schemas.microsoft.com/office/drawing/2014/main" id="{4A56DB3D-0B38-A846-B375-9B1DDD173C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2044" y="15573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2;p7">
            <a:extLst>
              <a:ext uri="{FF2B5EF4-FFF2-40B4-BE49-F238E27FC236}">
                <a16:creationId xmlns:a16="http://schemas.microsoft.com/office/drawing/2014/main" id="{DB1096A6-713E-B6F4-5686-496308A304A5}"/>
              </a:ext>
            </a:extLst>
          </p:cNvPr>
          <p:cNvSpPr/>
          <p:nvPr/>
        </p:nvSpPr>
        <p:spPr>
          <a:xfrm>
            <a:off x="5100638" y="1543050"/>
            <a:ext cx="1929622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Rich AST transformation capabilities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83;p7">
            <a:extLst>
              <a:ext uri="{FF2B5EF4-FFF2-40B4-BE49-F238E27FC236}">
                <a16:creationId xmlns:a16="http://schemas.microsoft.com/office/drawing/2014/main" id="{6846294D-2588-3D77-E6BC-9EFE3A06B0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2044" y="17859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384;p7">
            <a:extLst>
              <a:ext uri="{FF2B5EF4-FFF2-40B4-BE49-F238E27FC236}">
                <a16:creationId xmlns:a16="http://schemas.microsoft.com/office/drawing/2014/main" id="{56837E63-CF86-B3AA-AA85-6E6C7B1AE871}"/>
              </a:ext>
            </a:extLst>
          </p:cNvPr>
          <p:cNvSpPr/>
          <p:nvPr/>
        </p:nvSpPr>
        <p:spPr>
          <a:xfrm>
            <a:off x="5100638" y="1771650"/>
            <a:ext cx="2136846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Extensive documentation and examples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385;p7">
            <a:extLst>
              <a:ext uri="{FF2B5EF4-FFF2-40B4-BE49-F238E27FC236}">
                <a16:creationId xmlns:a16="http://schemas.microsoft.com/office/drawing/2014/main" id="{E0505CAB-F852-EDF4-208A-5825EEDE566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2044" y="20145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386;p7">
            <a:extLst>
              <a:ext uri="{FF2B5EF4-FFF2-40B4-BE49-F238E27FC236}">
                <a16:creationId xmlns:a16="http://schemas.microsoft.com/office/drawing/2014/main" id="{C3C61779-5315-C265-3E2F-BAA60D65DAE9}"/>
              </a:ext>
            </a:extLst>
          </p:cNvPr>
          <p:cNvSpPr/>
          <p:nvPr/>
        </p:nvSpPr>
        <p:spPr>
          <a:xfrm>
            <a:off x="5100638" y="2000250"/>
            <a:ext cx="2471989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Simpler mental model than type-level libraries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387;p7">
            <a:extLst>
              <a:ext uri="{FF2B5EF4-FFF2-40B4-BE49-F238E27FC236}">
                <a16:creationId xmlns:a16="http://schemas.microsoft.com/office/drawing/2014/main" id="{5A1AF002-83EC-5D0A-F8CF-6EAD337ED29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2044" y="22431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388;p7">
            <a:extLst>
              <a:ext uri="{FF2B5EF4-FFF2-40B4-BE49-F238E27FC236}">
                <a16:creationId xmlns:a16="http://schemas.microsoft.com/office/drawing/2014/main" id="{D81D8918-7DE8-B917-47EB-D39C1A314D96}"/>
              </a:ext>
            </a:extLst>
          </p:cNvPr>
          <p:cNvSpPr/>
          <p:nvPr/>
        </p:nvSpPr>
        <p:spPr>
          <a:xfrm>
            <a:off x="5100638" y="2228850"/>
            <a:ext cx="2088040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Mature and battle-tested in production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89;p7">
            <a:extLst>
              <a:ext uri="{FF2B5EF4-FFF2-40B4-BE49-F238E27FC236}">
                <a16:creationId xmlns:a16="http://schemas.microsoft.com/office/drawing/2014/main" id="{AE165659-C215-94FB-932A-4EFF41E2F997}"/>
              </a:ext>
            </a:extLst>
          </p:cNvPr>
          <p:cNvSpPr/>
          <p:nvPr/>
        </p:nvSpPr>
        <p:spPr>
          <a:xfrm>
            <a:off x="4886325" y="2536031"/>
            <a:ext cx="397192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3935"/>
              </a:buClr>
              <a:buSzPts val="1046"/>
              <a:buFont typeface="Noto Sans"/>
              <a:buNone/>
            </a:pPr>
            <a:r>
              <a:rPr lang="en-US" sz="1046" b="1" i="0" u="none" strike="noStrike" cap="none">
                <a:solidFill>
                  <a:srgbClr val="E53935"/>
                </a:solidFill>
                <a:latin typeface="Noto Sans"/>
                <a:ea typeface="Noto Sans"/>
                <a:cs typeface="Noto Sans"/>
                <a:sym typeface="Noto Sans"/>
              </a:rPr>
              <a:t>JSON4S Limitations</a:t>
            </a:r>
            <a:endParaRPr sz="104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390;p7">
            <a:extLst>
              <a:ext uri="{FF2B5EF4-FFF2-40B4-BE49-F238E27FC236}">
                <a16:creationId xmlns:a16="http://schemas.microsoft.com/office/drawing/2014/main" id="{5B93DC1D-C74C-CAFC-A27C-9F9D4FD7EF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2044" y="28432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391;p7">
            <a:extLst>
              <a:ext uri="{FF2B5EF4-FFF2-40B4-BE49-F238E27FC236}">
                <a16:creationId xmlns:a16="http://schemas.microsoft.com/office/drawing/2014/main" id="{C1B9C748-52F7-F445-A243-C276D8115618}"/>
              </a:ext>
            </a:extLst>
          </p:cNvPr>
          <p:cNvSpPr/>
          <p:nvPr/>
        </p:nvSpPr>
        <p:spPr>
          <a:xfrm>
            <a:off x="5100638" y="2828925"/>
            <a:ext cx="1946197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Runtime vs compile-time type safety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392;p7">
            <a:extLst>
              <a:ext uri="{FF2B5EF4-FFF2-40B4-BE49-F238E27FC236}">
                <a16:creationId xmlns:a16="http://schemas.microsoft.com/office/drawing/2014/main" id="{8DA82B5F-FCE3-05B0-B642-37BB87A34C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2044" y="30718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393;p7">
            <a:extLst>
              <a:ext uri="{FF2B5EF4-FFF2-40B4-BE49-F238E27FC236}">
                <a16:creationId xmlns:a16="http://schemas.microsoft.com/office/drawing/2014/main" id="{9AAA063C-4855-9AD2-BB4B-01574A3583F3}"/>
              </a:ext>
            </a:extLst>
          </p:cNvPr>
          <p:cNvSpPr/>
          <p:nvPr/>
        </p:nvSpPr>
        <p:spPr>
          <a:xfrm>
            <a:off x="5100638" y="3057525"/>
            <a:ext cx="2243835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Performance overhead compared to Circe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394;p7">
            <a:extLst>
              <a:ext uri="{FF2B5EF4-FFF2-40B4-BE49-F238E27FC236}">
                <a16:creationId xmlns:a16="http://schemas.microsoft.com/office/drawing/2014/main" id="{6669AFCC-5181-8670-94B1-5D8E833AB3E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2044" y="33004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395;p7">
            <a:extLst>
              <a:ext uri="{FF2B5EF4-FFF2-40B4-BE49-F238E27FC236}">
                <a16:creationId xmlns:a16="http://schemas.microsoft.com/office/drawing/2014/main" id="{A9226737-12E8-219C-25D2-C1D4A4F6ECDF}"/>
              </a:ext>
            </a:extLst>
          </p:cNvPr>
          <p:cNvSpPr/>
          <p:nvPr/>
        </p:nvSpPr>
        <p:spPr>
          <a:xfrm>
            <a:off x="5100638" y="3286125"/>
            <a:ext cx="2278019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Reflection-based extraction has limitations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396;p7">
            <a:extLst>
              <a:ext uri="{FF2B5EF4-FFF2-40B4-BE49-F238E27FC236}">
                <a16:creationId xmlns:a16="http://schemas.microsoft.com/office/drawing/2014/main" id="{8BB37C2A-406E-D780-3927-40AA2C2B4B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2044" y="35290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397;p7">
            <a:extLst>
              <a:ext uri="{FF2B5EF4-FFF2-40B4-BE49-F238E27FC236}">
                <a16:creationId xmlns:a16="http://schemas.microsoft.com/office/drawing/2014/main" id="{EAB7C866-BA0C-90A4-6861-FC27CC2A2EBF}"/>
              </a:ext>
            </a:extLst>
          </p:cNvPr>
          <p:cNvSpPr/>
          <p:nvPr/>
        </p:nvSpPr>
        <p:spPr>
          <a:xfrm>
            <a:off x="5100638" y="3514725"/>
            <a:ext cx="2612213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Less active development than newer alternatives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398;p7">
            <a:extLst>
              <a:ext uri="{FF2B5EF4-FFF2-40B4-BE49-F238E27FC236}">
                <a16:creationId xmlns:a16="http://schemas.microsoft.com/office/drawing/2014/main" id="{7B1C8D35-A396-8191-9F4F-DAF44626761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2044" y="37576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399;p7">
            <a:extLst>
              <a:ext uri="{FF2B5EF4-FFF2-40B4-BE49-F238E27FC236}">
                <a16:creationId xmlns:a16="http://schemas.microsoft.com/office/drawing/2014/main" id="{F7956EDC-D7FC-C383-3335-C1481686F674}"/>
              </a:ext>
            </a:extLst>
          </p:cNvPr>
          <p:cNvSpPr/>
          <p:nvPr/>
        </p:nvSpPr>
        <p:spPr>
          <a:xfrm>
            <a:off x="5100638" y="3743325"/>
            <a:ext cx="2047019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Some compatibility issues with Scala 3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40;p7">
            <a:extLst>
              <a:ext uri="{FF2B5EF4-FFF2-40B4-BE49-F238E27FC236}">
                <a16:creationId xmlns:a16="http://schemas.microsoft.com/office/drawing/2014/main" id="{759C9995-5B23-0F74-6397-FB7615595A33}"/>
              </a:ext>
            </a:extLst>
          </p:cNvPr>
          <p:cNvSpPr/>
          <p:nvPr/>
        </p:nvSpPr>
        <p:spPr>
          <a:xfrm>
            <a:off x="285750" y="1021556"/>
            <a:ext cx="1290900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1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Feature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42;p7">
            <a:extLst>
              <a:ext uri="{FF2B5EF4-FFF2-40B4-BE49-F238E27FC236}">
                <a16:creationId xmlns:a16="http://schemas.microsoft.com/office/drawing/2014/main" id="{9F9D50F2-A434-B4CF-73B7-13EBAFFFA72A}"/>
              </a:ext>
            </a:extLst>
          </p:cNvPr>
          <p:cNvSpPr/>
          <p:nvPr/>
        </p:nvSpPr>
        <p:spPr>
          <a:xfrm>
            <a:off x="1576592" y="1021556"/>
            <a:ext cx="804286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1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JSON4S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44;p7">
            <a:extLst>
              <a:ext uri="{FF2B5EF4-FFF2-40B4-BE49-F238E27FC236}">
                <a16:creationId xmlns:a16="http://schemas.microsoft.com/office/drawing/2014/main" id="{DB704DB1-0D2C-982F-B21C-408014027358}"/>
              </a:ext>
            </a:extLst>
          </p:cNvPr>
          <p:cNvSpPr/>
          <p:nvPr/>
        </p:nvSpPr>
        <p:spPr>
          <a:xfrm>
            <a:off x="2380878" y="1021556"/>
            <a:ext cx="1034448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1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Circe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46;p7">
            <a:extLst>
              <a:ext uri="{FF2B5EF4-FFF2-40B4-BE49-F238E27FC236}">
                <a16:creationId xmlns:a16="http://schemas.microsoft.com/office/drawing/2014/main" id="{D2713523-A482-BCB9-C835-6FBDB2EE22B3}"/>
              </a:ext>
            </a:extLst>
          </p:cNvPr>
          <p:cNvSpPr/>
          <p:nvPr/>
        </p:nvSpPr>
        <p:spPr>
          <a:xfrm>
            <a:off x="3415326" y="1021556"/>
            <a:ext cx="842349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lang="en-US" sz="837" b="1" i="0" u="none" strike="noStrike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Play JSON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53;p7">
            <a:extLst>
              <a:ext uri="{FF2B5EF4-FFF2-40B4-BE49-F238E27FC236}">
                <a16:creationId xmlns:a16="http://schemas.microsoft.com/office/drawing/2014/main" id="{A7E09A83-94AE-7DBC-170A-D5D117DAE9FA}"/>
              </a:ext>
            </a:extLst>
          </p:cNvPr>
          <p:cNvSpPr/>
          <p:nvPr/>
        </p:nvSpPr>
        <p:spPr>
          <a:xfrm>
            <a:off x="2380878" y="1710928"/>
            <a:ext cx="1034448" cy="35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00" tIns="102100" rIns="102100" bIns="1021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D54F"/>
              </a:buClr>
              <a:buSzPts val="837"/>
              <a:buFont typeface="Noto Sans"/>
              <a:buNone/>
            </a:pPr>
            <a:r>
              <a:rPr lang="en-US" sz="837" b="0" i="0" u="none" strike="noStrike" cap="none">
                <a:solidFill>
                  <a:srgbClr val="FFD54F"/>
                </a:solidFill>
                <a:latin typeface="Noto Sans"/>
                <a:ea typeface="Noto Sans"/>
                <a:cs typeface="Noto Sans"/>
                <a:sym typeface="Noto Sans"/>
              </a:rPr>
              <a:t>High</a:t>
            </a:r>
            <a:endParaRPr sz="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30A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046220"/>
            <a:ext cx="9144000" cy="1097280"/>
          </a:xfrm>
          <a:prstGeom prst="rect">
            <a:avLst/>
          </a:prstGeom>
          <a:solidFill>
            <a:srgbClr val="445A7C"/>
          </a:solidFill>
          <a:ln w="12700">
            <a:solidFill>
              <a:srgbClr val="445A7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>
                <a:solidFill>
                  <a:srgbClr val="E8EAF6"/>
                </a:solidFill>
              </a:rPr>
              <a:t>Thank You!</a:t>
            </a:r>
            <a:endParaRPr lang="en-US" sz="320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i="1">
                <a:solidFill>
                  <a:srgbClr val="A9B0C6"/>
                </a:solidFill>
              </a:rPr>
              <a:t>Live Demo: AST transform &amp; custom serializer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103</cp:revision>
  <dcterms:created xsi:type="dcterms:W3CDTF">2025-10-09T02:12:13Z</dcterms:created>
  <dcterms:modified xsi:type="dcterms:W3CDTF">2025-10-10T01:03:32Z</dcterms:modified>
</cp:coreProperties>
</file>