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5143500" cy="9144000"/>
  <p:embeddedFontLst>
    <p:embeddedFont>
      <p:font typeface="Inter"/>
      <p:regular r:id="rId12"/>
      <p:bold r:id="rId13"/>
      <p:italic r:id="rId14"/>
      <p:boldItalic r:id="rId15"/>
    </p:embeddedFont>
    <p:embeddedFont>
      <p:font typeface="No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ga0WV1OBqQ8NJEnUEmzAjxlv8C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Inter-bold.fntdata"/><Relationship Id="rId12" Type="http://schemas.openxmlformats.org/officeDocument/2006/relationships/font" Target="fonts/Inter-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Inter-boldItalic.fntdata"/><Relationship Id="rId14" Type="http://schemas.openxmlformats.org/officeDocument/2006/relationships/font" Target="fonts/Inter-italic.fntdata"/><Relationship Id="rId17" Type="http://schemas.openxmlformats.org/officeDocument/2006/relationships/font" Target="fonts/NotoSans-bold.fntdata"/><Relationship Id="rId16" Type="http://schemas.openxmlformats.org/officeDocument/2006/relationships/font" Target="fonts/NotoSans-regular.fntdata"/><Relationship Id="rId5" Type="http://schemas.openxmlformats.org/officeDocument/2006/relationships/slide" Target="slides/slide1.xml"/><Relationship Id="rId19" Type="http://schemas.openxmlformats.org/officeDocument/2006/relationships/font" Target="fonts/NotoSans-boldItalic.fntdata"/><Relationship Id="rId6" Type="http://schemas.openxmlformats.org/officeDocument/2006/relationships/slide" Target="slides/slide2.xml"/><Relationship Id="rId18" Type="http://schemas.openxmlformats.org/officeDocument/2006/relationships/font" Target="fonts/Noto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0:00-0:08: "Hi everyone. Today I'll talk about Apache Pekko, how it uses actors and compare some code with Erlang"</a:t>
            </a:r>
            <a:endParaRPr/>
          </a:p>
          <a:p>
            <a:pPr indent="0" lvl="0" marL="0" rtl="0" algn="l">
              <a:spcBef>
                <a:spcPts val="0"/>
              </a:spcBef>
              <a:spcAft>
                <a:spcPts val="0"/>
              </a:spcAft>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 name="Google Shape;2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0:25-0:35: "Apache Pekko is a powerful toolkit that gives you everything you need to build modern, concurrent applications."</a:t>
            </a:r>
            <a:endParaRPr/>
          </a:p>
          <a:p>
            <a:pPr indent="0" lvl="0" marL="0" rtl="0" algn="l">
              <a:spcBef>
                <a:spcPts val="0"/>
              </a:spcBef>
              <a:spcAft>
                <a:spcPts val="0"/>
              </a:spcAft>
              <a:buClr>
                <a:schemeClr val="dk1"/>
              </a:buClr>
              <a:buSzPts val="1100"/>
              <a:buFont typeface="Arial"/>
              <a:buNone/>
            </a:pPr>
            <a:r>
              <a:rPr lang="en-US"/>
              <a:t>0:35-0:50: "At its core, the Actor System manages actors that communicate through messages, making your app naturally concurrent. Clustering lets you scale across multiple machines."</a:t>
            </a:r>
            <a:endParaRPr/>
          </a:p>
          <a:p>
            <a:pPr indent="0" lvl="0" marL="0" rtl="0" algn="l">
              <a:spcBef>
                <a:spcPts val="0"/>
              </a:spcBef>
              <a:spcAft>
                <a:spcPts val="0"/>
              </a:spcAft>
              <a:buClr>
                <a:schemeClr val="dk1"/>
              </a:buClr>
              <a:buSzPts val="1100"/>
              <a:buFont typeface="Arial"/>
              <a:buNone/>
            </a:pPr>
            <a:r>
              <a:rPr lang="en-US"/>
              <a:t>0:50-1:05: "Pekko Streams handles data processing with backpressure. Built-in fault tolerance means when something breaks, your app keeps running. Event persistence lets you rebuild state from events, and the HTTP module gives you a high-performance web server."</a:t>
            </a:r>
            <a:endParaRPr/>
          </a:p>
        </p:txBody>
      </p:sp>
      <p:sp>
        <p:nvSpPr>
          <p:cNvPr id="23" name="Google Shape;2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1:10-1:20: "Pekko's actor architecture has three main components that work together."</a:t>
            </a:r>
            <a:endParaRPr/>
          </a:p>
          <a:p>
            <a:pPr indent="0" lvl="0" marL="0" rtl="0" algn="l">
              <a:spcBef>
                <a:spcPts val="0"/>
              </a:spcBef>
              <a:spcAft>
                <a:spcPts val="0"/>
              </a:spcAft>
              <a:buClr>
                <a:schemeClr val="dk1"/>
              </a:buClr>
              <a:buSzPts val="1100"/>
              <a:buFont typeface="Arial"/>
              <a:buNone/>
            </a:pPr>
            <a:r>
              <a:rPr lang="en-US"/>
              <a:t>1:20-1:30: "The ActorSystem hosts all your actors and manages their lifecycle. ActorRefs are safe references for sending messages between actors. Each actor has its own mailbox that queues incoming messages."</a:t>
            </a:r>
            <a:endParaRPr/>
          </a:p>
          <a:p>
            <a:pPr indent="0" lvl="0" marL="0" rtl="0" algn="l">
              <a:spcBef>
                <a:spcPts val="0"/>
              </a:spcBef>
              <a:spcAft>
                <a:spcPts val="0"/>
              </a:spcAft>
              <a:buClr>
                <a:schemeClr val="dk1"/>
              </a:buClr>
              <a:buSzPts val="1100"/>
              <a:buFont typeface="Arial"/>
              <a:buNone/>
            </a:pPr>
            <a:r>
              <a:rPr lang="en-US"/>
              <a:t>1:30-1:45: "Some </a:t>
            </a:r>
            <a:r>
              <a:rPr lang="en-US"/>
              <a:t>advanced</a:t>
            </a:r>
            <a:r>
              <a:rPr lang="en-US"/>
              <a:t> features. Clustering allows actors to work across multiple machines transparently. The supervision hierarchy handles failures automatically - when an actor fails, its supervisor can restart it, resume it, stop it, or escalate the problem."</a:t>
            </a:r>
            <a:endParaRPr/>
          </a:p>
          <a:p>
            <a:pPr indent="0" lvl="0" marL="0" rtl="0" algn="l">
              <a:spcBef>
                <a:spcPts val="0"/>
              </a:spcBef>
              <a:spcAft>
                <a:spcPts val="0"/>
              </a:spcAft>
              <a:buClr>
                <a:schemeClr val="dk1"/>
              </a:buClr>
              <a:buSzPts val="1100"/>
              <a:buFont typeface="Arial"/>
              <a:buNone/>
            </a:pPr>
            <a:r>
              <a:rPr lang="en-US"/>
              <a:t>1:45-1:55: "Event sourcing lets you persist and replay events to rebuild state. Different message patterns like request-response and publish-subscribe give you flexibility in how actors communicate."</a:t>
            </a:r>
            <a:endParaRPr/>
          </a:p>
          <a:p>
            <a:pPr indent="0" lvl="0" marL="0" rtl="0" algn="l">
              <a:spcBef>
                <a:spcPts val="0"/>
              </a:spcBef>
              <a:spcAft>
                <a:spcPts val="0"/>
              </a:spcAft>
              <a:buNone/>
            </a:pPr>
            <a:r>
              <a:t/>
            </a:r>
            <a:endParaRPr/>
          </a:p>
        </p:txBody>
      </p:sp>
      <p:sp>
        <p:nvSpPr>
          <p:cNvPr id="60" name="Google Shape;6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2:00-2:10: "Let's look at the Pekko code in detail and see how it compares to Erlang."</a:t>
            </a:r>
            <a:endParaRPr/>
          </a:p>
          <a:p>
            <a:pPr indent="0" lvl="0" marL="0" rtl="0" algn="l">
              <a:spcBef>
                <a:spcPts val="0"/>
              </a:spcBef>
              <a:spcAft>
                <a:spcPts val="0"/>
              </a:spcAft>
              <a:buClr>
                <a:schemeClr val="dk1"/>
              </a:buClr>
              <a:buSzPts val="1100"/>
              <a:buFont typeface="Arial"/>
              <a:buNone/>
            </a:pPr>
            <a:r>
              <a:rPr lang="en-US"/>
              <a:t>2:10-2:30: "In Pekko, we start by defining case classes for our messages. Greet contains the person's name and a replyTo field that tells where to send the response. Greeted is the response message that includes who was greeted."</a:t>
            </a:r>
            <a:endParaRPr/>
          </a:p>
          <a:p>
            <a:pPr indent="0" lvl="0" marL="0" rtl="0" algn="l">
              <a:spcBef>
                <a:spcPts val="0"/>
              </a:spcBef>
              <a:spcAft>
                <a:spcPts val="0"/>
              </a:spcAft>
              <a:buClr>
                <a:schemeClr val="dk1"/>
              </a:buClr>
              <a:buSzPts val="1100"/>
              <a:buFont typeface="Arial"/>
              <a:buNone/>
            </a:pPr>
            <a:r>
              <a:rPr lang="en-US"/>
              <a:t>2:30-2:50: "The GreeterDemo object contains two behavior functions. The greeter function uses Behaviors.receiveMessage to handle Greet messages - it prints hello, sends a Greeted message back using !, and returns Behaviors.same to keep the same behavior."</a:t>
            </a:r>
            <a:endParaRPr/>
          </a:p>
          <a:p>
            <a:pPr indent="0" lvl="0" marL="0" rtl="0" algn="l">
              <a:spcBef>
                <a:spcPts val="0"/>
              </a:spcBef>
              <a:spcAft>
                <a:spcPts val="0"/>
              </a:spcAft>
              <a:buClr>
                <a:schemeClr val="dk1"/>
              </a:buClr>
              <a:buSzPts val="1100"/>
              <a:buFont typeface="Arial"/>
              <a:buNone/>
            </a:pPr>
            <a:r>
              <a:rPr lang="en-US"/>
              <a:t>2:50-3:05: "The replier function handles Greeted messages, prints the confirmation, and also returns Behaviors.same. In the main function, we create an ActorSystem, spawn both actors with names, and send the initial message."</a:t>
            </a:r>
            <a:endParaRPr/>
          </a:p>
          <a:p>
            <a:pPr indent="0" lvl="0" marL="0" rtl="0" algn="l">
              <a:spcBef>
                <a:spcPts val="0"/>
              </a:spcBef>
              <a:spcAft>
                <a:spcPts val="0"/>
              </a:spcAft>
              <a:buClr>
                <a:schemeClr val="dk1"/>
              </a:buClr>
              <a:buSzPts val="1100"/>
              <a:buFont typeface="Arial"/>
              <a:buNone/>
            </a:pPr>
            <a:r>
              <a:rPr lang="en-US"/>
              <a:t>3:05-3:20: "In contrast, Erlang uses the gen_server behavior with callback functions. The init callbacks set up each server's initial state. Unlike Pekko's behavior functions, Erlang uses handle_info callbacks for message processing - both the greet message and the greeted response are handled by handle_info functions."</a:t>
            </a:r>
            <a:endParaRPr/>
          </a:p>
          <a:p>
            <a:pPr indent="0" lvl="0" marL="0" rtl="0" algn="l">
              <a:spcBef>
                <a:spcPts val="0"/>
              </a:spcBef>
              <a:spcAft>
                <a:spcPts val="0"/>
              </a:spcAft>
              <a:buClr>
                <a:schemeClr val="dk1"/>
              </a:buClr>
              <a:buSzPts val="1100"/>
              <a:buFont typeface="Arial"/>
              <a:buNone/>
            </a:pPr>
            <a:r>
              <a:rPr lang="en-US"/>
              <a:t>3:20-3:30: "The start function creates both gen_servers and sends the initial message directly using !. Both languages use ! for async messaging, but Pekko also has ? for synchronous calls."</a:t>
            </a:r>
            <a:endParaRPr/>
          </a:p>
          <a:p>
            <a:pPr indent="0" lvl="0" marL="0" rtl="0" algn="l">
              <a:spcBef>
                <a:spcPts val="0"/>
              </a:spcBef>
              <a:spcAft>
                <a:spcPts val="0"/>
              </a:spcAft>
              <a:buNone/>
            </a:pPr>
            <a:r>
              <a:t/>
            </a:r>
            <a:endParaRPr/>
          </a:p>
        </p:txBody>
      </p:sp>
      <p:sp>
        <p:nvSpPr>
          <p:cNvPr id="99" name="Google Shape;9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3:30-3:35: "Some </a:t>
            </a:r>
            <a:r>
              <a:rPr lang="en-US"/>
              <a:t>advantages</a:t>
            </a:r>
            <a:r>
              <a:rPr lang="en-US"/>
              <a:t> and challenge."</a:t>
            </a:r>
            <a:endParaRPr/>
          </a:p>
          <a:p>
            <a:pPr indent="0" lvl="0" marL="0" rtl="0" algn="l">
              <a:spcBef>
                <a:spcPts val="0"/>
              </a:spcBef>
              <a:spcAft>
                <a:spcPts val="0"/>
              </a:spcAft>
              <a:buClr>
                <a:schemeClr val="dk1"/>
              </a:buClr>
              <a:buSzPts val="1100"/>
              <a:buFont typeface="Arial"/>
              <a:buNone/>
            </a:pPr>
            <a:r>
              <a:rPr lang="en-US"/>
              <a:t>3:35-3:45: "The advantages: strong type safety catches errors before your app runs, JVM integration gives you access to tons of libraries, built-in supervision strategies are ready to use."</a:t>
            </a:r>
            <a:endParaRPr/>
          </a:p>
          <a:p>
            <a:pPr indent="0" lvl="0" marL="0" rtl="0" algn="l">
              <a:spcBef>
                <a:spcPts val="0"/>
              </a:spcBef>
              <a:spcAft>
                <a:spcPts val="0"/>
              </a:spcAft>
              <a:buClr>
                <a:schemeClr val="dk1"/>
              </a:buClr>
              <a:buSzPts val="1100"/>
              <a:buFont typeface="Arial"/>
              <a:buNone/>
            </a:pPr>
            <a:r>
              <a:rPr lang="en-US"/>
              <a:t>3:45-3:55: "The challenges: the actor model requires learning a new way to think, debugging async flows can be tricky, JVM uses more memory than other alternatives, and testing concurrent systems needs specialized approaches."</a:t>
            </a:r>
            <a:endParaRPr/>
          </a:p>
          <a:p>
            <a:pPr indent="0" lvl="0" marL="0" rtl="0" algn="l">
              <a:spcBef>
                <a:spcPts val="0"/>
              </a:spcBef>
              <a:spcAft>
                <a:spcPts val="0"/>
              </a:spcAft>
              <a:buClr>
                <a:schemeClr val="dk1"/>
              </a:buClr>
              <a:buSzPts val="1100"/>
              <a:buFont typeface="Arial"/>
              <a:buNone/>
            </a:pPr>
            <a:r>
              <a:rPr lang="en-US"/>
              <a:t>3:55-4:05: "But overall, the benefits usually outweigh the challenges for most projects."</a:t>
            </a:r>
            <a:endParaRPr/>
          </a:p>
        </p:txBody>
      </p:sp>
      <p:sp>
        <p:nvSpPr>
          <p:cNvPr id="125" name="Google Shape;12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4:05-4:15: "Let me highlight the three core principles that make Pekko's actor architecture powerful."</a:t>
            </a:r>
            <a:endParaRPr/>
          </a:p>
          <a:p>
            <a:pPr indent="0" lvl="0" marL="0" rtl="0" algn="l">
              <a:spcBef>
                <a:spcPts val="0"/>
              </a:spcBef>
              <a:spcAft>
                <a:spcPts val="0"/>
              </a:spcAft>
              <a:buClr>
                <a:schemeClr val="dk1"/>
              </a:buClr>
              <a:buSzPts val="1100"/>
              <a:buFont typeface="Arial"/>
              <a:buNone/>
            </a:pPr>
            <a:r>
              <a:rPr lang="en-US"/>
              <a:t>4:15-4:25: "First, state isolation - each actor owns its data completely, so there's no shared state to cause conflicts. Second, asynchronous communication - actors send messages without blocking, keeping your system responsive."</a:t>
            </a:r>
            <a:endParaRPr/>
          </a:p>
          <a:p>
            <a:pPr indent="0" lvl="0" marL="0" rtl="0" algn="l">
              <a:spcBef>
                <a:spcPts val="0"/>
              </a:spcBef>
              <a:spcAft>
                <a:spcPts val="0"/>
              </a:spcAft>
              <a:buClr>
                <a:schemeClr val="dk1"/>
              </a:buClr>
              <a:buSzPts val="1100"/>
              <a:buFont typeface="Arial"/>
              <a:buNone/>
            </a:pPr>
            <a:r>
              <a:rPr lang="en-US"/>
              <a:t>4:25-4:35: "Third, supervision hierarchy - parent actors automatically manage child actor failures, creating self-healing systems. These three principles together solve the hardest problems in concurrent programming."</a:t>
            </a:r>
            <a:endParaRPr/>
          </a:p>
          <a:p>
            <a:pPr indent="0" lvl="0" marL="0" rtl="0" algn="l">
              <a:spcBef>
                <a:spcPts val="0"/>
              </a:spcBef>
              <a:spcAft>
                <a:spcPts val="0"/>
              </a:spcAft>
              <a:buNone/>
            </a:pPr>
            <a:r>
              <a:t/>
            </a:r>
            <a:endParaRPr/>
          </a:p>
        </p:txBody>
      </p:sp>
      <p:sp>
        <p:nvSpPr>
          <p:cNvPr id="159" name="Google Shape;15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4:35-4:45: "If you want to learn more, check these links."</a:t>
            </a:r>
            <a:endParaRPr/>
          </a:p>
          <a:p>
            <a:pPr indent="0" lvl="0" marL="0" rtl="0" algn="l">
              <a:spcBef>
                <a:spcPts val="0"/>
              </a:spcBef>
              <a:spcAft>
                <a:spcPts val="0"/>
              </a:spcAft>
              <a:buClr>
                <a:schemeClr val="dk1"/>
              </a:buClr>
              <a:buSzPts val="1100"/>
              <a:buFont typeface="Arial"/>
              <a:buNone/>
            </a:pPr>
            <a:r>
              <a:rPr lang="en-US"/>
              <a:t>4:45-4:55: "The Pekko docs have guides and examples. The Erlang resources show the OTP approach."</a:t>
            </a:r>
            <a:endParaRPr/>
          </a:p>
          <a:p>
            <a:pPr indent="0" lvl="0" marL="0" rtl="0" algn="l">
              <a:spcBef>
                <a:spcPts val="0"/>
              </a:spcBef>
              <a:spcAft>
                <a:spcPts val="0"/>
              </a:spcAft>
              <a:buClr>
                <a:schemeClr val="dk1"/>
              </a:buClr>
              <a:buSzPts val="1100"/>
              <a:buFont typeface="Arial"/>
              <a:buNone/>
            </a:pPr>
            <a:r>
              <a:rPr lang="en-US"/>
              <a:t>4:55-5:00: "Thanks for listening. Any questions about Apache Pekko or the actor model?"</a:t>
            </a:r>
            <a:endParaRPr/>
          </a:p>
          <a:p>
            <a:pPr indent="0" lvl="0" marL="0" rtl="0" algn="l">
              <a:spcBef>
                <a:spcPts val="0"/>
              </a:spcBef>
              <a:spcAft>
                <a:spcPts val="0"/>
              </a:spcAft>
              <a:buNone/>
            </a:pPr>
            <a:r>
              <a:t/>
            </a:r>
            <a:endParaRPr/>
          </a:p>
        </p:txBody>
      </p:sp>
      <p:sp>
        <p:nvSpPr>
          <p:cNvPr id="173" name="Google Shape;17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png"/><Relationship Id="rId10" Type="http://schemas.openxmlformats.org/officeDocument/2006/relationships/image" Target="../media/image4.png"/><Relationship Id="rId9"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16.png"/><Relationship Id="rId7" Type="http://schemas.openxmlformats.org/officeDocument/2006/relationships/image" Target="../media/image11.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5.png"/><Relationship Id="rId4" Type="http://schemas.openxmlformats.org/officeDocument/2006/relationships/image" Target="../media/image15.png"/><Relationship Id="rId11" Type="http://schemas.openxmlformats.org/officeDocument/2006/relationships/image" Target="../media/image13.png"/><Relationship Id="rId10" Type="http://schemas.openxmlformats.org/officeDocument/2006/relationships/image" Target="../media/image22.png"/><Relationship Id="rId9" Type="http://schemas.openxmlformats.org/officeDocument/2006/relationships/image" Target="../media/image6.png"/><Relationship Id="rId5" Type="http://schemas.openxmlformats.org/officeDocument/2006/relationships/image" Target="../media/image23.png"/><Relationship Id="rId6" Type="http://schemas.openxmlformats.org/officeDocument/2006/relationships/image" Target="../media/image28.png"/><Relationship Id="rId7" Type="http://schemas.openxmlformats.org/officeDocument/2006/relationships/image" Target="../media/image21.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32.png"/><Relationship Id="rId6"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3.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4.png"/><Relationship Id="rId10" Type="http://schemas.openxmlformats.org/officeDocument/2006/relationships/hyperlink" Target="https://learnyousomeerlang.com/what-is-otp" TargetMode="External"/><Relationship Id="rId9" Type="http://schemas.openxmlformats.org/officeDocument/2006/relationships/hyperlink" Target="https://www.erlang.org/doc/design_principles/gen_server_concepts.html" TargetMode="External"/><Relationship Id="rId5" Type="http://schemas.openxmlformats.org/officeDocument/2006/relationships/hyperlink" Target="https://www.ijcai.org/Proceedings/73/Papers/027B.pdf" TargetMode="External"/><Relationship Id="rId6" Type="http://schemas.openxmlformats.org/officeDocument/2006/relationships/image" Target="../media/image35.png"/><Relationship Id="rId7" Type="http://schemas.openxmlformats.org/officeDocument/2006/relationships/hyperlink" Target="https://pekko.apache.org/docs/pekko/current/typed/actors.html" TargetMode="External"/><Relationship Id="rId8" Type="http://schemas.openxmlformats.org/officeDocument/2006/relationships/hyperlink" Target="https://pekko.apache.org/docs/pekko/current/typed/guide/tutorial_1.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pic>
        <p:nvPicPr>
          <p:cNvPr descr="preencoded.png" id="16" name="Google Shape;16;p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descr="preencoded.png" id="17" name="Google Shape;17;p1"/>
          <p:cNvPicPr preferRelativeResize="0"/>
          <p:nvPr/>
        </p:nvPicPr>
        <p:blipFill rotWithShape="1">
          <a:blip r:embed="rId4">
            <a:alphaModFix/>
          </a:blip>
          <a:srcRect b="0" l="0" r="0" t="0"/>
          <a:stretch/>
        </p:blipFill>
        <p:spPr>
          <a:xfrm>
            <a:off x="2663212" y="789386"/>
            <a:ext cx="3817576" cy="1414432"/>
          </a:xfrm>
          <a:prstGeom prst="rect">
            <a:avLst/>
          </a:prstGeom>
          <a:noFill/>
          <a:ln>
            <a:noFill/>
          </a:ln>
        </p:spPr>
      </p:pic>
      <p:sp>
        <p:nvSpPr>
          <p:cNvPr id="18" name="Google Shape;18;p1"/>
          <p:cNvSpPr/>
          <p:nvPr/>
        </p:nvSpPr>
        <p:spPr>
          <a:xfrm>
            <a:off x="2669084" y="2496713"/>
            <a:ext cx="3805833" cy="81438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Clr>
                <a:srgbClr val="00C3CC"/>
              </a:buClr>
              <a:buSzPts val="4275"/>
              <a:buFont typeface="Inter"/>
              <a:buNone/>
            </a:pPr>
            <a:r>
              <a:rPr b="1" i="0" lang="en-US" sz="4275" u="none" cap="none" strike="noStrike">
                <a:solidFill>
                  <a:srgbClr val="00C3CC"/>
                </a:solidFill>
                <a:latin typeface="Inter"/>
                <a:ea typeface="Inter"/>
                <a:cs typeface="Inter"/>
                <a:sym typeface="Inter"/>
              </a:rPr>
              <a:t>Apache Pekko</a:t>
            </a:r>
            <a:endParaRPr b="0" i="0" sz="4275" u="none" cap="none" strike="noStrike">
              <a:solidFill>
                <a:schemeClr val="dk1"/>
              </a:solidFill>
              <a:latin typeface="Calibri"/>
              <a:ea typeface="Calibri"/>
              <a:cs typeface="Calibri"/>
              <a:sym typeface="Calibri"/>
            </a:endParaRPr>
          </a:p>
        </p:txBody>
      </p:sp>
      <p:sp>
        <p:nvSpPr>
          <p:cNvPr id="19" name="Google Shape;19;p1"/>
          <p:cNvSpPr/>
          <p:nvPr/>
        </p:nvSpPr>
        <p:spPr>
          <a:xfrm>
            <a:off x="3396742" y="3453975"/>
            <a:ext cx="2350517" cy="407194"/>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Clr>
                <a:srgbClr val="FFFFFF"/>
              </a:buClr>
              <a:buSzPts val="2138"/>
              <a:buFont typeface="Noto Sans"/>
              <a:buNone/>
            </a:pPr>
            <a:r>
              <a:rPr b="0" i="0" lang="en-US" sz="2138" u="none" cap="none" strike="noStrike">
                <a:solidFill>
                  <a:srgbClr val="FFFFFF"/>
                </a:solidFill>
                <a:latin typeface="Noto Sans"/>
                <a:ea typeface="Noto Sans"/>
                <a:cs typeface="Noto Sans"/>
                <a:sym typeface="Noto Sans"/>
              </a:rPr>
              <a:t>Actor Architecture</a:t>
            </a:r>
            <a:endParaRPr b="0" i="0" sz="2138"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pic>
        <p:nvPicPr>
          <p:cNvPr descr="preencoded.png" id="25" name="Google Shape;25;p2"/>
          <p:cNvPicPr preferRelativeResize="0"/>
          <p:nvPr/>
        </p:nvPicPr>
        <p:blipFill rotWithShape="1">
          <a:blip r:embed="rId3">
            <a:alphaModFix/>
          </a:blip>
          <a:srcRect b="0" l="0" r="0" t="0"/>
          <a:stretch/>
        </p:blipFill>
        <p:spPr>
          <a:xfrm>
            <a:off x="0" y="0"/>
            <a:ext cx="9144000" cy="5159183"/>
          </a:xfrm>
          <a:prstGeom prst="rect">
            <a:avLst/>
          </a:prstGeom>
          <a:noFill/>
          <a:ln>
            <a:noFill/>
          </a:ln>
        </p:spPr>
      </p:pic>
      <p:sp>
        <p:nvSpPr>
          <p:cNvPr id="26" name="Google Shape;26;p2"/>
          <p:cNvSpPr/>
          <p:nvPr/>
        </p:nvSpPr>
        <p:spPr>
          <a:xfrm>
            <a:off x="285750" y="285750"/>
            <a:ext cx="8572500" cy="521494"/>
          </a:xfrm>
          <a:prstGeom prst="rect">
            <a:avLst/>
          </a:prstGeom>
          <a:noFill/>
          <a:ln>
            <a:noFill/>
          </a:ln>
        </p:spPr>
        <p:txBody>
          <a:bodyPr anchorCtr="0" anchor="ctr" bIns="85075" lIns="0" spcFirstLastPara="1" rIns="0" wrap="square" tIns="0">
            <a:spAutoFit/>
          </a:bodyPr>
          <a:lstStyle/>
          <a:p>
            <a:pPr indent="0" lvl="0" marL="0" marR="0" rtl="0" algn="l">
              <a:spcBef>
                <a:spcPts val="0"/>
              </a:spcBef>
              <a:spcAft>
                <a:spcPts val="0"/>
              </a:spcAft>
              <a:buClr>
                <a:srgbClr val="00C3CC"/>
              </a:buClr>
              <a:buSzPts val="2363"/>
              <a:buFont typeface="Inter"/>
              <a:buNone/>
            </a:pPr>
            <a:r>
              <a:rPr b="1" i="0" lang="en-US" sz="2363" u="none" cap="none" strike="noStrike">
                <a:solidFill>
                  <a:srgbClr val="00C3CC"/>
                </a:solidFill>
                <a:latin typeface="Inter"/>
                <a:ea typeface="Inter"/>
                <a:cs typeface="Inter"/>
                <a:sym typeface="Inter"/>
              </a:rPr>
              <a:t>Apache Pekko Framework Features</a:t>
            </a:r>
            <a:endParaRPr b="0" i="0" sz="2363" u="none" cap="none" strike="noStrike">
              <a:solidFill>
                <a:schemeClr val="dk1"/>
              </a:solidFill>
              <a:latin typeface="Calibri"/>
              <a:ea typeface="Calibri"/>
              <a:cs typeface="Calibri"/>
              <a:sym typeface="Calibri"/>
            </a:endParaRPr>
          </a:p>
        </p:txBody>
      </p:sp>
      <p:sp>
        <p:nvSpPr>
          <p:cNvPr id="27" name="Google Shape;27;p2"/>
          <p:cNvSpPr/>
          <p:nvPr/>
        </p:nvSpPr>
        <p:spPr>
          <a:xfrm>
            <a:off x="285750" y="1235869"/>
            <a:ext cx="4071938" cy="78006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463"/>
              <a:buFont typeface="Noto Sans"/>
              <a:buNone/>
            </a:pPr>
            <a:r>
              <a:rPr b="0" i="0" lang="en-US" sz="1463" u="none" cap="none" strike="noStrike">
                <a:solidFill>
                  <a:srgbClr val="FFFFFF"/>
                </a:solidFill>
                <a:latin typeface="Noto Sans"/>
                <a:ea typeface="Noto Sans"/>
                <a:cs typeface="Noto Sans"/>
                <a:sym typeface="Noto Sans"/>
              </a:rPr>
              <a:t>A powerful toolkit for building concurrent, distributed, and resilient message-driven applications on the JVM.</a:t>
            </a:r>
            <a:endParaRPr b="0" i="0" sz="1463" u="none" cap="none" strike="noStrike">
              <a:solidFill>
                <a:schemeClr val="dk1"/>
              </a:solidFill>
              <a:latin typeface="Calibri"/>
              <a:ea typeface="Calibri"/>
              <a:cs typeface="Calibri"/>
              <a:sym typeface="Calibri"/>
            </a:endParaRPr>
          </a:p>
        </p:txBody>
      </p:sp>
      <p:pic>
        <p:nvPicPr>
          <p:cNvPr descr="preencoded.png" id="28" name="Google Shape;28;p2"/>
          <p:cNvPicPr preferRelativeResize="0"/>
          <p:nvPr/>
        </p:nvPicPr>
        <p:blipFill rotWithShape="1">
          <a:blip r:embed="rId4">
            <a:alphaModFix/>
          </a:blip>
          <a:srcRect b="0" l="0" r="0" t="0"/>
          <a:stretch/>
        </p:blipFill>
        <p:spPr>
          <a:xfrm>
            <a:off x="285750" y="2265964"/>
            <a:ext cx="144661" cy="128588"/>
          </a:xfrm>
          <a:prstGeom prst="rect">
            <a:avLst/>
          </a:prstGeom>
          <a:noFill/>
          <a:ln>
            <a:noFill/>
          </a:ln>
        </p:spPr>
      </p:pic>
      <p:sp>
        <p:nvSpPr>
          <p:cNvPr id="29" name="Google Shape;29;p2"/>
          <p:cNvSpPr/>
          <p:nvPr/>
        </p:nvSpPr>
        <p:spPr>
          <a:xfrm>
            <a:off x="516136" y="2239175"/>
            <a:ext cx="958407"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1046"/>
              <a:buFont typeface="Noto Sans"/>
              <a:buNone/>
            </a:pPr>
            <a:r>
              <a:rPr b="1" i="0" lang="en-US" sz="1046" u="none" cap="none" strike="noStrike">
                <a:solidFill>
                  <a:srgbClr val="00C3CC"/>
                </a:solidFill>
                <a:latin typeface="Noto Sans"/>
                <a:ea typeface="Noto Sans"/>
                <a:cs typeface="Noto Sans"/>
                <a:sym typeface="Noto Sans"/>
              </a:rPr>
              <a:t>Actor System:</a:t>
            </a:r>
            <a:endParaRPr b="0" i="0" sz="1046" u="none" cap="none" strike="noStrike">
              <a:solidFill>
                <a:schemeClr val="dk1"/>
              </a:solidFill>
              <a:latin typeface="Calibri"/>
              <a:ea typeface="Calibri"/>
              <a:cs typeface="Calibri"/>
              <a:sym typeface="Calibri"/>
            </a:endParaRPr>
          </a:p>
        </p:txBody>
      </p:sp>
      <p:sp>
        <p:nvSpPr>
          <p:cNvPr id="30" name="Google Shape;30;p2"/>
          <p:cNvSpPr/>
          <p:nvPr/>
        </p:nvSpPr>
        <p:spPr>
          <a:xfrm>
            <a:off x="516136" y="2453487"/>
            <a:ext cx="1178021"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Hierarchical actor </a:t>
            </a:r>
            <a:endParaRPr b="0" i="0" sz="1046" u="none" cap="none" strike="noStrike">
              <a:solidFill>
                <a:schemeClr val="dk1"/>
              </a:solidFill>
              <a:latin typeface="Calibri"/>
              <a:ea typeface="Calibri"/>
              <a:cs typeface="Calibri"/>
              <a:sym typeface="Calibri"/>
            </a:endParaRPr>
          </a:p>
        </p:txBody>
      </p:sp>
      <p:sp>
        <p:nvSpPr>
          <p:cNvPr id="31" name="Google Shape;31;p2"/>
          <p:cNvSpPr/>
          <p:nvPr/>
        </p:nvSpPr>
        <p:spPr>
          <a:xfrm>
            <a:off x="516136" y="2667800"/>
            <a:ext cx="1230874"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management with </a:t>
            </a:r>
            <a:endParaRPr b="0" i="0" sz="1046" u="none" cap="none" strike="noStrike">
              <a:solidFill>
                <a:schemeClr val="dk1"/>
              </a:solidFill>
              <a:latin typeface="Calibri"/>
              <a:ea typeface="Calibri"/>
              <a:cs typeface="Calibri"/>
              <a:sym typeface="Calibri"/>
            </a:endParaRPr>
          </a:p>
        </p:txBody>
      </p:sp>
      <p:sp>
        <p:nvSpPr>
          <p:cNvPr id="32" name="Google Shape;32;p2"/>
          <p:cNvSpPr/>
          <p:nvPr/>
        </p:nvSpPr>
        <p:spPr>
          <a:xfrm>
            <a:off x="516136" y="2882112"/>
            <a:ext cx="773674"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supervision</a:t>
            </a:r>
            <a:endParaRPr b="0" i="0" sz="1046" u="none" cap="none" strike="noStrike">
              <a:solidFill>
                <a:schemeClr val="dk1"/>
              </a:solidFill>
              <a:latin typeface="Calibri"/>
              <a:ea typeface="Calibri"/>
              <a:cs typeface="Calibri"/>
              <a:sym typeface="Calibri"/>
            </a:endParaRPr>
          </a:p>
        </p:txBody>
      </p:sp>
      <p:pic>
        <p:nvPicPr>
          <p:cNvPr descr="preencoded.png" id="33" name="Google Shape;33;p2"/>
          <p:cNvPicPr preferRelativeResize="0"/>
          <p:nvPr/>
        </p:nvPicPr>
        <p:blipFill rotWithShape="1">
          <a:blip r:embed="rId5">
            <a:alphaModFix/>
          </a:blip>
          <a:srcRect b="0" l="0" r="0" t="0"/>
          <a:stretch/>
        </p:blipFill>
        <p:spPr>
          <a:xfrm>
            <a:off x="2393156" y="2265964"/>
            <a:ext cx="160734" cy="128588"/>
          </a:xfrm>
          <a:prstGeom prst="rect">
            <a:avLst/>
          </a:prstGeom>
          <a:noFill/>
          <a:ln>
            <a:noFill/>
          </a:ln>
        </p:spPr>
      </p:pic>
      <p:sp>
        <p:nvSpPr>
          <p:cNvPr id="34" name="Google Shape;34;p2"/>
          <p:cNvSpPr/>
          <p:nvPr/>
        </p:nvSpPr>
        <p:spPr>
          <a:xfrm>
            <a:off x="2639616" y="2239175"/>
            <a:ext cx="759247"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1046"/>
              <a:buFont typeface="Noto Sans"/>
              <a:buNone/>
            </a:pPr>
            <a:r>
              <a:rPr b="1" i="0" lang="en-US" sz="1046" u="none" cap="none" strike="noStrike">
                <a:solidFill>
                  <a:srgbClr val="00C3CC"/>
                </a:solidFill>
                <a:latin typeface="Noto Sans"/>
                <a:ea typeface="Noto Sans"/>
                <a:cs typeface="Noto Sans"/>
                <a:sym typeface="Noto Sans"/>
              </a:rPr>
              <a:t>Clustering:</a:t>
            </a:r>
            <a:endParaRPr b="0" i="0" sz="1046" u="none" cap="none" strike="noStrike">
              <a:solidFill>
                <a:schemeClr val="dk1"/>
              </a:solidFill>
              <a:latin typeface="Calibri"/>
              <a:ea typeface="Calibri"/>
              <a:cs typeface="Calibri"/>
              <a:sym typeface="Calibri"/>
            </a:endParaRPr>
          </a:p>
        </p:txBody>
      </p:sp>
      <p:sp>
        <p:nvSpPr>
          <p:cNvPr id="35" name="Google Shape;35;p2"/>
          <p:cNvSpPr/>
          <p:nvPr/>
        </p:nvSpPr>
        <p:spPr>
          <a:xfrm>
            <a:off x="3471751" y="2239175"/>
            <a:ext cx="753247"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Distributed </a:t>
            </a:r>
            <a:endParaRPr b="0" i="0" sz="1046" u="none" cap="none" strike="noStrike">
              <a:solidFill>
                <a:schemeClr val="dk1"/>
              </a:solidFill>
              <a:latin typeface="Calibri"/>
              <a:ea typeface="Calibri"/>
              <a:cs typeface="Calibri"/>
              <a:sym typeface="Calibri"/>
            </a:endParaRPr>
          </a:p>
        </p:txBody>
      </p:sp>
      <p:sp>
        <p:nvSpPr>
          <p:cNvPr id="36" name="Google Shape;36;p2"/>
          <p:cNvSpPr/>
          <p:nvPr/>
        </p:nvSpPr>
        <p:spPr>
          <a:xfrm>
            <a:off x="2639616" y="2453487"/>
            <a:ext cx="1392194"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actor systems across </a:t>
            </a:r>
            <a:endParaRPr b="0" i="0" sz="1046" u="none" cap="none" strike="noStrike">
              <a:solidFill>
                <a:schemeClr val="dk1"/>
              </a:solidFill>
              <a:latin typeface="Calibri"/>
              <a:ea typeface="Calibri"/>
              <a:cs typeface="Calibri"/>
              <a:sym typeface="Calibri"/>
            </a:endParaRPr>
          </a:p>
        </p:txBody>
      </p:sp>
      <p:sp>
        <p:nvSpPr>
          <p:cNvPr id="37" name="Google Shape;37;p2"/>
          <p:cNvSpPr/>
          <p:nvPr/>
        </p:nvSpPr>
        <p:spPr>
          <a:xfrm>
            <a:off x="2639616" y="2667800"/>
            <a:ext cx="1001269"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multiple nodes</a:t>
            </a:r>
            <a:endParaRPr b="0" i="0" sz="1046" u="none" cap="none" strike="noStrike">
              <a:solidFill>
                <a:schemeClr val="dk1"/>
              </a:solidFill>
              <a:latin typeface="Calibri"/>
              <a:ea typeface="Calibri"/>
              <a:cs typeface="Calibri"/>
              <a:sym typeface="Calibri"/>
            </a:endParaRPr>
          </a:p>
        </p:txBody>
      </p:sp>
      <p:pic>
        <p:nvPicPr>
          <p:cNvPr descr="preencoded.png" id="38" name="Google Shape;38;p2"/>
          <p:cNvPicPr preferRelativeResize="0"/>
          <p:nvPr/>
        </p:nvPicPr>
        <p:blipFill rotWithShape="1">
          <a:blip r:embed="rId6">
            <a:alphaModFix/>
          </a:blip>
          <a:srcRect b="0" l="0" r="0" t="0"/>
          <a:stretch/>
        </p:blipFill>
        <p:spPr>
          <a:xfrm>
            <a:off x="285750" y="3337527"/>
            <a:ext cx="128588" cy="128588"/>
          </a:xfrm>
          <a:prstGeom prst="rect">
            <a:avLst/>
          </a:prstGeom>
          <a:noFill/>
          <a:ln>
            <a:noFill/>
          </a:ln>
        </p:spPr>
      </p:pic>
      <p:sp>
        <p:nvSpPr>
          <p:cNvPr id="39" name="Google Shape;39;p2"/>
          <p:cNvSpPr/>
          <p:nvPr/>
        </p:nvSpPr>
        <p:spPr>
          <a:xfrm>
            <a:off x="500063" y="3310737"/>
            <a:ext cx="611098"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1046"/>
              <a:buFont typeface="Noto Sans"/>
              <a:buNone/>
            </a:pPr>
            <a:r>
              <a:rPr b="1" i="0" lang="en-US" sz="1046" u="none" cap="none" strike="noStrike">
                <a:solidFill>
                  <a:srgbClr val="00C3CC"/>
                </a:solidFill>
                <a:latin typeface="Noto Sans"/>
                <a:ea typeface="Noto Sans"/>
                <a:cs typeface="Noto Sans"/>
                <a:sym typeface="Noto Sans"/>
              </a:rPr>
              <a:t>Streams:</a:t>
            </a:r>
            <a:endParaRPr b="0" i="0" sz="1046" u="none" cap="none" strike="noStrike">
              <a:solidFill>
                <a:schemeClr val="dk1"/>
              </a:solidFill>
              <a:latin typeface="Calibri"/>
              <a:ea typeface="Calibri"/>
              <a:cs typeface="Calibri"/>
              <a:sym typeface="Calibri"/>
            </a:endParaRPr>
          </a:p>
        </p:txBody>
      </p:sp>
      <p:sp>
        <p:nvSpPr>
          <p:cNvPr id="40" name="Google Shape;40;p2"/>
          <p:cNvSpPr/>
          <p:nvPr/>
        </p:nvSpPr>
        <p:spPr>
          <a:xfrm>
            <a:off x="1184049" y="3310737"/>
            <a:ext cx="559808"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Reactive </a:t>
            </a:r>
            <a:endParaRPr b="0" i="0" sz="1046" u="none" cap="none" strike="noStrike">
              <a:solidFill>
                <a:schemeClr val="dk1"/>
              </a:solidFill>
              <a:latin typeface="Calibri"/>
              <a:ea typeface="Calibri"/>
              <a:cs typeface="Calibri"/>
              <a:sym typeface="Calibri"/>
            </a:endParaRPr>
          </a:p>
        </p:txBody>
      </p:sp>
      <p:sp>
        <p:nvSpPr>
          <p:cNvPr id="41" name="Google Shape;41;p2"/>
          <p:cNvSpPr/>
          <p:nvPr/>
        </p:nvSpPr>
        <p:spPr>
          <a:xfrm>
            <a:off x="500063" y="3525050"/>
            <a:ext cx="1107588"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streams for data </a:t>
            </a:r>
            <a:endParaRPr b="0" i="0" sz="1046" u="none" cap="none" strike="noStrike">
              <a:solidFill>
                <a:schemeClr val="dk1"/>
              </a:solidFill>
              <a:latin typeface="Calibri"/>
              <a:ea typeface="Calibri"/>
              <a:cs typeface="Calibri"/>
              <a:sym typeface="Calibri"/>
            </a:endParaRPr>
          </a:p>
        </p:txBody>
      </p:sp>
      <p:sp>
        <p:nvSpPr>
          <p:cNvPr id="42" name="Google Shape;42;p2"/>
          <p:cNvSpPr/>
          <p:nvPr/>
        </p:nvSpPr>
        <p:spPr>
          <a:xfrm>
            <a:off x="500063" y="3739362"/>
            <a:ext cx="729528"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processing</a:t>
            </a:r>
            <a:endParaRPr b="0" i="0" sz="1046" u="none" cap="none" strike="noStrike">
              <a:solidFill>
                <a:schemeClr val="dk1"/>
              </a:solidFill>
              <a:latin typeface="Calibri"/>
              <a:ea typeface="Calibri"/>
              <a:cs typeface="Calibri"/>
              <a:sym typeface="Calibri"/>
            </a:endParaRPr>
          </a:p>
        </p:txBody>
      </p:sp>
      <p:pic>
        <p:nvPicPr>
          <p:cNvPr descr="preencoded.png" id="43" name="Google Shape;43;p2"/>
          <p:cNvPicPr preferRelativeResize="0"/>
          <p:nvPr/>
        </p:nvPicPr>
        <p:blipFill rotWithShape="1">
          <a:blip r:embed="rId7">
            <a:alphaModFix/>
          </a:blip>
          <a:srcRect b="0" l="0" r="0" t="0"/>
          <a:stretch/>
        </p:blipFill>
        <p:spPr>
          <a:xfrm>
            <a:off x="2393156" y="3337527"/>
            <a:ext cx="128588" cy="128588"/>
          </a:xfrm>
          <a:prstGeom prst="rect">
            <a:avLst/>
          </a:prstGeom>
          <a:noFill/>
          <a:ln>
            <a:noFill/>
          </a:ln>
        </p:spPr>
      </p:pic>
      <p:sp>
        <p:nvSpPr>
          <p:cNvPr id="44" name="Google Shape;44;p2"/>
          <p:cNvSpPr/>
          <p:nvPr/>
        </p:nvSpPr>
        <p:spPr>
          <a:xfrm>
            <a:off x="2607469" y="3310737"/>
            <a:ext cx="1102007"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1046"/>
              <a:buFont typeface="Noto Sans"/>
              <a:buNone/>
            </a:pPr>
            <a:r>
              <a:rPr b="1" i="0" lang="en-US" sz="1046" u="none" cap="none" strike="noStrike">
                <a:solidFill>
                  <a:srgbClr val="00C3CC"/>
                </a:solidFill>
                <a:latin typeface="Noto Sans"/>
                <a:ea typeface="Noto Sans"/>
                <a:cs typeface="Noto Sans"/>
                <a:sym typeface="Noto Sans"/>
              </a:rPr>
              <a:t>Fault Tolerance:</a:t>
            </a:r>
            <a:endParaRPr b="0" i="0" sz="1046" u="none" cap="none" strike="noStrike">
              <a:solidFill>
                <a:schemeClr val="dk1"/>
              </a:solidFill>
              <a:latin typeface="Calibri"/>
              <a:ea typeface="Calibri"/>
              <a:cs typeface="Calibri"/>
              <a:sym typeface="Calibri"/>
            </a:endParaRPr>
          </a:p>
        </p:txBody>
      </p:sp>
      <p:sp>
        <p:nvSpPr>
          <p:cNvPr id="45" name="Google Shape;45;p2"/>
          <p:cNvSpPr/>
          <p:nvPr/>
        </p:nvSpPr>
        <p:spPr>
          <a:xfrm>
            <a:off x="3782364" y="3310737"/>
            <a:ext cx="477655"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Built-in </a:t>
            </a:r>
            <a:endParaRPr b="0" i="0" sz="1046" u="none" cap="none" strike="noStrike">
              <a:solidFill>
                <a:schemeClr val="dk1"/>
              </a:solidFill>
              <a:latin typeface="Calibri"/>
              <a:ea typeface="Calibri"/>
              <a:cs typeface="Calibri"/>
              <a:sym typeface="Calibri"/>
            </a:endParaRPr>
          </a:p>
        </p:txBody>
      </p:sp>
      <p:sp>
        <p:nvSpPr>
          <p:cNvPr id="46" name="Google Shape;46;p2"/>
          <p:cNvSpPr/>
          <p:nvPr/>
        </p:nvSpPr>
        <p:spPr>
          <a:xfrm>
            <a:off x="2607469" y="3525050"/>
            <a:ext cx="1473064"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supervision strategies</a:t>
            </a:r>
            <a:endParaRPr b="0" i="0" sz="1046" u="none" cap="none" strike="noStrike">
              <a:solidFill>
                <a:schemeClr val="dk1"/>
              </a:solidFill>
              <a:latin typeface="Calibri"/>
              <a:ea typeface="Calibri"/>
              <a:cs typeface="Calibri"/>
              <a:sym typeface="Calibri"/>
            </a:endParaRPr>
          </a:p>
        </p:txBody>
      </p:sp>
      <p:pic>
        <p:nvPicPr>
          <p:cNvPr descr="preencoded.png" id="47" name="Google Shape;47;p2"/>
          <p:cNvPicPr preferRelativeResize="0"/>
          <p:nvPr/>
        </p:nvPicPr>
        <p:blipFill rotWithShape="1">
          <a:blip r:embed="rId8">
            <a:alphaModFix/>
          </a:blip>
          <a:srcRect b="0" l="0" r="0" t="0"/>
          <a:stretch/>
        </p:blipFill>
        <p:spPr>
          <a:xfrm>
            <a:off x="285750" y="4194777"/>
            <a:ext cx="112514" cy="128588"/>
          </a:xfrm>
          <a:prstGeom prst="rect">
            <a:avLst/>
          </a:prstGeom>
          <a:noFill/>
          <a:ln>
            <a:noFill/>
          </a:ln>
        </p:spPr>
      </p:pic>
      <p:sp>
        <p:nvSpPr>
          <p:cNvPr id="48" name="Google Shape;48;p2"/>
          <p:cNvSpPr/>
          <p:nvPr/>
        </p:nvSpPr>
        <p:spPr>
          <a:xfrm>
            <a:off x="483989" y="4167987"/>
            <a:ext cx="842404"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1046"/>
              <a:buFont typeface="Noto Sans"/>
              <a:buNone/>
            </a:pPr>
            <a:r>
              <a:rPr b="1" i="0" lang="en-US" sz="1046" u="none" cap="none" strike="noStrike">
                <a:solidFill>
                  <a:srgbClr val="00C3CC"/>
                </a:solidFill>
                <a:latin typeface="Noto Sans"/>
                <a:ea typeface="Noto Sans"/>
                <a:cs typeface="Noto Sans"/>
                <a:sym typeface="Noto Sans"/>
              </a:rPr>
              <a:t>Persistence:</a:t>
            </a:r>
            <a:endParaRPr b="0" i="0" sz="1046" u="none" cap="none" strike="noStrike">
              <a:solidFill>
                <a:schemeClr val="dk1"/>
              </a:solidFill>
              <a:latin typeface="Calibri"/>
              <a:ea typeface="Calibri"/>
              <a:cs typeface="Calibri"/>
              <a:sym typeface="Calibri"/>
            </a:endParaRPr>
          </a:p>
        </p:txBody>
      </p:sp>
      <p:sp>
        <p:nvSpPr>
          <p:cNvPr id="49" name="Google Shape;49;p2"/>
          <p:cNvSpPr/>
          <p:nvPr/>
        </p:nvSpPr>
        <p:spPr>
          <a:xfrm>
            <a:off x="1399282" y="4167987"/>
            <a:ext cx="372480"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Event </a:t>
            </a:r>
            <a:endParaRPr b="0" i="0" sz="1046" u="none" cap="none" strike="noStrike">
              <a:solidFill>
                <a:schemeClr val="dk1"/>
              </a:solidFill>
              <a:latin typeface="Calibri"/>
              <a:ea typeface="Calibri"/>
              <a:cs typeface="Calibri"/>
              <a:sym typeface="Calibri"/>
            </a:endParaRPr>
          </a:p>
        </p:txBody>
      </p:sp>
      <p:sp>
        <p:nvSpPr>
          <p:cNvPr id="50" name="Google Shape;50;p2"/>
          <p:cNvSpPr/>
          <p:nvPr/>
        </p:nvSpPr>
        <p:spPr>
          <a:xfrm>
            <a:off x="483989" y="4382300"/>
            <a:ext cx="1277894"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sourcing and CQRS </a:t>
            </a:r>
            <a:endParaRPr b="0" i="0" sz="1046" u="none" cap="none" strike="noStrike">
              <a:solidFill>
                <a:schemeClr val="dk1"/>
              </a:solidFill>
              <a:latin typeface="Calibri"/>
              <a:ea typeface="Calibri"/>
              <a:cs typeface="Calibri"/>
              <a:sym typeface="Calibri"/>
            </a:endParaRPr>
          </a:p>
        </p:txBody>
      </p:sp>
      <p:sp>
        <p:nvSpPr>
          <p:cNvPr id="51" name="Google Shape;51;p2"/>
          <p:cNvSpPr/>
          <p:nvPr/>
        </p:nvSpPr>
        <p:spPr>
          <a:xfrm>
            <a:off x="483989" y="4596612"/>
            <a:ext cx="567510"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patterns</a:t>
            </a:r>
            <a:endParaRPr b="0" i="0" sz="1046" u="none" cap="none" strike="noStrike">
              <a:solidFill>
                <a:schemeClr val="dk1"/>
              </a:solidFill>
              <a:latin typeface="Calibri"/>
              <a:ea typeface="Calibri"/>
              <a:cs typeface="Calibri"/>
              <a:sym typeface="Calibri"/>
            </a:endParaRPr>
          </a:p>
        </p:txBody>
      </p:sp>
      <p:pic>
        <p:nvPicPr>
          <p:cNvPr descr="preencoded.png" id="52" name="Google Shape;52;p2"/>
          <p:cNvPicPr preferRelativeResize="0"/>
          <p:nvPr/>
        </p:nvPicPr>
        <p:blipFill rotWithShape="1">
          <a:blip r:embed="rId9">
            <a:alphaModFix/>
          </a:blip>
          <a:srcRect b="0" l="0" r="0" t="0"/>
          <a:stretch/>
        </p:blipFill>
        <p:spPr>
          <a:xfrm>
            <a:off x="2393156" y="4194777"/>
            <a:ext cx="96441" cy="128588"/>
          </a:xfrm>
          <a:prstGeom prst="rect">
            <a:avLst/>
          </a:prstGeom>
          <a:noFill/>
          <a:ln>
            <a:noFill/>
          </a:ln>
        </p:spPr>
      </p:pic>
      <p:sp>
        <p:nvSpPr>
          <p:cNvPr id="53" name="Google Shape;53;p2"/>
          <p:cNvSpPr/>
          <p:nvPr/>
        </p:nvSpPr>
        <p:spPr>
          <a:xfrm>
            <a:off x="2575322" y="4167987"/>
            <a:ext cx="402059"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1046"/>
              <a:buFont typeface="Noto Sans"/>
              <a:buNone/>
            </a:pPr>
            <a:r>
              <a:rPr b="1" i="0" lang="en-US" sz="1046" u="none" cap="none" strike="noStrike">
                <a:solidFill>
                  <a:srgbClr val="00C3CC"/>
                </a:solidFill>
                <a:latin typeface="Noto Sans"/>
                <a:ea typeface="Noto Sans"/>
                <a:cs typeface="Noto Sans"/>
                <a:sym typeface="Noto Sans"/>
              </a:rPr>
              <a:t>HTTP:</a:t>
            </a:r>
            <a:endParaRPr b="0" i="0" sz="1046" u="none" cap="none" strike="noStrike">
              <a:solidFill>
                <a:schemeClr val="dk1"/>
              </a:solidFill>
              <a:latin typeface="Calibri"/>
              <a:ea typeface="Calibri"/>
              <a:cs typeface="Calibri"/>
              <a:sym typeface="Calibri"/>
            </a:endParaRPr>
          </a:p>
        </p:txBody>
      </p:sp>
      <p:sp>
        <p:nvSpPr>
          <p:cNvPr id="54" name="Google Shape;54;p2"/>
          <p:cNvSpPr/>
          <p:nvPr/>
        </p:nvSpPr>
        <p:spPr>
          <a:xfrm>
            <a:off x="3050270" y="4167987"/>
            <a:ext cx="1238157"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High-performance </a:t>
            </a:r>
            <a:endParaRPr b="0" i="0" sz="1046" u="none" cap="none" strike="noStrike">
              <a:solidFill>
                <a:schemeClr val="dk1"/>
              </a:solidFill>
              <a:latin typeface="Calibri"/>
              <a:ea typeface="Calibri"/>
              <a:cs typeface="Calibri"/>
              <a:sym typeface="Calibri"/>
            </a:endParaRPr>
          </a:p>
        </p:txBody>
      </p:sp>
      <p:sp>
        <p:nvSpPr>
          <p:cNvPr id="55" name="Google Shape;55;p2"/>
          <p:cNvSpPr/>
          <p:nvPr/>
        </p:nvSpPr>
        <p:spPr>
          <a:xfrm>
            <a:off x="2575322" y="4382300"/>
            <a:ext cx="1504764" cy="19466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HTTP server and client</a:t>
            </a:r>
            <a:endParaRPr b="0" i="0" sz="1046" u="none" cap="none" strike="noStrike">
              <a:solidFill>
                <a:schemeClr val="dk1"/>
              </a:solidFill>
              <a:latin typeface="Calibri"/>
              <a:ea typeface="Calibri"/>
              <a:cs typeface="Calibri"/>
              <a:sym typeface="Calibri"/>
            </a:endParaRPr>
          </a:p>
        </p:txBody>
      </p:sp>
      <p:pic>
        <p:nvPicPr>
          <p:cNvPr descr="preencoded.png" id="56" name="Google Shape;56;p2"/>
          <p:cNvPicPr preferRelativeResize="0"/>
          <p:nvPr/>
        </p:nvPicPr>
        <p:blipFill rotWithShape="1">
          <a:blip r:embed="rId10">
            <a:alphaModFix/>
          </a:blip>
          <a:srcRect b="0" l="0" r="0" t="0"/>
          <a:stretch/>
        </p:blipFill>
        <p:spPr>
          <a:xfrm>
            <a:off x="5036344" y="2392933"/>
            <a:ext cx="3571875" cy="13234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descr="preencoded.png" id="62" name="Google Shape;62;p3"/>
          <p:cNvPicPr preferRelativeResize="0"/>
          <p:nvPr/>
        </p:nvPicPr>
        <p:blipFill rotWithShape="1">
          <a:blip r:embed="rId3">
            <a:alphaModFix/>
          </a:blip>
          <a:srcRect b="0" l="0" r="0" t="0"/>
          <a:stretch/>
        </p:blipFill>
        <p:spPr>
          <a:xfrm>
            <a:off x="0" y="0"/>
            <a:ext cx="9144000" cy="5393503"/>
          </a:xfrm>
          <a:prstGeom prst="rect">
            <a:avLst/>
          </a:prstGeom>
          <a:noFill/>
          <a:ln>
            <a:noFill/>
          </a:ln>
        </p:spPr>
      </p:pic>
      <p:sp>
        <p:nvSpPr>
          <p:cNvPr id="63" name="Google Shape;63;p3"/>
          <p:cNvSpPr/>
          <p:nvPr/>
        </p:nvSpPr>
        <p:spPr>
          <a:xfrm>
            <a:off x="285750" y="285750"/>
            <a:ext cx="8572500" cy="521494"/>
          </a:xfrm>
          <a:prstGeom prst="rect">
            <a:avLst/>
          </a:prstGeom>
          <a:noFill/>
          <a:ln>
            <a:noFill/>
          </a:ln>
        </p:spPr>
        <p:txBody>
          <a:bodyPr anchorCtr="0" anchor="ctr" bIns="85075" lIns="0" spcFirstLastPara="1" rIns="0" wrap="square" tIns="0">
            <a:spAutoFit/>
          </a:bodyPr>
          <a:lstStyle/>
          <a:p>
            <a:pPr indent="0" lvl="0" marL="0" marR="0" rtl="0" algn="l">
              <a:spcBef>
                <a:spcPts val="0"/>
              </a:spcBef>
              <a:spcAft>
                <a:spcPts val="0"/>
              </a:spcAft>
              <a:buClr>
                <a:srgbClr val="00C3CC"/>
              </a:buClr>
              <a:buSzPts val="2363"/>
              <a:buFont typeface="Inter"/>
              <a:buNone/>
            </a:pPr>
            <a:r>
              <a:rPr b="1" i="0" lang="en-US" sz="2363" u="none" cap="none" strike="noStrike">
                <a:solidFill>
                  <a:srgbClr val="00C3CC"/>
                </a:solidFill>
                <a:latin typeface="Inter"/>
                <a:ea typeface="Inter"/>
                <a:cs typeface="Inter"/>
                <a:sym typeface="Inter"/>
              </a:rPr>
              <a:t>Pekko Actor Architecture &amp; Features</a:t>
            </a:r>
            <a:endParaRPr b="0" i="0" sz="2363" u="none" cap="none" strike="noStrike">
              <a:solidFill>
                <a:schemeClr val="dk1"/>
              </a:solidFill>
              <a:latin typeface="Calibri"/>
              <a:ea typeface="Calibri"/>
              <a:cs typeface="Calibri"/>
              <a:sym typeface="Calibri"/>
            </a:endParaRPr>
          </a:p>
        </p:txBody>
      </p:sp>
      <p:sp>
        <p:nvSpPr>
          <p:cNvPr id="64" name="Google Shape;64;p3"/>
          <p:cNvSpPr/>
          <p:nvPr/>
        </p:nvSpPr>
        <p:spPr>
          <a:xfrm>
            <a:off x="285750" y="1092994"/>
            <a:ext cx="4071938" cy="25717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1350"/>
              <a:buFont typeface="Inter"/>
              <a:buNone/>
            </a:pPr>
            <a:r>
              <a:rPr b="1" i="0" lang="en-US" sz="1350" u="none" cap="none" strike="noStrike">
                <a:solidFill>
                  <a:srgbClr val="00C3CC"/>
                </a:solidFill>
                <a:latin typeface="Inter"/>
                <a:ea typeface="Inter"/>
                <a:cs typeface="Inter"/>
                <a:sym typeface="Inter"/>
              </a:rPr>
              <a:t>Core Architecture</a:t>
            </a:r>
            <a:endParaRPr b="0" i="0" sz="1350" u="none" cap="none" strike="noStrike">
              <a:solidFill>
                <a:schemeClr val="dk1"/>
              </a:solidFill>
              <a:latin typeface="Calibri"/>
              <a:ea typeface="Calibri"/>
              <a:cs typeface="Calibri"/>
              <a:sym typeface="Calibri"/>
            </a:endParaRPr>
          </a:p>
        </p:txBody>
      </p:sp>
      <p:sp>
        <p:nvSpPr>
          <p:cNvPr id="65" name="Google Shape;65;p3"/>
          <p:cNvSpPr/>
          <p:nvPr/>
        </p:nvSpPr>
        <p:spPr>
          <a:xfrm>
            <a:off x="285750" y="1457325"/>
            <a:ext cx="4071938" cy="4000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Actors are the fundamental building blocks of Pekko's concurrency model.</a:t>
            </a:r>
            <a:endParaRPr b="0" i="0" sz="1046" u="none" cap="none" strike="noStrike">
              <a:solidFill>
                <a:schemeClr val="dk1"/>
              </a:solidFill>
              <a:latin typeface="Calibri"/>
              <a:ea typeface="Calibri"/>
              <a:cs typeface="Calibri"/>
              <a:sym typeface="Calibri"/>
            </a:endParaRPr>
          </a:p>
        </p:txBody>
      </p:sp>
      <p:pic>
        <p:nvPicPr>
          <p:cNvPr descr="preencoded.png" id="66" name="Google Shape;66;p3"/>
          <p:cNvPicPr preferRelativeResize="0"/>
          <p:nvPr/>
        </p:nvPicPr>
        <p:blipFill rotWithShape="1">
          <a:blip r:embed="rId4">
            <a:alphaModFix/>
          </a:blip>
          <a:srcRect b="0" l="0" r="0" t="0"/>
          <a:stretch/>
        </p:blipFill>
        <p:spPr>
          <a:xfrm>
            <a:off x="285750" y="2021681"/>
            <a:ext cx="128588" cy="114300"/>
          </a:xfrm>
          <a:prstGeom prst="rect">
            <a:avLst/>
          </a:prstGeom>
          <a:noFill/>
          <a:ln>
            <a:noFill/>
          </a:ln>
        </p:spPr>
      </p:pic>
      <p:sp>
        <p:nvSpPr>
          <p:cNvPr id="67" name="Google Shape;67;p3"/>
          <p:cNvSpPr/>
          <p:nvPr/>
        </p:nvSpPr>
        <p:spPr>
          <a:xfrm>
            <a:off x="500063" y="2009180"/>
            <a:ext cx="851250"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942"/>
              <a:buFont typeface="Noto Sans"/>
              <a:buNone/>
            </a:pPr>
            <a:r>
              <a:rPr b="1" i="0" lang="en-US" sz="942" u="none" cap="none" strike="noStrike">
                <a:solidFill>
                  <a:srgbClr val="00C3CC"/>
                </a:solidFill>
                <a:latin typeface="Noto Sans"/>
                <a:ea typeface="Noto Sans"/>
                <a:cs typeface="Noto Sans"/>
                <a:sym typeface="Noto Sans"/>
              </a:rPr>
              <a:t>ActorSystem:</a:t>
            </a:r>
            <a:endParaRPr b="0" i="0" sz="942" u="none" cap="none" strike="noStrike">
              <a:solidFill>
                <a:schemeClr val="dk1"/>
              </a:solidFill>
              <a:latin typeface="Calibri"/>
              <a:ea typeface="Calibri"/>
              <a:cs typeface="Calibri"/>
              <a:sym typeface="Calibri"/>
            </a:endParaRPr>
          </a:p>
        </p:txBody>
      </p:sp>
      <p:sp>
        <p:nvSpPr>
          <p:cNvPr id="68" name="Google Shape;68;p3"/>
          <p:cNvSpPr/>
          <p:nvPr/>
        </p:nvSpPr>
        <p:spPr>
          <a:xfrm>
            <a:off x="1420490" y="2009180"/>
            <a:ext cx="2452427"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Hosts multiple actors and manages their </a:t>
            </a:r>
            <a:endParaRPr b="0" i="0" sz="942" u="none" cap="none" strike="noStrike">
              <a:solidFill>
                <a:schemeClr val="dk1"/>
              </a:solidFill>
              <a:latin typeface="Calibri"/>
              <a:ea typeface="Calibri"/>
              <a:cs typeface="Calibri"/>
              <a:sym typeface="Calibri"/>
            </a:endParaRPr>
          </a:p>
        </p:txBody>
      </p:sp>
      <p:sp>
        <p:nvSpPr>
          <p:cNvPr id="69" name="Google Shape;69;p3"/>
          <p:cNvSpPr/>
          <p:nvPr/>
        </p:nvSpPr>
        <p:spPr>
          <a:xfrm>
            <a:off x="500063" y="2202061"/>
            <a:ext cx="477850"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lifecycle</a:t>
            </a:r>
            <a:endParaRPr b="0" i="0" sz="942" u="none" cap="none" strike="noStrike">
              <a:solidFill>
                <a:schemeClr val="dk1"/>
              </a:solidFill>
              <a:latin typeface="Calibri"/>
              <a:ea typeface="Calibri"/>
              <a:cs typeface="Calibri"/>
              <a:sym typeface="Calibri"/>
            </a:endParaRPr>
          </a:p>
        </p:txBody>
      </p:sp>
      <p:pic>
        <p:nvPicPr>
          <p:cNvPr descr="preencoded.png" id="70" name="Google Shape;70;p3"/>
          <p:cNvPicPr preferRelativeResize="0"/>
          <p:nvPr/>
        </p:nvPicPr>
        <p:blipFill rotWithShape="1">
          <a:blip r:embed="rId5">
            <a:alphaModFix/>
          </a:blip>
          <a:srcRect b="0" l="0" r="0" t="0"/>
          <a:stretch/>
        </p:blipFill>
        <p:spPr>
          <a:xfrm>
            <a:off x="285750" y="2514600"/>
            <a:ext cx="142875" cy="114300"/>
          </a:xfrm>
          <a:prstGeom prst="rect">
            <a:avLst/>
          </a:prstGeom>
          <a:noFill/>
          <a:ln>
            <a:noFill/>
          </a:ln>
        </p:spPr>
      </p:pic>
      <p:sp>
        <p:nvSpPr>
          <p:cNvPr id="71" name="Google Shape;71;p3"/>
          <p:cNvSpPr/>
          <p:nvPr/>
        </p:nvSpPr>
        <p:spPr>
          <a:xfrm>
            <a:off x="514350" y="2502098"/>
            <a:ext cx="595889"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942"/>
              <a:buFont typeface="Noto Sans"/>
              <a:buNone/>
            </a:pPr>
            <a:r>
              <a:rPr b="1" i="0" lang="en-US" sz="942" u="none" cap="none" strike="noStrike">
                <a:solidFill>
                  <a:srgbClr val="00C3CC"/>
                </a:solidFill>
                <a:latin typeface="Noto Sans"/>
                <a:ea typeface="Noto Sans"/>
                <a:cs typeface="Noto Sans"/>
                <a:sym typeface="Noto Sans"/>
              </a:rPr>
              <a:t>ActorRef:</a:t>
            </a:r>
            <a:endParaRPr b="0" i="0" sz="942" u="none" cap="none" strike="noStrike">
              <a:solidFill>
                <a:schemeClr val="dk1"/>
              </a:solidFill>
              <a:latin typeface="Calibri"/>
              <a:ea typeface="Calibri"/>
              <a:cs typeface="Calibri"/>
              <a:sym typeface="Calibri"/>
            </a:endParaRPr>
          </a:p>
        </p:txBody>
      </p:sp>
      <p:sp>
        <p:nvSpPr>
          <p:cNvPr id="72" name="Google Shape;72;p3"/>
          <p:cNvSpPr/>
          <p:nvPr/>
        </p:nvSpPr>
        <p:spPr>
          <a:xfrm>
            <a:off x="1179416" y="2502098"/>
            <a:ext cx="2994431"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Reference to an actor, used for sending messages</a:t>
            </a:r>
            <a:endParaRPr b="0" i="0" sz="942" u="none" cap="none" strike="noStrike">
              <a:solidFill>
                <a:schemeClr val="dk1"/>
              </a:solidFill>
              <a:latin typeface="Calibri"/>
              <a:ea typeface="Calibri"/>
              <a:cs typeface="Calibri"/>
              <a:sym typeface="Calibri"/>
            </a:endParaRPr>
          </a:p>
        </p:txBody>
      </p:sp>
      <p:pic>
        <p:nvPicPr>
          <p:cNvPr descr="preencoded.png" id="73" name="Google Shape;73;p3"/>
          <p:cNvPicPr preferRelativeResize="0"/>
          <p:nvPr/>
        </p:nvPicPr>
        <p:blipFill rotWithShape="1">
          <a:blip r:embed="rId6">
            <a:alphaModFix/>
          </a:blip>
          <a:srcRect b="0" l="0" r="0" t="0"/>
          <a:stretch/>
        </p:blipFill>
        <p:spPr>
          <a:xfrm>
            <a:off x="285750" y="2814638"/>
            <a:ext cx="114300" cy="114300"/>
          </a:xfrm>
          <a:prstGeom prst="rect">
            <a:avLst/>
          </a:prstGeom>
          <a:noFill/>
          <a:ln>
            <a:noFill/>
          </a:ln>
        </p:spPr>
      </p:pic>
      <p:sp>
        <p:nvSpPr>
          <p:cNvPr id="74" name="Google Shape;74;p3"/>
          <p:cNvSpPr/>
          <p:nvPr/>
        </p:nvSpPr>
        <p:spPr>
          <a:xfrm>
            <a:off x="485775" y="2802136"/>
            <a:ext cx="546776"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942"/>
              <a:buFont typeface="Noto Sans"/>
              <a:buNone/>
            </a:pPr>
            <a:r>
              <a:rPr b="1" i="0" lang="en-US" sz="942" u="none" cap="none" strike="noStrike">
                <a:solidFill>
                  <a:srgbClr val="00C3CC"/>
                </a:solidFill>
                <a:latin typeface="Noto Sans"/>
                <a:ea typeface="Noto Sans"/>
                <a:cs typeface="Noto Sans"/>
                <a:sym typeface="Noto Sans"/>
              </a:rPr>
              <a:t>Mailbox:</a:t>
            </a:r>
            <a:endParaRPr b="0" i="0" sz="942" u="none" cap="none" strike="noStrike">
              <a:solidFill>
                <a:schemeClr val="dk1"/>
              </a:solidFill>
              <a:latin typeface="Calibri"/>
              <a:ea typeface="Calibri"/>
              <a:cs typeface="Calibri"/>
              <a:sym typeface="Calibri"/>
            </a:endParaRPr>
          </a:p>
        </p:txBody>
      </p:sp>
      <p:sp>
        <p:nvSpPr>
          <p:cNvPr id="75" name="Google Shape;75;p3"/>
          <p:cNvSpPr/>
          <p:nvPr/>
        </p:nvSpPr>
        <p:spPr>
          <a:xfrm>
            <a:off x="1101728" y="2802136"/>
            <a:ext cx="2849631"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Each actor has a mailbox that queues incoming </a:t>
            </a:r>
            <a:endParaRPr b="0" i="0" sz="942" u="none" cap="none" strike="noStrike">
              <a:solidFill>
                <a:schemeClr val="dk1"/>
              </a:solidFill>
              <a:latin typeface="Calibri"/>
              <a:ea typeface="Calibri"/>
              <a:cs typeface="Calibri"/>
              <a:sym typeface="Calibri"/>
            </a:endParaRPr>
          </a:p>
        </p:txBody>
      </p:sp>
      <p:sp>
        <p:nvSpPr>
          <p:cNvPr id="76" name="Google Shape;76;p3"/>
          <p:cNvSpPr/>
          <p:nvPr/>
        </p:nvSpPr>
        <p:spPr>
          <a:xfrm>
            <a:off x="485775" y="2995017"/>
            <a:ext cx="601303"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messages</a:t>
            </a:r>
            <a:endParaRPr b="0" i="0" sz="942" u="none" cap="none" strike="noStrike">
              <a:solidFill>
                <a:schemeClr val="dk1"/>
              </a:solidFill>
              <a:latin typeface="Calibri"/>
              <a:ea typeface="Calibri"/>
              <a:cs typeface="Calibri"/>
              <a:sym typeface="Calibri"/>
            </a:endParaRPr>
          </a:p>
        </p:txBody>
      </p:sp>
      <p:pic>
        <p:nvPicPr>
          <p:cNvPr descr="preencoded.png" id="77" name="Google Shape;77;p3"/>
          <p:cNvPicPr preferRelativeResize="0"/>
          <p:nvPr/>
        </p:nvPicPr>
        <p:blipFill rotWithShape="1">
          <a:blip r:embed="rId7">
            <a:alphaModFix/>
          </a:blip>
          <a:srcRect b="0" l="0" r="0" t="0"/>
          <a:stretch/>
        </p:blipFill>
        <p:spPr>
          <a:xfrm>
            <a:off x="967587" y="3321844"/>
            <a:ext cx="2708263" cy="1785910"/>
          </a:xfrm>
          <a:prstGeom prst="rect">
            <a:avLst/>
          </a:prstGeom>
          <a:noFill/>
          <a:ln>
            <a:noFill/>
          </a:ln>
        </p:spPr>
      </p:pic>
      <p:sp>
        <p:nvSpPr>
          <p:cNvPr id="78" name="Google Shape;78;p3"/>
          <p:cNvSpPr/>
          <p:nvPr/>
        </p:nvSpPr>
        <p:spPr>
          <a:xfrm>
            <a:off x="4786313" y="1092994"/>
            <a:ext cx="4071938" cy="25717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1350"/>
              <a:buFont typeface="Inter"/>
              <a:buNone/>
            </a:pPr>
            <a:r>
              <a:rPr b="1" i="0" lang="en-US" sz="1350" u="none" cap="none" strike="noStrike">
                <a:solidFill>
                  <a:srgbClr val="00C3CC"/>
                </a:solidFill>
                <a:latin typeface="Inter"/>
                <a:ea typeface="Inter"/>
                <a:cs typeface="Inter"/>
                <a:sym typeface="Inter"/>
              </a:rPr>
              <a:t>Advanced Features</a:t>
            </a:r>
            <a:endParaRPr b="0" i="0" sz="1350" u="none" cap="none" strike="noStrike">
              <a:solidFill>
                <a:schemeClr val="dk1"/>
              </a:solidFill>
              <a:latin typeface="Calibri"/>
              <a:ea typeface="Calibri"/>
              <a:cs typeface="Calibri"/>
              <a:sym typeface="Calibri"/>
            </a:endParaRPr>
          </a:p>
        </p:txBody>
      </p:sp>
      <p:sp>
        <p:nvSpPr>
          <p:cNvPr id="79" name="Google Shape;79;p3"/>
          <p:cNvSpPr/>
          <p:nvPr/>
        </p:nvSpPr>
        <p:spPr>
          <a:xfrm>
            <a:off x="4786313" y="1457325"/>
            <a:ext cx="4071938" cy="4000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0" i="0" lang="en-US" sz="1046" u="none" cap="none" strike="noStrike">
                <a:solidFill>
                  <a:srgbClr val="FFFFFF"/>
                </a:solidFill>
                <a:latin typeface="Noto Sans"/>
                <a:ea typeface="Noto Sans"/>
                <a:cs typeface="Noto Sans"/>
                <a:sym typeface="Noto Sans"/>
              </a:rPr>
              <a:t>Pekko provides powerful features for building distributed systems.</a:t>
            </a:r>
            <a:endParaRPr b="0" i="0" sz="1046" u="none" cap="none" strike="noStrike">
              <a:solidFill>
                <a:schemeClr val="dk1"/>
              </a:solidFill>
              <a:latin typeface="Calibri"/>
              <a:ea typeface="Calibri"/>
              <a:cs typeface="Calibri"/>
              <a:sym typeface="Calibri"/>
            </a:endParaRPr>
          </a:p>
        </p:txBody>
      </p:sp>
      <p:pic>
        <p:nvPicPr>
          <p:cNvPr descr="preencoded.png" id="80" name="Google Shape;80;p3"/>
          <p:cNvPicPr preferRelativeResize="0"/>
          <p:nvPr/>
        </p:nvPicPr>
        <p:blipFill rotWithShape="1">
          <a:blip r:embed="rId8">
            <a:alphaModFix/>
          </a:blip>
          <a:srcRect b="0" l="0" r="0" t="0"/>
          <a:stretch/>
        </p:blipFill>
        <p:spPr>
          <a:xfrm>
            <a:off x="4786313" y="2021681"/>
            <a:ext cx="142875" cy="114300"/>
          </a:xfrm>
          <a:prstGeom prst="rect">
            <a:avLst/>
          </a:prstGeom>
          <a:noFill/>
          <a:ln>
            <a:noFill/>
          </a:ln>
        </p:spPr>
      </p:pic>
      <p:sp>
        <p:nvSpPr>
          <p:cNvPr id="81" name="Google Shape;81;p3"/>
          <p:cNvSpPr/>
          <p:nvPr/>
        </p:nvSpPr>
        <p:spPr>
          <a:xfrm>
            <a:off x="5014913" y="2009180"/>
            <a:ext cx="701455"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942"/>
              <a:buFont typeface="Noto Sans"/>
              <a:buNone/>
            </a:pPr>
            <a:r>
              <a:rPr b="1" i="0" lang="en-US" sz="942" u="none" cap="none" strike="noStrike">
                <a:solidFill>
                  <a:srgbClr val="00C3CC"/>
                </a:solidFill>
                <a:latin typeface="Noto Sans"/>
                <a:ea typeface="Noto Sans"/>
                <a:cs typeface="Noto Sans"/>
                <a:sym typeface="Noto Sans"/>
              </a:rPr>
              <a:t>Clustering:</a:t>
            </a:r>
            <a:endParaRPr b="0" i="0" sz="942" u="none" cap="none" strike="noStrike">
              <a:solidFill>
                <a:schemeClr val="dk1"/>
              </a:solidFill>
              <a:latin typeface="Calibri"/>
              <a:ea typeface="Calibri"/>
              <a:cs typeface="Calibri"/>
              <a:sym typeface="Calibri"/>
            </a:endParaRPr>
          </a:p>
        </p:txBody>
      </p:sp>
      <p:sp>
        <p:nvSpPr>
          <p:cNvPr id="82" name="Google Shape;82;p3"/>
          <p:cNvSpPr/>
          <p:nvPr/>
        </p:nvSpPr>
        <p:spPr>
          <a:xfrm>
            <a:off x="5785545" y="2009180"/>
            <a:ext cx="3069915"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Allows actors to communicate transparently across </a:t>
            </a:r>
            <a:endParaRPr b="0" i="0" sz="942" u="none" cap="none" strike="noStrike">
              <a:solidFill>
                <a:schemeClr val="dk1"/>
              </a:solidFill>
              <a:latin typeface="Calibri"/>
              <a:ea typeface="Calibri"/>
              <a:cs typeface="Calibri"/>
              <a:sym typeface="Calibri"/>
            </a:endParaRPr>
          </a:p>
        </p:txBody>
      </p:sp>
      <p:sp>
        <p:nvSpPr>
          <p:cNvPr id="83" name="Google Shape;83;p3"/>
          <p:cNvSpPr/>
          <p:nvPr/>
        </p:nvSpPr>
        <p:spPr>
          <a:xfrm>
            <a:off x="5014913" y="2202061"/>
            <a:ext cx="901145"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multiple nodes</a:t>
            </a:r>
            <a:endParaRPr b="0" i="0" sz="942" u="none" cap="none" strike="noStrike">
              <a:solidFill>
                <a:schemeClr val="dk1"/>
              </a:solidFill>
              <a:latin typeface="Calibri"/>
              <a:ea typeface="Calibri"/>
              <a:cs typeface="Calibri"/>
              <a:sym typeface="Calibri"/>
            </a:endParaRPr>
          </a:p>
        </p:txBody>
      </p:sp>
      <p:pic>
        <p:nvPicPr>
          <p:cNvPr descr="preencoded.png" id="84" name="Google Shape;84;p3"/>
          <p:cNvPicPr preferRelativeResize="0"/>
          <p:nvPr/>
        </p:nvPicPr>
        <p:blipFill rotWithShape="1">
          <a:blip r:embed="rId9">
            <a:alphaModFix/>
          </a:blip>
          <a:srcRect b="0" l="0" r="0" t="0"/>
          <a:stretch/>
        </p:blipFill>
        <p:spPr>
          <a:xfrm>
            <a:off x="4786313" y="2514600"/>
            <a:ext cx="114300" cy="114300"/>
          </a:xfrm>
          <a:prstGeom prst="rect">
            <a:avLst/>
          </a:prstGeom>
          <a:noFill/>
          <a:ln>
            <a:noFill/>
          </a:ln>
        </p:spPr>
      </p:pic>
      <p:sp>
        <p:nvSpPr>
          <p:cNvPr id="85" name="Google Shape;85;p3"/>
          <p:cNvSpPr/>
          <p:nvPr/>
        </p:nvSpPr>
        <p:spPr>
          <a:xfrm>
            <a:off x="4986338" y="2502098"/>
            <a:ext cx="787347"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942"/>
              <a:buFont typeface="Noto Sans"/>
              <a:buNone/>
            </a:pPr>
            <a:r>
              <a:rPr b="1" i="0" lang="en-US" sz="942" u="none" cap="none" strike="noStrike">
                <a:solidFill>
                  <a:srgbClr val="00C3CC"/>
                </a:solidFill>
                <a:latin typeface="Noto Sans"/>
                <a:ea typeface="Noto Sans"/>
                <a:cs typeface="Noto Sans"/>
                <a:sym typeface="Noto Sans"/>
              </a:rPr>
              <a:t>Supervision:</a:t>
            </a:r>
            <a:endParaRPr b="0" i="0" sz="942" u="none" cap="none" strike="noStrike">
              <a:solidFill>
                <a:schemeClr val="dk1"/>
              </a:solidFill>
              <a:latin typeface="Calibri"/>
              <a:ea typeface="Calibri"/>
              <a:cs typeface="Calibri"/>
              <a:sym typeface="Calibri"/>
            </a:endParaRPr>
          </a:p>
        </p:txBody>
      </p:sp>
      <p:sp>
        <p:nvSpPr>
          <p:cNvPr id="86" name="Google Shape;86;p3"/>
          <p:cNvSpPr/>
          <p:nvPr/>
        </p:nvSpPr>
        <p:spPr>
          <a:xfrm>
            <a:off x="5842862" y="2502098"/>
            <a:ext cx="2880131"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Hierarchical structure that isolates and recovers </a:t>
            </a:r>
            <a:endParaRPr b="0" i="0" sz="942" u="none" cap="none" strike="noStrike">
              <a:solidFill>
                <a:schemeClr val="dk1"/>
              </a:solidFill>
              <a:latin typeface="Calibri"/>
              <a:ea typeface="Calibri"/>
              <a:cs typeface="Calibri"/>
              <a:sym typeface="Calibri"/>
            </a:endParaRPr>
          </a:p>
        </p:txBody>
      </p:sp>
      <p:sp>
        <p:nvSpPr>
          <p:cNvPr id="87" name="Google Shape;87;p3"/>
          <p:cNvSpPr/>
          <p:nvPr/>
        </p:nvSpPr>
        <p:spPr>
          <a:xfrm>
            <a:off x="4986338" y="2694980"/>
            <a:ext cx="773088"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from failures</a:t>
            </a:r>
            <a:endParaRPr b="0" i="0" sz="942" u="none" cap="none" strike="noStrike">
              <a:solidFill>
                <a:schemeClr val="dk1"/>
              </a:solidFill>
              <a:latin typeface="Calibri"/>
              <a:ea typeface="Calibri"/>
              <a:cs typeface="Calibri"/>
              <a:sym typeface="Calibri"/>
            </a:endParaRPr>
          </a:p>
        </p:txBody>
      </p:sp>
      <p:pic>
        <p:nvPicPr>
          <p:cNvPr descr="preencoded.png" id="88" name="Google Shape;88;p3"/>
          <p:cNvPicPr preferRelativeResize="0"/>
          <p:nvPr/>
        </p:nvPicPr>
        <p:blipFill rotWithShape="1">
          <a:blip r:embed="rId10">
            <a:alphaModFix/>
          </a:blip>
          <a:srcRect b="0" l="0" r="0" t="0"/>
          <a:stretch/>
        </p:blipFill>
        <p:spPr>
          <a:xfrm>
            <a:off x="4786313" y="3007519"/>
            <a:ext cx="100013" cy="114300"/>
          </a:xfrm>
          <a:prstGeom prst="rect">
            <a:avLst/>
          </a:prstGeom>
          <a:noFill/>
          <a:ln>
            <a:noFill/>
          </a:ln>
        </p:spPr>
      </p:pic>
      <p:sp>
        <p:nvSpPr>
          <p:cNvPr id="89" name="Google Shape;89;p3"/>
          <p:cNvSpPr/>
          <p:nvPr/>
        </p:nvSpPr>
        <p:spPr>
          <a:xfrm>
            <a:off x="4972050" y="2995017"/>
            <a:ext cx="993484"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942"/>
              <a:buFont typeface="Noto Sans"/>
              <a:buNone/>
            </a:pPr>
            <a:r>
              <a:rPr b="1" i="0" lang="en-US" sz="942" u="none" cap="none" strike="noStrike">
                <a:solidFill>
                  <a:srgbClr val="00C3CC"/>
                </a:solidFill>
                <a:latin typeface="Noto Sans"/>
                <a:ea typeface="Noto Sans"/>
                <a:cs typeface="Noto Sans"/>
                <a:sym typeface="Noto Sans"/>
              </a:rPr>
              <a:t>Event Sourcing:</a:t>
            </a:r>
            <a:endParaRPr b="0" i="0" sz="942" u="none" cap="none" strike="noStrike">
              <a:solidFill>
                <a:schemeClr val="dk1"/>
              </a:solidFill>
              <a:latin typeface="Calibri"/>
              <a:ea typeface="Calibri"/>
              <a:cs typeface="Calibri"/>
              <a:sym typeface="Calibri"/>
            </a:endParaRPr>
          </a:p>
        </p:txBody>
      </p:sp>
      <p:sp>
        <p:nvSpPr>
          <p:cNvPr id="90" name="Google Shape;90;p3"/>
          <p:cNvSpPr/>
          <p:nvPr/>
        </p:nvSpPr>
        <p:spPr>
          <a:xfrm>
            <a:off x="6034711" y="2995017"/>
            <a:ext cx="2821474"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Support for event-based persistence and CQRS </a:t>
            </a:r>
            <a:endParaRPr b="0" i="0" sz="942" u="none" cap="none" strike="noStrike">
              <a:solidFill>
                <a:schemeClr val="dk1"/>
              </a:solidFill>
              <a:latin typeface="Calibri"/>
              <a:ea typeface="Calibri"/>
              <a:cs typeface="Calibri"/>
              <a:sym typeface="Calibri"/>
            </a:endParaRPr>
          </a:p>
        </p:txBody>
      </p:sp>
      <p:sp>
        <p:nvSpPr>
          <p:cNvPr id="91" name="Google Shape;91;p3"/>
          <p:cNvSpPr/>
          <p:nvPr/>
        </p:nvSpPr>
        <p:spPr>
          <a:xfrm>
            <a:off x="4972050" y="3187898"/>
            <a:ext cx="510750"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patterns</a:t>
            </a:r>
            <a:endParaRPr b="0" i="0" sz="942" u="none" cap="none" strike="noStrike">
              <a:solidFill>
                <a:schemeClr val="dk1"/>
              </a:solidFill>
              <a:latin typeface="Calibri"/>
              <a:ea typeface="Calibri"/>
              <a:cs typeface="Calibri"/>
              <a:sym typeface="Calibri"/>
            </a:endParaRPr>
          </a:p>
        </p:txBody>
      </p:sp>
      <p:pic>
        <p:nvPicPr>
          <p:cNvPr descr="preencoded.png" id="92" name="Google Shape;92;p3"/>
          <p:cNvPicPr preferRelativeResize="0"/>
          <p:nvPr/>
        </p:nvPicPr>
        <p:blipFill rotWithShape="1">
          <a:blip r:embed="rId11">
            <a:alphaModFix/>
          </a:blip>
          <a:srcRect b="0" l="0" r="0" t="0"/>
          <a:stretch/>
        </p:blipFill>
        <p:spPr>
          <a:xfrm>
            <a:off x="4786313" y="3500438"/>
            <a:ext cx="85725" cy="114300"/>
          </a:xfrm>
          <a:prstGeom prst="rect">
            <a:avLst/>
          </a:prstGeom>
          <a:noFill/>
          <a:ln>
            <a:noFill/>
          </a:ln>
        </p:spPr>
      </p:pic>
      <p:sp>
        <p:nvSpPr>
          <p:cNvPr id="93" name="Google Shape;93;p3"/>
          <p:cNvSpPr/>
          <p:nvPr/>
        </p:nvSpPr>
        <p:spPr>
          <a:xfrm>
            <a:off x="4957763" y="3487936"/>
            <a:ext cx="1183016"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942"/>
              <a:buFont typeface="Noto Sans"/>
              <a:buNone/>
            </a:pPr>
            <a:r>
              <a:rPr b="1" i="0" lang="en-US" sz="942" u="none" cap="none" strike="noStrike">
                <a:solidFill>
                  <a:srgbClr val="00C3CC"/>
                </a:solidFill>
                <a:latin typeface="Noto Sans"/>
                <a:ea typeface="Noto Sans"/>
                <a:cs typeface="Noto Sans"/>
                <a:sym typeface="Noto Sans"/>
              </a:rPr>
              <a:t>Message Patterns:</a:t>
            </a:r>
            <a:endParaRPr b="0" i="0" sz="942" u="none" cap="none" strike="noStrike">
              <a:solidFill>
                <a:schemeClr val="dk1"/>
              </a:solidFill>
              <a:latin typeface="Calibri"/>
              <a:ea typeface="Calibri"/>
              <a:cs typeface="Calibri"/>
              <a:sym typeface="Calibri"/>
            </a:endParaRPr>
          </a:p>
        </p:txBody>
      </p:sp>
      <p:sp>
        <p:nvSpPr>
          <p:cNvPr id="94" name="Google Shape;94;p3"/>
          <p:cNvSpPr/>
          <p:nvPr/>
        </p:nvSpPr>
        <p:spPr>
          <a:xfrm>
            <a:off x="6209956" y="3487936"/>
            <a:ext cx="2387743"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Support for request-response, pub-sub, </a:t>
            </a:r>
            <a:endParaRPr b="0" i="0" sz="942" u="none" cap="none" strike="noStrike">
              <a:solidFill>
                <a:schemeClr val="dk1"/>
              </a:solidFill>
              <a:latin typeface="Calibri"/>
              <a:ea typeface="Calibri"/>
              <a:cs typeface="Calibri"/>
              <a:sym typeface="Calibri"/>
            </a:endParaRPr>
          </a:p>
        </p:txBody>
      </p:sp>
      <p:sp>
        <p:nvSpPr>
          <p:cNvPr id="95" name="Google Shape;95;p3"/>
          <p:cNvSpPr/>
          <p:nvPr/>
        </p:nvSpPr>
        <p:spPr>
          <a:xfrm>
            <a:off x="4957763" y="3680817"/>
            <a:ext cx="1137614" cy="17502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none" cap="none" strike="noStrike">
                <a:solidFill>
                  <a:srgbClr val="FFFFFF"/>
                </a:solidFill>
                <a:latin typeface="Noto Sans"/>
                <a:ea typeface="Noto Sans"/>
                <a:cs typeface="Noto Sans"/>
                <a:sym typeface="Noto Sans"/>
              </a:rPr>
              <a:t>and other patterns</a:t>
            </a:r>
            <a:endParaRPr b="0" i="0" sz="942"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preencoded.png" id="101" name="Google Shape;101;p4"/>
          <p:cNvPicPr preferRelativeResize="0"/>
          <p:nvPr/>
        </p:nvPicPr>
        <p:blipFill rotWithShape="1">
          <a:blip r:embed="rId3">
            <a:alphaModFix/>
          </a:blip>
          <a:srcRect b="0" l="0" r="0" t="0"/>
          <a:stretch/>
        </p:blipFill>
        <p:spPr>
          <a:xfrm>
            <a:off x="0" y="0"/>
            <a:ext cx="9144000" cy="5379244"/>
          </a:xfrm>
          <a:prstGeom prst="rect">
            <a:avLst/>
          </a:prstGeom>
          <a:noFill/>
          <a:ln>
            <a:noFill/>
          </a:ln>
        </p:spPr>
      </p:pic>
      <p:sp>
        <p:nvSpPr>
          <p:cNvPr id="102" name="Google Shape;102;p4"/>
          <p:cNvSpPr/>
          <p:nvPr/>
        </p:nvSpPr>
        <p:spPr>
          <a:xfrm>
            <a:off x="178594" y="178594"/>
            <a:ext cx="8786813" cy="428625"/>
          </a:xfrm>
          <a:prstGeom prst="rect">
            <a:avLst/>
          </a:prstGeom>
          <a:noFill/>
          <a:ln>
            <a:noFill/>
          </a:ln>
        </p:spPr>
        <p:txBody>
          <a:bodyPr anchorCtr="0" anchor="ctr" bIns="51050" lIns="0" spcFirstLastPara="1" rIns="0" wrap="square" tIns="0">
            <a:spAutoFit/>
          </a:bodyPr>
          <a:lstStyle/>
          <a:p>
            <a:pPr indent="0" lvl="0" marL="0" marR="0" rtl="0" algn="l">
              <a:spcBef>
                <a:spcPts val="0"/>
              </a:spcBef>
              <a:spcAft>
                <a:spcPts val="0"/>
              </a:spcAft>
              <a:buClr>
                <a:srgbClr val="00C3CC"/>
              </a:buClr>
              <a:buSzPts val="2025"/>
              <a:buFont typeface="Inter"/>
              <a:buNone/>
            </a:pPr>
            <a:r>
              <a:rPr b="1" i="0" lang="en-US" sz="2025" u="none" cap="none" strike="noStrike">
                <a:solidFill>
                  <a:srgbClr val="00C3CC"/>
                </a:solidFill>
                <a:latin typeface="Inter"/>
                <a:ea typeface="Inter"/>
                <a:cs typeface="Inter"/>
                <a:sym typeface="Inter"/>
              </a:rPr>
              <a:t>Pekko vs Erlang OTP: Code Comparison</a:t>
            </a:r>
            <a:endParaRPr b="0" i="0" sz="2025" u="none" cap="none" strike="noStrike">
              <a:solidFill>
                <a:schemeClr val="dk1"/>
              </a:solidFill>
              <a:latin typeface="Calibri"/>
              <a:ea typeface="Calibri"/>
              <a:cs typeface="Calibri"/>
              <a:sym typeface="Calibri"/>
            </a:endParaRPr>
          </a:p>
        </p:txBody>
      </p:sp>
      <p:sp>
        <p:nvSpPr>
          <p:cNvPr id="103" name="Google Shape;103;p4"/>
          <p:cNvSpPr/>
          <p:nvPr/>
        </p:nvSpPr>
        <p:spPr>
          <a:xfrm>
            <a:off x="214313" y="700088"/>
            <a:ext cx="4321969" cy="21431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Clr>
                <a:srgbClr val="00C3CC"/>
              </a:buClr>
              <a:buSzPts val="1046"/>
              <a:buFont typeface="Inter"/>
              <a:buNone/>
            </a:pPr>
            <a:r>
              <a:rPr b="1" i="0" lang="en-US" sz="1046" u="none" cap="none" strike="noStrike">
                <a:solidFill>
                  <a:srgbClr val="00C3CC"/>
                </a:solidFill>
                <a:latin typeface="Inter"/>
                <a:ea typeface="Inter"/>
                <a:cs typeface="Inter"/>
                <a:sym typeface="Inter"/>
              </a:rPr>
              <a:t>Apache Pekko</a:t>
            </a:r>
            <a:endParaRPr b="0" i="0" sz="1046" u="none" cap="none" strike="noStrike">
              <a:solidFill>
                <a:schemeClr val="dk1"/>
              </a:solidFill>
              <a:latin typeface="Calibri"/>
              <a:ea typeface="Calibri"/>
              <a:cs typeface="Calibri"/>
              <a:sym typeface="Calibri"/>
            </a:endParaRPr>
          </a:p>
        </p:txBody>
      </p:sp>
      <p:sp>
        <p:nvSpPr>
          <p:cNvPr id="104" name="Google Shape;104;p4"/>
          <p:cNvSpPr/>
          <p:nvPr/>
        </p:nvSpPr>
        <p:spPr>
          <a:xfrm>
            <a:off x="214324" y="950125"/>
            <a:ext cx="3826800" cy="3464700"/>
          </a:xfrm>
          <a:prstGeom prst="rect">
            <a:avLst/>
          </a:prstGeom>
          <a:solidFill>
            <a:srgbClr val="000000">
              <a:alpha val="29803"/>
            </a:srgbClr>
          </a:solidFill>
          <a:ln cap="flat" cmpd="sng" w="9525">
            <a:solidFill>
              <a:srgbClr val="00C3CC">
                <a:alpha val="200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214475" y="925375"/>
            <a:ext cx="3826800" cy="3464700"/>
          </a:xfrm>
          <a:prstGeom prst="rect">
            <a:avLst/>
          </a:prstGeom>
          <a:solidFill>
            <a:srgbClr val="000000">
              <a:alpha val="29800"/>
            </a:srgbClr>
          </a:solidFill>
          <a:ln>
            <a:noFill/>
          </a:ln>
        </p:spPr>
        <p:txBody>
          <a:bodyPr anchorCtr="0" anchor="ctr"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800">
                <a:solidFill>
                  <a:srgbClr val="CF8E6D"/>
                </a:solidFill>
                <a:highlight>
                  <a:srgbClr val="1E1F22"/>
                </a:highlight>
              </a:rPr>
              <a:t>object </a:t>
            </a:r>
            <a:r>
              <a:rPr lang="en-US" sz="800">
                <a:solidFill>
                  <a:srgbClr val="BCBEC4"/>
                </a:solidFill>
                <a:highlight>
                  <a:srgbClr val="1E1F22"/>
                </a:highlight>
              </a:rPr>
              <a:t>GreeterDemo {</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CF8E6D"/>
                </a:solidFill>
                <a:highlight>
                  <a:srgbClr val="1E1F22"/>
                </a:highlight>
              </a:rPr>
              <a:t>final case class </a:t>
            </a:r>
            <a:r>
              <a:rPr lang="en-US" sz="800">
                <a:solidFill>
                  <a:srgbClr val="BCBEC4"/>
                </a:solidFill>
                <a:highlight>
                  <a:srgbClr val="1E1F22"/>
                </a:highlight>
              </a:rPr>
              <a:t>Greet(</a:t>
            </a:r>
            <a:r>
              <a:rPr i="1" lang="en-US" sz="800">
                <a:solidFill>
                  <a:srgbClr val="C77DBB"/>
                </a:solidFill>
                <a:highlight>
                  <a:srgbClr val="1E1F22"/>
                </a:highlight>
              </a:rPr>
              <a:t>whom</a:t>
            </a:r>
            <a:r>
              <a:rPr lang="en-US" sz="800">
                <a:solidFill>
                  <a:srgbClr val="BCBEC4"/>
                </a:solidFill>
                <a:highlight>
                  <a:srgbClr val="1E1F22"/>
                </a:highlight>
              </a:rPr>
              <a:t>: String, </a:t>
            </a:r>
            <a:r>
              <a:rPr i="1" lang="en-US" sz="800">
                <a:solidFill>
                  <a:srgbClr val="C77DBB"/>
                </a:solidFill>
                <a:highlight>
                  <a:srgbClr val="1E1F22"/>
                </a:highlight>
              </a:rPr>
              <a:t>replyTo</a:t>
            </a:r>
            <a:r>
              <a:rPr lang="en-US" sz="800">
                <a:solidFill>
                  <a:srgbClr val="BCBEC4"/>
                </a:solidFill>
                <a:highlight>
                  <a:srgbClr val="1E1F22"/>
                </a:highlight>
              </a:rPr>
              <a:t>: ActorRef[Greeted])</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a:t>
            </a:r>
            <a:r>
              <a:rPr lang="en-US" sz="800">
                <a:solidFill>
                  <a:srgbClr val="CF8E6D"/>
                </a:solidFill>
                <a:highlight>
                  <a:srgbClr val="1E1F22"/>
                </a:highlight>
              </a:rPr>
              <a:t>final case class </a:t>
            </a:r>
            <a:r>
              <a:rPr lang="en-US" sz="800">
                <a:solidFill>
                  <a:srgbClr val="BCBEC4"/>
                </a:solidFill>
                <a:highlight>
                  <a:srgbClr val="1E1F22"/>
                </a:highlight>
              </a:rPr>
              <a:t>Greeted(</a:t>
            </a:r>
            <a:r>
              <a:rPr i="1" lang="en-US" sz="800">
                <a:solidFill>
                  <a:srgbClr val="C77DBB"/>
                </a:solidFill>
                <a:highlight>
                  <a:srgbClr val="1E1F22"/>
                </a:highlight>
              </a:rPr>
              <a:t>whom</a:t>
            </a:r>
            <a:r>
              <a:rPr lang="en-US" sz="800">
                <a:solidFill>
                  <a:srgbClr val="BCBEC4"/>
                </a:solidFill>
                <a:highlight>
                  <a:srgbClr val="1E1F22"/>
                </a:highlight>
              </a:rPr>
              <a:t>: String)</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a:t>
            </a:r>
            <a:r>
              <a:rPr lang="en-US" sz="800">
                <a:solidFill>
                  <a:srgbClr val="CF8E6D"/>
                </a:solidFill>
                <a:highlight>
                  <a:srgbClr val="1E1F22"/>
                </a:highlight>
              </a:rPr>
              <a:t>def </a:t>
            </a:r>
            <a:r>
              <a:rPr lang="en-US" sz="800">
                <a:solidFill>
                  <a:srgbClr val="56A8F5"/>
                </a:solidFill>
                <a:highlight>
                  <a:srgbClr val="1E1F22"/>
                </a:highlight>
              </a:rPr>
              <a:t>greeter</a:t>
            </a:r>
            <a:r>
              <a:rPr lang="en-US" sz="800">
                <a:solidFill>
                  <a:srgbClr val="BCBEC4"/>
                </a:solidFill>
                <a:highlight>
                  <a:srgbClr val="1E1F22"/>
                </a:highlight>
              </a:rPr>
              <a:t>: Behavior[Greet] = Behaviors.</a:t>
            </a:r>
            <a:r>
              <a:rPr i="1" lang="en-US" sz="800">
                <a:solidFill>
                  <a:srgbClr val="BCBEC4"/>
                </a:solidFill>
                <a:highlight>
                  <a:srgbClr val="1E1F22"/>
                </a:highlight>
              </a:rPr>
              <a:t>receiveMessage</a:t>
            </a:r>
            <a:r>
              <a:rPr lang="en-US" sz="800">
                <a:solidFill>
                  <a:srgbClr val="BCBEC4"/>
                </a:solidFill>
                <a:highlight>
                  <a:srgbClr val="1E1F22"/>
                </a:highlight>
              </a:rPr>
              <a:t>[Greet] {</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msg =&gt;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a:t>
            </a:r>
            <a:r>
              <a:rPr i="1" lang="en-US" sz="800">
                <a:solidFill>
                  <a:srgbClr val="BCBEC4"/>
                </a:solidFill>
                <a:highlight>
                  <a:srgbClr val="1E1F22"/>
                </a:highlight>
              </a:rPr>
              <a:t>println</a:t>
            </a:r>
            <a:r>
              <a:rPr lang="en-US" sz="800">
                <a:solidFill>
                  <a:srgbClr val="BCBEC4"/>
                </a:solidFill>
                <a:highlight>
                  <a:srgbClr val="1E1F22"/>
                </a:highlight>
              </a:rPr>
              <a:t>(</a:t>
            </a:r>
            <a:r>
              <a:rPr lang="en-US" sz="800">
                <a:solidFill>
                  <a:srgbClr val="6AAB73"/>
                </a:solidFill>
                <a:highlight>
                  <a:srgbClr val="1E1F22"/>
                </a:highlight>
              </a:rPr>
              <a:t>s"Hello </a:t>
            </a:r>
            <a:r>
              <a:rPr b="1" lang="en-US" sz="800">
                <a:solidFill>
                  <a:srgbClr val="00B8BB"/>
                </a:solidFill>
                <a:highlight>
                  <a:srgbClr val="1E1F22"/>
                </a:highlight>
              </a:rPr>
              <a:t>$</a:t>
            </a:r>
            <a:r>
              <a:rPr lang="en-US" sz="800">
                <a:solidFill>
                  <a:srgbClr val="BCBEC4"/>
                </a:solidFill>
                <a:highlight>
                  <a:srgbClr val="1E1F22"/>
                </a:highlight>
              </a:rPr>
              <a:t>{msg.</a:t>
            </a:r>
            <a:r>
              <a:rPr i="1" lang="en-US" sz="800">
                <a:solidFill>
                  <a:srgbClr val="C77DBB"/>
                </a:solidFill>
                <a:highlight>
                  <a:srgbClr val="1E1F22"/>
                </a:highlight>
              </a:rPr>
              <a:t>whom</a:t>
            </a:r>
            <a:r>
              <a:rPr lang="en-US" sz="800">
                <a:solidFill>
                  <a:srgbClr val="BCBEC4"/>
                </a:solidFill>
                <a:highlight>
                  <a:srgbClr val="1E1F22"/>
                </a:highlight>
              </a:rPr>
              <a:t>}</a:t>
            </a:r>
            <a:r>
              <a:rPr lang="en-US" sz="800">
                <a:solidFill>
                  <a:srgbClr val="6AAB73"/>
                </a:solidFill>
                <a:highlight>
                  <a:srgbClr val="1E1F22"/>
                </a:highlight>
              </a:rPr>
              <a:t>!"</a:t>
            </a:r>
            <a:r>
              <a:rPr lang="en-US" sz="800">
                <a:solidFill>
                  <a:srgbClr val="BCBEC4"/>
                </a:solidFill>
                <a:highlight>
                  <a:srgbClr val="1E1F22"/>
                </a:highlight>
              </a:rPr>
              <a: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msg.</a:t>
            </a:r>
            <a:r>
              <a:rPr i="1" lang="en-US" sz="800">
                <a:solidFill>
                  <a:srgbClr val="C77DBB"/>
                </a:solidFill>
                <a:highlight>
                  <a:srgbClr val="1E1F22"/>
                </a:highlight>
              </a:rPr>
              <a:t>replyTo </a:t>
            </a:r>
            <a:r>
              <a:rPr lang="en-US" sz="800">
                <a:solidFill>
                  <a:srgbClr val="BCBEC4"/>
                </a:solidFill>
                <a:highlight>
                  <a:srgbClr val="1E1F22"/>
                </a:highlight>
              </a:rPr>
              <a:t>! Greeted(msg.</a:t>
            </a:r>
            <a:r>
              <a:rPr i="1" lang="en-US" sz="800">
                <a:solidFill>
                  <a:srgbClr val="C77DBB"/>
                </a:solidFill>
                <a:highlight>
                  <a:srgbClr val="1E1F22"/>
                </a:highlight>
              </a:rPr>
              <a:t>whom</a:t>
            </a:r>
            <a:r>
              <a:rPr lang="en-US" sz="800">
                <a:solidFill>
                  <a:srgbClr val="BCBEC4"/>
                </a:solidFill>
                <a:highlight>
                  <a:srgbClr val="1E1F22"/>
                </a:highlight>
              </a:rPr>
              <a: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Behaviors.</a:t>
            </a:r>
            <a:r>
              <a:rPr i="1" lang="en-US" sz="800">
                <a:solidFill>
                  <a:srgbClr val="BCBEC4"/>
                </a:solidFill>
                <a:highlight>
                  <a:srgbClr val="1E1F22"/>
                </a:highlight>
              </a:rPr>
              <a:t>same</a:t>
            </a:r>
            <a:endParaRPr i="1"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i="1" lang="en-US" sz="800">
                <a:solidFill>
                  <a:srgbClr val="BCBEC4"/>
                </a:solidFill>
                <a:highlight>
                  <a:srgbClr val="1E1F22"/>
                </a:highlight>
              </a:rPr>
              <a:t> </a:t>
            </a:r>
            <a:r>
              <a:rPr lang="en-US" sz="800">
                <a:solidFill>
                  <a:srgbClr val="BCBEC4"/>
                </a:solidFill>
                <a:highlight>
                  <a:srgbClr val="1E1F22"/>
                </a:highlight>
              </a:rPr>
              <a: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a:t>
            </a:r>
            <a:r>
              <a:rPr lang="en-US" sz="800">
                <a:solidFill>
                  <a:srgbClr val="CF8E6D"/>
                </a:solidFill>
                <a:highlight>
                  <a:srgbClr val="1E1F22"/>
                </a:highlight>
              </a:rPr>
              <a:t>def </a:t>
            </a:r>
            <a:r>
              <a:rPr lang="en-US" sz="800">
                <a:solidFill>
                  <a:srgbClr val="56A8F5"/>
                </a:solidFill>
                <a:highlight>
                  <a:srgbClr val="1E1F22"/>
                </a:highlight>
              </a:rPr>
              <a:t>replier</a:t>
            </a:r>
            <a:r>
              <a:rPr lang="en-US" sz="800">
                <a:solidFill>
                  <a:srgbClr val="BCBEC4"/>
                </a:solidFill>
                <a:highlight>
                  <a:srgbClr val="1E1F22"/>
                </a:highlight>
              </a:rPr>
              <a:t>: Behavior[Greeted] = Behaviors.</a:t>
            </a:r>
            <a:r>
              <a:rPr i="1" lang="en-US" sz="800">
                <a:solidFill>
                  <a:srgbClr val="BCBEC4"/>
                </a:solidFill>
                <a:highlight>
                  <a:srgbClr val="1E1F22"/>
                </a:highlight>
              </a:rPr>
              <a:t>receiveMessage</a:t>
            </a:r>
            <a:r>
              <a:rPr lang="en-US" sz="800">
                <a:solidFill>
                  <a:srgbClr val="BCBEC4"/>
                </a:solidFill>
                <a:highlight>
                  <a:srgbClr val="1E1F22"/>
                </a:highlight>
              </a:rPr>
              <a:t>[Greeted] {</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msg =&gt;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a:t>
            </a:r>
            <a:r>
              <a:rPr i="1" lang="en-US" sz="800">
                <a:solidFill>
                  <a:srgbClr val="BCBEC4"/>
                </a:solidFill>
                <a:highlight>
                  <a:srgbClr val="1E1F22"/>
                </a:highlight>
              </a:rPr>
              <a:t>println</a:t>
            </a:r>
            <a:r>
              <a:rPr lang="en-US" sz="800">
                <a:solidFill>
                  <a:srgbClr val="BCBEC4"/>
                </a:solidFill>
                <a:highlight>
                  <a:srgbClr val="1E1F22"/>
                </a:highlight>
              </a:rPr>
              <a:t>(</a:t>
            </a:r>
            <a:r>
              <a:rPr lang="en-US" sz="800">
                <a:solidFill>
                  <a:srgbClr val="6AAB73"/>
                </a:solidFill>
                <a:highlight>
                  <a:srgbClr val="1E1F22"/>
                </a:highlight>
              </a:rPr>
              <a:t>s"Received greeting from </a:t>
            </a:r>
            <a:r>
              <a:rPr b="1" lang="en-US" sz="800">
                <a:solidFill>
                  <a:srgbClr val="00B8BB"/>
                </a:solidFill>
                <a:highlight>
                  <a:srgbClr val="1E1F22"/>
                </a:highlight>
              </a:rPr>
              <a:t>$</a:t>
            </a:r>
            <a:r>
              <a:rPr lang="en-US" sz="800">
                <a:solidFill>
                  <a:srgbClr val="BCBEC4"/>
                </a:solidFill>
                <a:highlight>
                  <a:srgbClr val="1E1F22"/>
                </a:highlight>
              </a:rPr>
              <a:t>{msg.</a:t>
            </a:r>
            <a:r>
              <a:rPr i="1" lang="en-US" sz="800">
                <a:solidFill>
                  <a:srgbClr val="C77DBB"/>
                </a:solidFill>
                <a:highlight>
                  <a:srgbClr val="1E1F22"/>
                </a:highlight>
              </a:rPr>
              <a:t>whom</a:t>
            </a:r>
            <a:r>
              <a:rPr lang="en-US" sz="800">
                <a:solidFill>
                  <a:srgbClr val="BCBEC4"/>
                </a:solidFill>
                <a:highlight>
                  <a:srgbClr val="1E1F22"/>
                </a:highlight>
              </a:rPr>
              <a:t>}</a:t>
            </a:r>
            <a:r>
              <a:rPr lang="en-US" sz="800">
                <a:solidFill>
                  <a:srgbClr val="6AAB73"/>
                </a:solidFill>
                <a:highlight>
                  <a:srgbClr val="1E1F22"/>
                </a:highlight>
              </a:rPr>
              <a:t>!"</a:t>
            </a:r>
            <a:r>
              <a:rPr lang="en-US" sz="800">
                <a:solidFill>
                  <a:srgbClr val="BCBEC4"/>
                </a:solidFill>
                <a:highlight>
                  <a:srgbClr val="1E1F22"/>
                </a:highlight>
              </a:rPr>
              <a: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Behaviors.</a:t>
            </a:r>
            <a:r>
              <a:rPr i="1" lang="en-US" sz="800">
                <a:solidFill>
                  <a:srgbClr val="BCBEC4"/>
                </a:solidFill>
                <a:highlight>
                  <a:srgbClr val="1E1F22"/>
                </a:highlight>
              </a:rPr>
              <a:t>same</a:t>
            </a:r>
            <a:endParaRPr i="1"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i="1" lang="en-US" sz="800">
                <a:solidFill>
                  <a:srgbClr val="BCBEC4"/>
                </a:solidFill>
                <a:highlight>
                  <a:srgbClr val="1E1F22"/>
                </a:highlight>
              </a:rPr>
              <a:t> </a:t>
            </a:r>
            <a:r>
              <a:rPr lang="en-US" sz="800">
                <a:solidFill>
                  <a:srgbClr val="BCBEC4"/>
                </a:solidFill>
                <a:highlight>
                  <a:srgbClr val="1E1F22"/>
                </a:highlight>
              </a:rPr>
              <a: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a:t>
            </a:r>
            <a:r>
              <a:rPr lang="en-US" sz="800">
                <a:solidFill>
                  <a:srgbClr val="CF8E6D"/>
                </a:solidFill>
                <a:highlight>
                  <a:srgbClr val="1E1F22"/>
                </a:highlight>
              </a:rPr>
              <a:t>def </a:t>
            </a:r>
            <a:r>
              <a:rPr lang="en-US" sz="800">
                <a:solidFill>
                  <a:srgbClr val="56A8F5"/>
                </a:solidFill>
                <a:highlight>
                  <a:srgbClr val="1E1F22"/>
                </a:highlight>
              </a:rPr>
              <a:t>main</a:t>
            </a:r>
            <a:r>
              <a:rPr lang="en-US" sz="800">
                <a:solidFill>
                  <a:srgbClr val="BCBEC4"/>
                </a:solidFill>
                <a:highlight>
                  <a:srgbClr val="1E1F22"/>
                </a:highlight>
              </a:rPr>
              <a:t>(args: Array[String]): Unit = {</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a:t>
            </a:r>
            <a:r>
              <a:rPr lang="en-US" sz="800">
                <a:solidFill>
                  <a:srgbClr val="CF8E6D"/>
                </a:solidFill>
                <a:highlight>
                  <a:srgbClr val="1E1F22"/>
                </a:highlight>
              </a:rPr>
              <a:t>val </a:t>
            </a:r>
            <a:r>
              <a:rPr lang="en-US" sz="800">
                <a:solidFill>
                  <a:srgbClr val="BCBEC4"/>
                </a:solidFill>
                <a:highlight>
                  <a:srgbClr val="1E1F22"/>
                </a:highlight>
              </a:rPr>
              <a:t>system = ActorSystem(Behaviors.</a:t>
            </a:r>
            <a:r>
              <a:rPr i="1" lang="en-US" sz="800">
                <a:solidFill>
                  <a:srgbClr val="BCBEC4"/>
                </a:solidFill>
                <a:highlight>
                  <a:srgbClr val="1E1F22"/>
                </a:highlight>
              </a:rPr>
              <a:t>setup</a:t>
            </a:r>
            <a:r>
              <a:rPr lang="en-US" sz="800">
                <a:solidFill>
                  <a:srgbClr val="BCBEC4"/>
                </a:solidFill>
                <a:highlight>
                  <a:srgbClr val="1E1F22"/>
                </a:highlight>
              </a:rPr>
              <a:t>[Any] { ctx =&gt;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a:t>
            </a:r>
            <a:r>
              <a:rPr lang="en-US" sz="800">
                <a:solidFill>
                  <a:srgbClr val="CF8E6D"/>
                </a:solidFill>
                <a:highlight>
                  <a:srgbClr val="1E1F22"/>
                </a:highlight>
              </a:rPr>
              <a:t>val </a:t>
            </a:r>
            <a:r>
              <a:rPr lang="en-US" sz="800">
                <a:solidFill>
                  <a:srgbClr val="BCBEC4"/>
                </a:solidFill>
                <a:highlight>
                  <a:srgbClr val="1E1F22"/>
                </a:highlight>
              </a:rPr>
              <a:t>replierActor = ctx.spawn(</a:t>
            </a:r>
            <a:r>
              <a:rPr i="1" lang="en-US" sz="800">
                <a:solidFill>
                  <a:srgbClr val="BCBEC4"/>
                </a:solidFill>
                <a:highlight>
                  <a:srgbClr val="1E1F22"/>
                </a:highlight>
              </a:rPr>
              <a:t>replier</a:t>
            </a:r>
            <a:r>
              <a:rPr lang="en-US" sz="800">
                <a:solidFill>
                  <a:srgbClr val="BCBEC4"/>
                </a:solidFill>
                <a:highlight>
                  <a:srgbClr val="1E1F22"/>
                </a:highlight>
              </a:rPr>
              <a:t>, </a:t>
            </a:r>
            <a:r>
              <a:rPr lang="en-US" sz="800">
                <a:solidFill>
                  <a:srgbClr val="6AAB73"/>
                </a:solidFill>
                <a:highlight>
                  <a:srgbClr val="1E1F22"/>
                </a:highlight>
              </a:rPr>
              <a:t>"replier"</a:t>
            </a:r>
            <a:r>
              <a:rPr lang="en-US" sz="800">
                <a:solidFill>
                  <a:srgbClr val="BCBEC4"/>
                </a:solidFill>
                <a:highlight>
                  <a:srgbClr val="1E1F22"/>
                </a:highlight>
              </a:rPr>
              <a: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a:t>
            </a:r>
            <a:r>
              <a:rPr lang="en-US" sz="800">
                <a:solidFill>
                  <a:srgbClr val="CF8E6D"/>
                </a:solidFill>
                <a:highlight>
                  <a:srgbClr val="1E1F22"/>
                </a:highlight>
              </a:rPr>
              <a:t>val </a:t>
            </a:r>
            <a:r>
              <a:rPr lang="en-US" sz="800">
                <a:solidFill>
                  <a:srgbClr val="BCBEC4"/>
                </a:solidFill>
                <a:highlight>
                  <a:srgbClr val="1E1F22"/>
                </a:highlight>
              </a:rPr>
              <a:t>greeterActor = ctx.spawn(</a:t>
            </a:r>
            <a:r>
              <a:rPr i="1" lang="en-US" sz="800">
                <a:solidFill>
                  <a:srgbClr val="BCBEC4"/>
                </a:solidFill>
                <a:highlight>
                  <a:srgbClr val="1E1F22"/>
                </a:highlight>
              </a:rPr>
              <a:t>greeter</a:t>
            </a:r>
            <a:r>
              <a:rPr lang="en-US" sz="800">
                <a:solidFill>
                  <a:srgbClr val="BCBEC4"/>
                </a:solidFill>
                <a:highlight>
                  <a:srgbClr val="1E1F22"/>
                </a:highlight>
              </a:rPr>
              <a:t>, </a:t>
            </a:r>
            <a:r>
              <a:rPr lang="en-US" sz="800">
                <a:solidFill>
                  <a:srgbClr val="6AAB73"/>
                </a:solidFill>
                <a:highlight>
                  <a:srgbClr val="1E1F22"/>
                </a:highlight>
              </a:rPr>
              <a:t>"greeter"</a:t>
            </a:r>
            <a:r>
              <a:rPr lang="en-US" sz="800">
                <a:solidFill>
                  <a:srgbClr val="BCBEC4"/>
                </a:solidFill>
                <a:highlight>
                  <a:srgbClr val="1E1F22"/>
                </a:highlight>
              </a:rPr>
              <a: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greeterActor ! Greet(</a:t>
            </a:r>
            <a:r>
              <a:rPr lang="en-US" sz="800">
                <a:solidFill>
                  <a:srgbClr val="6AAB73"/>
                </a:solidFill>
                <a:highlight>
                  <a:srgbClr val="1E1F22"/>
                </a:highlight>
              </a:rPr>
              <a:t>"Roger"</a:t>
            </a:r>
            <a:r>
              <a:rPr lang="en-US" sz="800">
                <a:solidFill>
                  <a:srgbClr val="BCBEC4"/>
                </a:solidFill>
                <a:highlight>
                  <a:srgbClr val="1E1F22"/>
                </a:highlight>
              </a:rPr>
              <a:t>, replierActor)</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Behaviors.</a:t>
            </a:r>
            <a:r>
              <a:rPr i="1" lang="en-US" sz="800">
                <a:solidFill>
                  <a:srgbClr val="BCBEC4"/>
                </a:solidFill>
                <a:highlight>
                  <a:srgbClr val="1E1F22"/>
                </a:highlight>
              </a:rPr>
              <a:t>empty</a:t>
            </a:r>
            <a:endParaRPr i="1"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i="1" lang="en-US" sz="800">
                <a:solidFill>
                  <a:srgbClr val="BCBEC4"/>
                </a:solidFill>
                <a:highlight>
                  <a:srgbClr val="1E1F22"/>
                </a:highlight>
              </a:rPr>
              <a:t>   </a:t>
            </a:r>
            <a:r>
              <a:rPr lang="en-US" sz="800">
                <a:solidFill>
                  <a:srgbClr val="BCBEC4"/>
                </a:solidFill>
                <a:highlight>
                  <a:srgbClr val="1E1F22"/>
                </a:highlight>
              </a:rPr>
              <a:t>}, </a:t>
            </a:r>
            <a:r>
              <a:rPr lang="en-US" sz="800">
                <a:solidFill>
                  <a:srgbClr val="6AAB73"/>
                </a:solidFill>
                <a:highlight>
                  <a:srgbClr val="1E1F22"/>
                </a:highlight>
              </a:rPr>
              <a:t>"HelloSystem"</a:t>
            </a:r>
            <a:r>
              <a:rPr lang="en-US" sz="800">
                <a:solidFill>
                  <a:srgbClr val="BCBEC4"/>
                </a:solidFill>
                <a:highlight>
                  <a:srgbClr val="1E1F22"/>
                </a:highlight>
              </a:rPr>
              <a: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a:t>
            </a:r>
            <a:endParaRPr sz="800">
              <a:solidFill>
                <a:srgbClr val="BCBEC4"/>
              </a:solidFill>
              <a:highlight>
                <a:srgbClr val="1E1F22"/>
              </a:highlight>
            </a:endParaRPr>
          </a:p>
          <a:p>
            <a:pPr indent="0" lvl="0" marL="0" marR="0" rtl="0" algn="l">
              <a:spcBef>
                <a:spcPts val="0"/>
              </a:spcBef>
              <a:spcAft>
                <a:spcPts val="0"/>
              </a:spcAft>
              <a:buClr>
                <a:srgbClr val="FFFFFF"/>
              </a:buClr>
              <a:buSzPts val="628"/>
              <a:buFont typeface="Arial"/>
              <a:buNone/>
            </a:pPr>
            <a:r>
              <a:t/>
            </a:r>
            <a:endParaRPr sz="500">
              <a:solidFill>
                <a:srgbClr val="CF8E6D"/>
              </a:solidFill>
              <a:highlight>
                <a:srgbClr val="1E1F22"/>
              </a:highlight>
            </a:endParaRPr>
          </a:p>
        </p:txBody>
      </p:sp>
      <p:sp>
        <p:nvSpPr>
          <p:cNvPr id="106" name="Google Shape;106;p4"/>
          <p:cNvSpPr/>
          <p:nvPr/>
        </p:nvSpPr>
        <p:spPr>
          <a:xfrm>
            <a:off x="4607719" y="700088"/>
            <a:ext cx="4321969" cy="21431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Clr>
                <a:srgbClr val="00C3CC"/>
              </a:buClr>
              <a:buSzPts val="1046"/>
              <a:buFont typeface="Inter"/>
              <a:buNone/>
            </a:pPr>
            <a:r>
              <a:rPr b="1" i="0" lang="en-US" sz="1046" u="none" cap="none" strike="noStrike">
                <a:solidFill>
                  <a:srgbClr val="00C3CC"/>
                </a:solidFill>
                <a:latin typeface="Inter"/>
                <a:ea typeface="Inter"/>
                <a:cs typeface="Inter"/>
                <a:sym typeface="Inter"/>
              </a:rPr>
              <a:t>Erlang OTP</a:t>
            </a:r>
            <a:endParaRPr b="0" i="0" sz="1046" u="none" cap="none" strike="noStrike">
              <a:solidFill>
                <a:schemeClr val="dk1"/>
              </a:solidFill>
              <a:latin typeface="Calibri"/>
              <a:ea typeface="Calibri"/>
              <a:cs typeface="Calibri"/>
              <a:sym typeface="Calibri"/>
            </a:endParaRPr>
          </a:p>
        </p:txBody>
      </p:sp>
      <p:sp>
        <p:nvSpPr>
          <p:cNvPr id="107" name="Google Shape;107;p4"/>
          <p:cNvSpPr/>
          <p:nvPr/>
        </p:nvSpPr>
        <p:spPr>
          <a:xfrm>
            <a:off x="4320576" y="950125"/>
            <a:ext cx="4609200" cy="3464700"/>
          </a:xfrm>
          <a:prstGeom prst="rect">
            <a:avLst/>
          </a:prstGeom>
          <a:solidFill>
            <a:srgbClr val="000000">
              <a:alpha val="29803"/>
            </a:srgbClr>
          </a:solidFill>
          <a:ln cap="flat" cmpd="sng" w="9525">
            <a:solidFill>
              <a:srgbClr val="00C3CC">
                <a:alpha val="200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4320575" y="914400"/>
            <a:ext cx="4609200" cy="3465300"/>
          </a:xfrm>
          <a:prstGeom prst="rect">
            <a:avLst/>
          </a:prstGeom>
          <a:solidFill>
            <a:srgbClr val="000000">
              <a:alpha val="29800"/>
            </a:srgbClr>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100"/>
              <a:buFont typeface="Arial"/>
              <a:buNone/>
            </a:pPr>
            <a:r>
              <a:rPr lang="en-US" sz="800">
                <a:solidFill>
                  <a:srgbClr val="BCBEC4"/>
                </a:solidFill>
                <a:highlight>
                  <a:srgbClr val="1E1F22"/>
                </a:highlight>
              </a:rPr>
              <a:t>-</a:t>
            </a:r>
            <a:r>
              <a:rPr lang="en-US" sz="800">
                <a:solidFill>
                  <a:srgbClr val="CF8E6D"/>
                </a:solidFill>
                <a:highlight>
                  <a:srgbClr val="1E1F22"/>
                </a:highlight>
              </a:rPr>
              <a:t>module</a:t>
            </a:r>
            <a:r>
              <a:rPr lang="en-US" sz="800">
                <a:solidFill>
                  <a:srgbClr val="BCBEC4"/>
                </a:solidFill>
                <a:highlight>
                  <a:srgbClr val="1E1F22"/>
                </a:highlight>
              </a:rPr>
              <a:t>(erlang_greeter_demo)</a:t>
            </a:r>
            <a:r>
              <a:rPr lang="en-US" sz="800">
                <a:solidFill>
                  <a:srgbClr val="CF8E6D"/>
                </a:solidFill>
                <a:highlight>
                  <a:srgbClr val="1E1F22"/>
                </a:highlight>
              </a:rPr>
              <a:t>.</a:t>
            </a:r>
            <a:endParaRPr sz="800">
              <a:solidFill>
                <a:srgbClr val="CF8E6D"/>
              </a:solidFill>
              <a:highlight>
                <a:srgbClr val="1E1F22"/>
              </a:highlight>
            </a:endParaRPr>
          </a:p>
          <a:p>
            <a:pPr indent="0" lvl="0" marL="0" marR="0" rtl="0" algn="l">
              <a:lnSpc>
                <a:spcPct val="100000"/>
              </a:lnSpc>
              <a:spcBef>
                <a:spcPts val="0"/>
              </a:spcBef>
              <a:spcAft>
                <a:spcPts val="0"/>
              </a:spcAft>
              <a:buClr>
                <a:schemeClr val="dk1"/>
              </a:buClr>
              <a:buSzPts val="1100"/>
              <a:buFont typeface="Arial"/>
              <a:buNone/>
            </a:pPr>
            <a:r>
              <a:rPr lang="en-US" sz="800">
                <a:solidFill>
                  <a:srgbClr val="BCBEC4"/>
                </a:solidFill>
                <a:highlight>
                  <a:srgbClr val="1E1F22"/>
                </a:highlight>
              </a:rPr>
              <a:t>-</a:t>
            </a:r>
            <a:r>
              <a:rPr lang="en-US" sz="800">
                <a:solidFill>
                  <a:srgbClr val="CF8E6D"/>
                </a:solidFill>
                <a:highlight>
                  <a:srgbClr val="1E1F22"/>
                </a:highlight>
              </a:rPr>
              <a:t>behaviour</a:t>
            </a:r>
            <a:r>
              <a:rPr lang="en-US" sz="800">
                <a:solidFill>
                  <a:srgbClr val="BCBEC4"/>
                </a:solidFill>
                <a:highlight>
                  <a:srgbClr val="1E1F22"/>
                </a:highlight>
              </a:rPr>
              <a:t>(gen_server)</a:t>
            </a:r>
            <a:r>
              <a:rPr lang="en-US" sz="800">
                <a:solidFill>
                  <a:srgbClr val="CF8E6D"/>
                </a:solidFill>
                <a:highlight>
                  <a:srgbClr val="1E1F22"/>
                </a:highlight>
              </a:rPr>
              <a:t>.</a:t>
            </a:r>
            <a:endParaRPr sz="800">
              <a:solidFill>
                <a:srgbClr val="CF8E6D"/>
              </a:solidFill>
              <a:highlight>
                <a:srgbClr val="1E1F22"/>
              </a:highlight>
            </a:endParaRPr>
          </a:p>
          <a:p>
            <a:pPr indent="0" lvl="0" marL="0" rtl="0" algn="l">
              <a:spcBef>
                <a:spcPts val="0"/>
              </a:spcBef>
              <a:spcAft>
                <a:spcPts val="0"/>
              </a:spcAft>
              <a:buClr>
                <a:schemeClr val="dk1"/>
              </a:buClr>
              <a:buSzPts val="1100"/>
              <a:buFont typeface="Arial"/>
              <a:buNone/>
            </a:pPr>
            <a:r>
              <a:t/>
            </a:r>
            <a:endParaRPr sz="800">
              <a:solidFill>
                <a:srgbClr val="CF8E6D"/>
              </a:solidFill>
              <a:highlight>
                <a:srgbClr val="1E1F22"/>
              </a:highlight>
            </a:endParaRPr>
          </a:p>
          <a:p>
            <a:pPr indent="0" lvl="0" marL="0" marR="0" rtl="0" algn="l">
              <a:lnSpc>
                <a:spcPct val="100000"/>
              </a:lnSpc>
              <a:spcBef>
                <a:spcPts val="0"/>
              </a:spcBef>
              <a:spcAft>
                <a:spcPts val="0"/>
              </a:spcAft>
              <a:buClr>
                <a:schemeClr val="dk1"/>
              </a:buClr>
              <a:buSzPts val="1100"/>
              <a:buFont typeface="Arial"/>
              <a:buNone/>
            </a:pPr>
            <a:r>
              <a:rPr lang="en-US" sz="800">
                <a:solidFill>
                  <a:srgbClr val="BCBEC4"/>
                </a:solidFill>
                <a:highlight>
                  <a:srgbClr val="1E1F22"/>
                </a:highlight>
              </a:rPr>
              <a:t>-</a:t>
            </a:r>
            <a:r>
              <a:rPr lang="en-US" sz="800">
                <a:solidFill>
                  <a:srgbClr val="CF8E6D"/>
                </a:solidFill>
                <a:highlight>
                  <a:srgbClr val="1E1F22"/>
                </a:highlight>
              </a:rPr>
              <a:t>export</a:t>
            </a:r>
            <a:r>
              <a:rPr lang="en-US" sz="800">
                <a:solidFill>
                  <a:srgbClr val="BCBEC4"/>
                </a:solidFill>
                <a:highlight>
                  <a:srgbClr val="1E1F22"/>
                </a:highlight>
              </a:rPr>
              <a:t>([init/</a:t>
            </a:r>
            <a:r>
              <a:rPr lang="en-US" sz="800">
                <a:solidFill>
                  <a:srgbClr val="2AACB8"/>
                </a:solidFill>
                <a:highlight>
                  <a:srgbClr val="1E1F22"/>
                </a:highlight>
              </a:rPr>
              <a:t>1</a:t>
            </a:r>
            <a:r>
              <a:rPr lang="en-US" sz="800">
                <a:solidFill>
                  <a:srgbClr val="BCBEC4"/>
                </a:solidFill>
                <a:highlight>
                  <a:srgbClr val="1E1F22"/>
                </a:highlight>
              </a:rPr>
              <a:t>, handle_info/</a:t>
            </a:r>
            <a:r>
              <a:rPr lang="en-US" sz="800">
                <a:solidFill>
                  <a:srgbClr val="2AACB8"/>
                </a:solidFill>
                <a:highlight>
                  <a:srgbClr val="1E1F22"/>
                </a:highlight>
              </a:rPr>
              <a:t>2</a:t>
            </a:r>
            <a:r>
              <a:rPr lang="en-US" sz="800">
                <a:solidFill>
                  <a:srgbClr val="BCBEC4"/>
                </a:solidFill>
                <a:highlight>
                  <a:srgbClr val="1E1F22"/>
                </a:highlight>
              </a:rPr>
              <a:t>, start/</a:t>
            </a:r>
            <a:r>
              <a:rPr lang="en-US" sz="800">
                <a:solidFill>
                  <a:srgbClr val="2AACB8"/>
                </a:solidFill>
                <a:highlight>
                  <a:srgbClr val="1E1F22"/>
                </a:highlight>
              </a:rPr>
              <a:t>0</a:t>
            </a:r>
            <a:r>
              <a:rPr lang="en-US" sz="800">
                <a:solidFill>
                  <a:srgbClr val="BCBEC4"/>
                </a:solidFill>
                <a:highlight>
                  <a:srgbClr val="1E1F22"/>
                </a:highlight>
              </a:rPr>
              <a:t>])</a:t>
            </a:r>
            <a:r>
              <a:rPr lang="en-US" sz="800">
                <a:solidFill>
                  <a:srgbClr val="CF8E6D"/>
                </a:solidFill>
                <a:highlight>
                  <a:srgbClr val="1E1F22"/>
                </a:highlight>
              </a:rPr>
              <a:t>.</a:t>
            </a:r>
            <a:endParaRPr sz="800">
              <a:solidFill>
                <a:srgbClr val="CF8E6D"/>
              </a:solidFill>
              <a:highlight>
                <a:srgbClr val="1E1F22"/>
              </a:highlight>
            </a:endParaRPr>
          </a:p>
          <a:p>
            <a:pPr indent="0" lvl="0" marL="0" rtl="0" algn="l">
              <a:spcBef>
                <a:spcPts val="0"/>
              </a:spcBef>
              <a:spcAft>
                <a:spcPts val="0"/>
              </a:spcAft>
              <a:buClr>
                <a:schemeClr val="dk1"/>
              </a:buClr>
              <a:buSzPts val="1100"/>
              <a:buFont typeface="Arial"/>
              <a:buNone/>
            </a:pPr>
            <a:r>
              <a:t/>
            </a:r>
            <a:endParaRPr sz="800">
              <a:solidFill>
                <a:srgbClr val="CF8E6D"/>
              </a:solidFill>
              <a:highlight>
                <a:srgbClr val="1E1F22"/>
              </a:highlight>
            </a:endParaRPr>
          </a:p>
          <a:p>
            <a:pPr indent="0" lvl="0" marL="0" marR="0" rtl="0" algn="l">
              <a:lnSpc>
                <a:spcPct val="100000"/>
              </a:lnSpc>
              <a:spcBef>
                <a:spcPts val="0"/>
              </a:spcBef>
              <a:spcAft>
                <a:spcPts val="0"/>
              </a:spcAft>
              <a:buClr>
                <a:schemeClr val="dk1"/>
              </a:buClr>
              <a:buSzPts val="1100"/>
              <a:buFont typeface="Arial"/>
              <a:buNone/>
            </a:pPr>
            <a:r>
              <a:rPr lang="en-US" sz="800">
                <a:solidFill>
                  <a:srgbClr val="56A8F5"/>
                </a:solidFill>
                <a:highlight>
                  <a:srgbClr val="1E1F22"/>
                </a:highlight>
              </a:rPr>
              <a:t>init</a:t>
            </a:r>
            <a:r>
              <a:rPr lang="en-US" sz="800">
                <a:solidFill>
                  <a:srgbClr val="BCBEC4"/>
                </a:solidFill>
                <a:highlight>
                  <a:srgbClr val="1E1F22"/>
                </a:highlight>
              </a:rPr>
              <a:t>(replier) -&gt; {ok, replier};</a:t>
            </a:r>
            <a:endParaRPr sz="800">
              <a:solidFill>
                <a:srgbClr val="BCBEC4"/>
              </a:solidFill>
              <a:highlight>
                <a:srgbClr val="1E1F22"/>
              </a:highlight>
            </a:endParaRPr>
          </a:p>
          <a:p>
            <a:pPr indent="0" lvl="0" marL="0" marR="0" rtl="0" algn="l">
              <a:lnSpc>
                <a:spcPct val="100000"/>
              </a:lnSpc>
              <a:spcBef>
                <a:spcPts val="0"/>
              </a:spcBef>
              <a:spcAft>
                <a:spcPts val="0"/>
              </a:spcAft>
              <a:buClr>
                <a:schemeClr val="dk1"/>
              </a:buClr>
              <a:buSzPts val="1100"/>
              <a:buFont typeface="Arial"/>
              <a:buNone/>
            </a:pPr>
            <a:r>
              <a:rPr lang="en-US" sz="800">
                <a:solidFill>
                  <a:srgbClr val="56A8F5"/>
                </a:solidFill>
                <a:highlight>
                  <a:srgbClr val="1E1F22"/>
                </a:highlight>
              </a:rPr>
              <a:t>init</a:t>
            </a:r>
            <a:r>
              <a:rPr lang="en-US" sz="800">
                <a:solidFill>
                  <a:srgbClr val="BCBEC4"/>
                </a:solidFill>
                <a:highlight>
                  <a:srgbClr val="1E1F22"/>
                </a:highlight>
              </a:rPr>
              <a:t>(greeter) -&gt; {ok, greeter}</a:t>
            </a:r>
            <a:r>
              <a:rPr lang="en-US" sz="800">
                <a:solidFill>
                  <a:srgbClr val="CF8E6D"/>
                </a:solidFill>
                <a:highlight>
                  <a:srgbClr val="1E1F22"/>
                </a:highlight>
              </a:rPr>
              <a:t>.</a:t>
            </a:r>
            <a:endParaRPr sz="800">
              <a:solidFill>
                <a:srgbClr val="CF8E6D"/>
              </a:solidFill>
              <a:highlight>
                <a:srgbClr val="1E1F22"/>
              </a:highlight>
            </a:endParaRPr>
          </a:p>
          <a:p>
            <a:pPr indent="0" lvl="0" marL="0" rtl="0" algn="l">
              <a:spcBef>
                <a:spcPts val="0"/>
              </a:spcBef>
              <a:spcAft>
                <a:spcPts val="0"/>
              </a:spcAft>
              <a:buClr>
                <a:schemeClr val="dk1"/>
              </a:buClr>
              <a:buSzPts val="1100"/>
              <a:buFont typeface="Arial"/>
              <a:buNone/>
            </a:pPr>
            <a:r>
              <a:t/>
            </a:r>
            <a:endParaRPr sz="800">
              <a:solidFill>
                <a:srgbClr val="CF8E6D"/>
              </a:solidFill>
              <a:highlight>
                <a:srgbClr val="1E1F22"/>
              </a:highlight>
            </a:endParaRPr>
          </a:p>
          <a:p>
            <a:pPr indent="0" lvl="0" marL="0" marR="0" rtl="0" algn="l">
              <a:lnSpc>
                <a:spcPct val="100000"/>
              </a:lnSpc>
              <a:spcBef>
                <a:spcPts val="0"/>
              </a:spcBef>
              <a:spcAft>
                <a:spcPts val="0"/>
              </a:spcAft>
              <a:buClr>
                <a:schemeClr val="dk1"/>
              </a:buClr>
              <a:buSzPts val="1100"/>
              <a:buFont typeface="Arial"/>
              <a:buNone/>
            </a:pPr>
            <a:r>
              <a:rPr lang="en-US" sz="800">
                <a:solidFill>
                  <a:srgbClr val="56A8F5"/>
                </a:solidFill>
                <a:highlight>
                  <a:srgbClr val="1E1F22"/>
                </a:highlight>
              </a:rPr>
              <a:t>handle_info</a:t>
            </a:r>
            <a:r>
              <a:rPr lang="en-US" sz="800">
                <a:solidFill>
                  <a:srgbClr val="BCBEC4"/>
                </a:solidFill>
                <a:highlight>
                  <a:srgbClr val="1E1F22"/>
                </a:highlight>
              </a:rPr>
              <a:t>({greet, Whom, ReplyPid}, greeter) -&gt;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io:format(</a:t>
            </a:r>
            <a:r>
              <a:rPr lang="en-US" sz="800">
                <a:solidFill>
                  <a:srgbClr val="6AAB73"/>
                </a:solidFill>
                <a:highlight>
                  <a:srgbClr val="1E1F22"/>
                </a:highlight>
              </a:rPr>
              <a:t>"Hello ~s!~n"</a:t>
            </a:r>
            <a:r>
              <a:rPr lang="en-US" sz="800">
                <a:solidFill>
                  <a:srgbClr val="BCBEC4"/>
                </a:solidFill>
                <a:highlight>
                  <a:srgbClr val="1E1F22"/>
                </a:highlight>
              </a:rPr>
              <a:t>, [Whom]),</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ReplyPid ! {greeted, Whom},</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{noreply, greeter};</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t/>
            </a:r>
            <a:endParaRPr sz="800">
              <a:solidFill>
                <a:srgbClr val="BCBEC4"/>
              </a:solidFill>
              <a:highlight>
                <a:srgbClr val="1E1F22"/>
              </a:highlight>
            </a:endParaRPr>
          </a:p>
          <a:p>
            <a:pPr indent="0" lvl="0" marL="0" marR="0" rtl="0" algn="l">
              <a:lnSpc>
                <a:spcPct val="100000"/>
              </a:lnSpc>
              <a:spcBef>
                <a:spcPts val="0"/>
              </a:spcBef>
              <a:spcAft>
                <a:spcPts val="0"/>
              </a:spcAft>
              <a:buClr>
                <a:schemeClr val="dk1"/>
              </a:buClr>
              <a:buSzPts val="1100"/>
              <a:buFont typeface="Arial"/>
              <a:buNone/>
            </a:pPr>
            <a:r>
              <a:rPr lang="en-US" sz="800">
                <a:solidFill>
                  <a:srgbClr val="56A8F5"/>
                </a:solidFill>
                <a:highlight>
                  <a:srgbClr val="1E1F22"/>
                </a:highlight>
              </a:rPr>
              <a:t>handle_info</a:t>
            </a:r>
            <a:r>
              <a:rPr lang="en-US" sz="800">
                <a:solidFill>
                  <a:srgbClr val="BCBEC4"/>
                </a:solidFill>
                <a:highlight>
                  <a:srgbClr val="1E1F22"/>
                </a:highlight>
              </a:rPr>
              <a:t>({greeted, Whom}, replier) -&gt;</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io:format(</a:t>
            </a:r>
            <a:r>
              <a:rPr lang="en-US" sz="800">
                <a:solidFill>
                  <a:srgbClr val="6AAB73"/>
                </a:solidFill>
                <a:highlight>
                  <a:srgbClr val="1E1F22"/>
                </a:highlight>
              </a:rPr>
              <a:t>"Received greeting from ~s!~n"</a:t>
            </a:r>
            <a:r>
              <a:rPr lang="en-US" sz="800">
                <a:solidFill>
                  <a:srgbClr val="BCBEC4"/>
                </a:solidFill>
                <a:highlight>
                  <a:srgbClr val="1E1F22"/>
                </a:highlight>
              </a:rPr>
              <a:t>, [Whom]),</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{noreply, replier}</a:t>
            </a:r>
            <a:r>
              <a:rPr lang="en-US" sz="800">
                <a:solidFill>
                  <a:srgbClr val="CF8E6D"/>
                </a:solidFill>
                <a:highlight>
                  <a:srgbClr val="1E1F22"/>
                </a:highlight>
              </a:rPr>
              <a:t>.</a:t>
            </a:r>
            <a:endParaRPr sz="800">
              <a:solidFill>
                <a:srgbClr val="CF8E6D"/>
              </a:solidFill>
              <a:highlight>
                <a:srgbClr val="1E1F22"/>
              </a:highlight>
            </a:endParaRPr>
          </a:p>
          <a:p>
            <a:pPr indent="0" lvl="0" marL="0" rtl="0" algn="l">
              <a:spcBef>
                <a:spcPts val="0"/>
              </a:spcBef>
              <a:spcAft>
                <a:spcPts val="0"/>
              </a:spcAft>
              <a:buClr>
                <a:schemeClr val="dk1"/>
              </a:buClr>
              <a:buSzPts val="1100"/>
              <a:buFont typeface="Arial"/>
              <a:buNone/>
            </a:pPr>
            <a:r>
              <a:t/>
            </a:r>
            <a:endParaRPr sz="800">
              <a:solidFill>
                <a:srgbClr val="CF8E6D"/>
              </a:solidFill>
              <a:highlight>
                <a:srgbClr val="1E1F22"/>
              </a:highlight>
            </a:endParaRPr>
          </a:p>
          <a:p>
            <a:pPr indent="0" lvl="0" marL="0" marR="0" rtl="0" algn="l">
              <a:lnSpc>
                <a:spcPct val="100000"/>
              </a:lnSpc>
              <a:spcBef>
                <a:spcPts val="0"/>
              </a:spcBef>
              <a:spcAft>
                <a:spcPts val="0"/>
              </a:spcAft>
              <a:buClr>
                <a:schemeClr val="dk1"/>
              </a:buClr>
              <a:buSzPts val="1100"/>
              <a:buFont typeface="Arial"/>
              <a:buNone/>
            </a:pPr>
            <a:r>
              <a:rPr lang="en-US" sz="800">
                <a:solidFill>
                  <a:srgbClr val="56A8F5"/>
                </a:solidFill>
                <a:highlight>
                  <a:srgbClr val="1E1F22"/>
                </a:highlight>
              </a:rPr>
              <a:t>start</a:t>
            </a:r>
            <a:r>
              <a:rPr lang="en-US" sz="800">
                <a:solidFill>
                  <a:srgbClr val="BCBEC4"/>
                </a:solidFill>
                <a:highlight>
                  <a:srgbClr val="1E1F22"/>
                </a:highlight>
              </a:rPr>
              <a:t>() -&gt;</a:t>
            </a:r>
            <a:endParaRPr sz="800">
              <a:solidFill>
                <a:srgbClr val="BCBEC4"/>
              </a:solidFill>
              <a:highlight>
                <a:srgbClr val="1E1F22"/>
              </a:highlight>
            </a:endParaRPr>
          </a:p>
          <a:p>
            <a:pPr indent="0" lvl="0" marL="0" marR="0" rtl="0" algn="l">
              <a:lnSpc>
                <a:spcPct val="100000"/>
              </a:lnSpc>
              <a:spcBef>
                <a:spcPts val="0"/>
              </a:spcBef>
              <a:spcAft>
                <a:spcPts val="0"/>
              </a:spcAft>
              <a:buClr>
                <a:schemeClr val="dk1"/>
              </a:buClr>
              <a:buSzPts val="1100"/>
              <a:buFont typeface="Arial"/>
              <a:buNone/>
            </a:pPr>
            <a:r>
              <a:rPr lang="en-US" sz="800">
                <a:solidFill>
                  <a:srgbClr val="BCBEC4"/>
                </a:solidFill>
                <a:highlight>
                  <a:srgbClr val="1E1F22"/>
                </a:highlight>
              </a:rPr>
              <a:t>   {ok,ReplierPid } = gen_server:start_link( {local,replier}, ?</a:t>
            </a:r>
            <a:r>
              <a:rPr i="1" lang="en-US" sz="800">
                <a:solidFill>
                  <a:srgbClr val="C77DBB"/>
                </a:solidFill>
                <a:highlight>
                  <a:srgbClr val="1E1F22"/>
                </a:highlight>
              </a:rPr>
              <a:t>MODULE</a:t>
            </a:r>
            <a:r>
              <a:rPr lang="en-US" sz="800">
                <a:solidFill>
                  <a:srgbClr val="BCBEC4"/>
                </a:solidFill>
                <a:highlight>
                  <a:srgbClr val="1E1F22"/>
                </a:highlight>
              </a:rPr>
              <a:t>, replier, []),</a:t>
            </a:r>
            <a:endParaRPr sz="800">
              <a:solidFill>
                <a:srgbClr val="BCBEC4"/>
              </a:solidFill>
              <a:highlight>
                <a:srgbClr val="1E1F22"/>
              </a:highlight>
            </a:endParaRPr>
          </a:p>
          <a:p>
            <a:pPr indent="0" lvl="0" marL="0" marR="0" rtl="0" algn="l">
              <a:lnSpc>
                <a:spcPct val="100000"/>
              </a:lnSpc>
              <a:spcBef>
                <a:spcPts val="0"/>
              </a:spcBef>
              <a:spcAft>
                <a:spcPts val="0"/>
              </a:spcAft>
              <a:buClr>
                <a:schemeClr val="dk1"/>
              </a:buClr>
              <a:buSzPts val="1100"/>
              <a:buFont typeface="Arial"/>
              <a:buNone/>
            </a:pPr>
            <a:r>
              <a:rPr lang="en-US" sz="800">
                <a:solidFill>
                  <a:srgbClr val="BCBEC4"/>
                </a:solidFill>
                <a:highlight>
                  <a:srgbClr val="1E1F22"/>
                </a:highlight>
              </a:rPr>
              <a:t>   {ok,GreeterPid} = </a:t>
            </a:r>
            <a:r>
              <a:rPr lang="en-US" sz="800">
                <a:solidFill>
                  <a:srgbClr val="BCBEC4"/>
                </a:solidFill>
                <a:highlight>
                  <a:srgbClr val="1E1F22"/>
                </a:highlight>
              </a:rPr>
              <a:t>g</a:t>
            </a:r>
            <a:r>
              <a:rPr lang="en-US" sz="800">
                <a:solidFill>
                  <a:srgbClr val="BCBEC4"/>
                </a:solidFill>
                <a:highlight>
                  <a:srgbClr val="1E1F22"/>
                </a:highlight>
              </a:rPr>
              <a:t>en_server:start_link( {local,greeter}, ?</a:t>
            </a:r>
            <a:r>
              <a:rPr i="1" lang="en-US" sz="800">
                <a:solidFill>
                  <a:srgbClr val="C77DBB"/>
                </a:solidFill>
                <a:highlight>
                  <a:srgbClr val="1E1F22"/>
                </a:highlight>
              </a:rPr>
              <a:t>MODULE</a:t>
            </a:r>
            <a:r>
              <a:rPr lang="en-US" sz="800">
                <a:solidFill>
                  <a:srgbClr val="BCBEC4"/>
                </a:solidFill>
                <a:highlight>
                  <a:srgbClr val="1E1F22"/>
                </a:highlight>
              </a:rPr>
              <a:t>, greeter, [ReplierPid]),</a:t>
            </a:r>
            <a:endParaRPr i="1" sz="800">
              <a:solidFill>
                <a:srgbClr val="C77DBB"/>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GreeterPid ! {greet, </a:t>
            </a:r>
            <a:r>
              <a:rPr lang="en-US" sz="800">
                <a:solidFill>
                  <a:srgbClr val="6AAB73"/>
                </a:solidFill>
                <a:highlight>
                  <a:srgbClr val="1E1F22"/>
                </a:highlight>
              </a:rPr>
              <a:t>"Roger"</a:t>
            </a:r>
            <a:r>
              <a:rPr lang="en-US" sz="800">
                <a:solidFill>
                  <a:srgbClr val="BCBEC4"/>
                </a:solidFill>
                <a:highlight>
                  <a:srgbClr val="1E1F22"/>
                </a:highlight>
              </a:rPr>
              <a:t>, ReplierPid},</a:t>
            </a:r>
            <a:endParaRPr sz="800">
              <a:solidFill>
                <a:srgbClr val="BCBEC4"/>
              </a:solidFill>
              <a:highlight>
                <a:srgbClr val="1E1F22"/>
              </a:highlight>
            </a:endParaRPr>
          </a:p>
          <a:p>
            <a:pPr indent="0" lvl="0" marL="0" rtl="0" algn="l">
              <a:spcBef>
                <a:spcPts val="0"/>
              </a:spcBef>
              <a:spcAft>
                <a:spcPts val="0"/>
              </a:spcAft>
              <a:buClr>
                <a:schemeClr val="dk1"/>
              </a:buClr>
              <a:buSzPts val="1100"/>
              <a:buFont typeface="Arial"/>
              <a:buNone/>
            </a:pPr>
            <a:r>
              <a:rPr lang="en-US" sz="800">
                <a:solidFill>
                  <a:srgbClr val="BCBEC4"/>
                </a:solidFill>
                <a:highlight>
                  <a:srgbClr val="1E1F22"/>
                </a:highlight>
              </a:rPr>
              <a:t>   ok</a:t>
            </a:r>
            <a:r>
              <a:rPr lang="en-US" sz="800">
                <a:solidFill>
                  <a:srgbClr val="CF8E6D"/>
                </a:solidFill>
                <a:highlight>
                  <a:srgbClr val="1E1F22"/>
                </a:highlight>
              </a:rPr>
              <a:t>.</a:t>
            </a:r>
            <a:endParaRPr sz="800">
              <a:solidFill>
                <a:srgbClr val="CF8E6D"/>
              </a:solidFill>
              <a:highlight>
                <a:srgbClr val="1E1F22"/>
              </a:highlight>
            </a:endParaRPr>
          </a:p>
          <a:p>
            <a:pPr indent="0" lvl="0" marL="0" marR="0" rtl="0" algn="l">
              <a:spcBef>
                <a:spcPts val="0"/>
              </a:spcBef>
              <a:spcAft>
                <a:spcPts val="0"/>
              </a:spcAft>
              <a:buClr>
                <a:srgbClr val="FFFFFF"/>
              </a:buClr>
              <a:buSzPts val="628"/>
              <a:buFont typeface="Arial"/>
              <a:buNone/>
            </a:pPr>
            <a:r>
              <a:t/>
            </a:r>
            <a:endParaRPr sz="500">
              <a:solidFill>
                <a:srgbClr val="BCBEC4"/>
              </a:solidFill>
              <a:highlight>
                <a:srgbClr val="1E1F22"/>
              </a:highlight>
            </a:endParaRPr>
          </a:p>
        </p:txBody>
      </p:sp>
      <p:sp>
        <p:nvSpPr>
          <p:cNvPr id="109" name="Google Shape;109;p4"/>
          <p:cNvSpPr/>
          <p:nvPr/>
        </p:nvSpPr>
        <p:spPr>
          <a:xfrm>
            <a:off x="235744" y="4543425"/>
            <a:ext cx="8672513" cy="21431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1046"/>
              <a:buFont typeface="Inter"/>
              <a:buNone/>
            </a:pPr>
            <a:r>
              <a:rPr b="1" i="0" lang="en-US" sz="1046" u="none" cap="none" strike="noStrike">
                <a:solidFill>
                  <a:srgbClr val="00C3CC"/>
                </a:solidFill>
                <a:latin typeface="Inter"/>
                <a:ea typeface="Inter"/>
                <a:cs typeface="Inter"/>
                <a:sym typeface="Inter"/>
              </a:rPr>
              <a:t>Key Differences</a:t>
            </a:r>
            <a:endParaRPr b="0" i="0" sz="1046" u="none" cap="none" strike="noStrike">
              <a:solidFill>
                <a:schemeClr val="dk1"/>
              </a:solidFill>
              <a:latin typeface="Calibri"/>
              <a:ea typeface="Calibri"/>
              <a:cs typeface="Calibri"/>
              <a:sym typeface="Calibri"/>
            </a:endParaRPr>
          </a:p>
        </p:txBody>
      </p:sp>
      <p:pic>
        <p:nvPicPr>
          <p:cNvPr descr="preencoded.png" id="110" name="Google Shape;110;p4"/>
          <p:cNvPicPr preferRelativeResize="0"/>
          <p:nvPr/>
        </p:nvPicPr>
        <p:blipFill rotWithShape="1">
          <a:blip r:embed="rId4">
            <a:alphaModFix/>
          </a:blip>
          <a:srcRect b="0" l="0" r="0" t="0"/>
          <a:stretch/>
        </p:blipFill>
        <p:spPr>
          <a:xfrm>
            <a:off x="235744" y="4807744"/>
            <a:ext cx="125016" cy="100013"/>
          </a:xfrm>
          <a:prstGeom prst="rect">
            <a:avLst/>
          </a:prstGeom>
          <a:noFill/>
          <a:ln>
            <a:noFill/>
          </a:ln>
        </p:spPr>
      </p:pic>
      <p:sp>
        <p:nvSpPr>
          <p:cNvPr id="111" name="Google Shape;111;p4"/>
          <p:cNvSpPr/>
          <p:nvPr/>
        </p:nvSpPr>
        <p:spPr>
          <a:xfrm>
            <a:off x="417909" y="4800600"/>
            <a:ext cx="715519" cy="15537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837"/>
              <a:buFont typeface="Noto Sans"/>
              <a:buNone/>
            </a:pPr>
            <a:r>
              <a:rPr b="1" i="0" lang="en-US" sz="837" u="none" cap="none" strike="noStrike">
                <a:solidFill>
                  <a:srgbClr val="00C3CC"/>
                </a:solidFill>
                <a:latin typeface="Noto Sans"/>
                <a:ea typeface="Noto Sans"/>
                <a:cs typeface="Noto Sans"/>
                <a:sym typeface="Noto Sans"/>
              </a:rPr>
              <a:t>Type System:</a:t>
            </a:r>
            <a:endParaRPr b="0" i="0" sz="837" u="none" cap="none" strike="noStrike">
              <a:solidFill>
                <a:schemeClr val="dk1"/>
              </a:solidFill>
              <a:latin typeface="Calibri"/>
              <a:ea typeface="Calibri"/>
              <a:cs typeface="Calibri"/>
              <a:sym typeface="Calibri"/>
            </a:endParaRPr>
          </a:p>
        </p:txBody>
      </p:sp>
      <p:sp>
        <p:nvSpPr>
          <p:cNvPr id="112" name="Google Shape;112;p4"/>
          <p:cNvSpPr/>
          <p:nvPr/>
        </p:nvSpPr>
        <p:spPr>
          <a:xfrm>
            <a:off x="1133428" y="4800600"/>
            <a:ext cx="1844120" cy="15537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 Pekko has strong typing, Erlang is </a:t>
            </a:r>
            <a:endParaRPr b="0" i="0" sz="837" u="none" cap="none" strike="noStrike">
              <a:solidFill>
                <a:schemeClr val="dk1"/>
              </a:solidFill>
              <a:latin typeface="Calibri"/>
              <a:ea typeface="Calibri"/>
              <a:cs typeface="Calibri"/>
              <a:sym typeface="Calibri"/>
            </a:endParaRPr>
          </a:p>
        </p:txBody>
      </p:sp>
      <p:sp>
        <p:nvSpPr>
          <p:cNvPr id="113" name="Google Shape;113;p4"/>
          <p:cNvSpPr/>
          <p:nvPr/>
        </p:nvSpPr>
        <p:spPr>
          <a:xfrm>
            <a:off x="417909" y="4972050"/>
            <a:ext cx="970294" cy="15537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dynamically typed</a:t>
            </a:r>
            <a:endParaRPr b="0" i="0" sz="837" u="none" cap="none" strike="noStrike">
              <a:solidFill>
                <a:schemeClr val="dk1"/>
              </a:solidFill>
              <a:latin typeface="Calibri"/>
              <a:ea typeface="Calibri"/>
              <a:cs typeface="Calibri"/>
              <a:sym typeface="Calibri"/>
            </a:endParaRPr>
          </a:p>
        </p:txBody>
      </p:sp>
      <p:pic>
        <p:nvPicPr>
          <p:cNvPr descr="preencoded.png" id="114" name="Google Shape;114;p4"/>
          <p:cNvPicPr preferRelativeResize="0"/>
          <p:nvPr/>
        </p:nvPicPr>
        <p:blipFill rotWithShape="1">
          <a:blip r:embed="rId5">
            <a:alphaModFix/>
          </a:blip>
          <a:srcRect b="0" l="0" r="0" t="0"/>
          <a:stretch/>
        </p:blipFill>
        <p:spPr>
          <a:xfrm>
            <a:off x="3126591" y="4807744"/>
            <a:ext cx="100013" cy="100013"/>
          </a:xfrm>
          <a:prstGeom prst="rect">
            <a:avLst/>
          </a:prstGeom>
          <a:noFill/>
          <a:ln>
            <a:noFill/>
          </a:ln>
        </p:spPr>
      </p:pic>
      <p:sp>
        <p:nvSpPr>
          <p:cNvPr id="115" name="Google Shape;115;p4"/>
          <p:cNvSpPr/>
          <p:nvPr/>
        </p:nvSpPr>
        <p:spPr>
          <a:xfrm>
            <a:off x="3283753" y="4800600"/>
            <a:ext cx="509439" cy="15537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837"/>
              <a:buFont typeface="Noto Sans"/>
              <a:buNone/>
            </a:pPr>
            <a:r>
              <a:rPr b="1" i="0" lang="en-US" sz="837" u="none" cap="none" strike="noStrike">
                <a:solidFill>
                  <a:srgbClr val="00C3CC"/>
                </a:solidFill>
                <a:latin typeface="Noto Sans"/>
                <a:ea typeface="Noto Sans"/>
                <a:cs typeface="Noto Sans"/>
                <a:sym typeface="Noto Sans"/>
              </a:rPr>
              <a:t>API Style:</a:t>
            </a:r>
            <a:endParaRPr b="0" i="0" sz="837" u="none" cap="none" strike="noStrike">
              <a:solidFill>
                <a:schemeClr val="dk1"/>
              </a:solidFill>
              <a:latin typeface="Calibri"/>
              <a:ea typeface="Calibri"/>
              <a:cs typeface="Calibri"/>
              <a:sym typeface="Calibri"/>
            </a:endParaRPr>
          </a:p>
        </p:txBody>
      </p:sp>
      <p:sp>
        <p:nvSpPr>
          <p:cNvPr id="116" name="Google Shape;116;p4"/>
          <p:cNvSpPr/>
          <p:nvPr/>
        </p:nvSpPr>
        <p:spPr>
          <a:xfrm>
            <a:off x="3793192" y="4800600"/>
            <a:ext cx="2025393" cy="15537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 Pekko uses Behavior patterns, Erlang </a:t>
            </a:r>
            <a:endParaRPr b="0" i="0" sz="837" u="none" cap="none" strike="noStrike">
              <a:solidFill>
                <a:schemeClr val="dk1"/>
              </a:solidFill>
              <a:latin typeface="Calibri"/>
              <a:ea typeface="Calibri"/>
              <a:cs typeface="Calibri"/>
              <a:sym typeface="Calibri"/>
            </a:endParaRPr>
          </a:p>
        </p:txBody>
      </p:sp>
      <p:sp>
        <p:nvSpPr>
          <p:cNvPr id="117" name="Google Shape;117;p4"/>
          <p:cNvSpPr/>
          <p:nvPr/>
        </p:nvSpPr>
        <p:spPr>
          <a:xfrm>
            <a:off x="3283753" y="4972050"/>
            <a:ext cx="757377" cy="15537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uses callbacks</a:t>
            </a:r>
            <a:endParaRPr b="0" i="0" sz="837" u="none" cap="none" strike="noStrike">
              <a:solidFill>
                <a:schemeClr val="dk1"/>
              </a:solidFill>
              <a:latin typeface="Calibri"/>
              <a:ea typeface="Calibri"/>
              <a:cs typeface="Calibri"/>
              <a:sym typeface="Calibri"/>
            </a:endParaRPr>
          </a:p>
        </p:txBody>
      </p:sp>
      <p:pic>
        <p:nvPicPr>
          <p:cNvPr descr="preencoded.png" id="118" name="Google Shape;118;p4"/>
          <p:cNvPicPr preferRelativeResize="0"/>
          <p:nvPr/>
        </p:nvPicPr>
        <p:blipFill rotWithShape="1">
          <a:blip r:embed="rId6">
            <a:alphaModFix/>
          </a:blip>
          <a:srcRect b="0" l="0" r="0" t="0"/>
          <a:stretch/>
        </p:blipFill>
        <p:spPr>
          <a:xfrm>
            <a:off x="6017437" y="4807744"/>
            <a:ext cx="100013" cy="100013"/>
          </a:xfrm>
          <a:prstGeom prst="rect">
            <a:avLst/>
          </a:prstGeom>
          <a:noFill/>
          <a:ln>
            <a:noFill/>
          </a:ln>
        </p:spPr>
      </p:pic>
      <p:sp>
        <p:nvSpPr>
          <p:cNvPr id="119" name="Google Shape;119;p4"/>
          <p:cNvSpPr/>
          <p:nvPr/>
        </p:nvSpPr>
        <p:spPr>
          <a:xfrm>
            <a:off x="6174600" y="4800600"/>
            <a:ext cx="496295" cy="15537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837"/>
              <a:buFont typeface="Noto Sans"/>
              <a:buNone/>
            </a:pPr>
            <a:r>
              <a:rPr b="1" i="0" lang="en-US" sz="837" u="none" cap="none" strike="noStrike">
                <a:solidFill>
                  <a:srgbClr val="00C3CC"/>
                </a:solidFill>
                <a:latin typeface="Noto Sans"/>
                <a:ea typeface="Noto Sans"/>
                <a:cs typeface="Noto Sans"/>
                <a:sym typeface="Noto Sans"/>
              </a:rPr>
              <a:t>Runtime:</a:t>
            </a:r>
            <a:endParaRPr b="0" i="0" sz="837" u="none" cap="none" strike="noStrike">
              <a:solidFill>
                <a:schemeClr val="dk1"/>
              </a:solidFill>
              <a:latin typeface="Calibri"/>
              <a:ea typeface="Calibri"/>
              <a:cs typeface="Calibri"/>
              <a:sym typeface="Calibri"/>
            </a:endParaRPr>
          </a:p>
        </p:txBody>
      </p:sp>
      <p:sp>
        <p:nvSpPr>
          <p:cNvPr id="120" name="Google Shape;120;p4"/>
          <p:cNvSpPr/>
          <p:nvPr/>
        </p:nvSpPr>
        <p:spPr>
          <a:xfrm>
            <a:off x="6670895" y="4800600"/>
            <a:ext cx="1949630" cy="15537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 Pekko runs on JVM, Erlang on BEAM </a:t>
            </a:r>
            <a:endParaRPr b="0" i="0" sz="837" u="none" cap="none" strike="noStrike">
              <a:solidFill>
                <a:schemeClr val="dk1"/>
              </a:solidFill>
              <a:latin typeface="Calibri"/>
              <a:ea typeface="Calibri"/>
              <a:cs typeface="Calibri"/>
              <a:sym typeface="Calibri"/>
            </a:endParaRPr>
          </a:p>
        </p:txBody>
      </p:sp>
      <p:sp>
        <p:nvSpPr>
          <p:cNvPr id="121" name="Google Shape;121;p4"/>
          <p:cNvSpPr/>
          <p:nvPr/>
        </p:nvSpPr>
        <p:spPr>
          <a:xfrm>
            <a:off x="6174600" y="4972050"/>
            <a:ext cx="831075" cy="155377"/>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virtual machine</a:t>
            </a:r>
            <a:endParaRPr b="0" i="0" sz="837"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preencoded.png" id="127" name="Google Shape;127;p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8" name="Google Shape;128;p5"/>
          <p:cNvSpPr/>
          <p:nvPr/>
        </p:nvSpPr>
        <p:spPr>
          <a:xfrm>
            <a:off x="285750" y="285750"/>
            <a:ext cx="8572500" cy="521494"/>
          </a:xfrm>
          <a:prstGeom prst="rect">
            <a:avLst/>
          </a:prstGeom>
          <a:noFill/>
          <a:ln>
            <a:noFill/>
          </a:ln>
        </p:spPr>
        <p:txBody>
          <a:bodyPr anchorCtr="0" anchor="ctr" bIns="85075" lIns="0" spcFirstLastPara="1" rIns="0" wrap="square" tIns="0">
            <a:spAutoFit/>
          </a:bodyPr>
          <a:lstStyle/>
          <a:p>
            <a:pPr indent="0" lvl="0" marL="0" marR="0" rtl="0" algn="l">
              <a:spcBef>
                <a:spcPts val="0"/>
              </a:spcBef>
              <a:spcAft>
                <a:spcPts val="0"/>
              </a:spcAft>
              <a:buClr>
                <a:srgbClr val="00C3CC"/>
              </a:buClr>
              <a:buSzPts val="2363"/>
              <a:buFont typeface="Inter"/>
              <a:buNone/>
            </a:pPr>
            <a:r>
              <a:rPr b="1" i="0" lang="en-US" sz="2363" u="none" cap="none" strike="noStrike">
                <a:solidFill>
                  <a:srgbClr val="00C3CC"/>
                </a:solidFill>
                <a:latin typeface="Inter"/>
                <a:ea typeface="Inter"/>
                <a:cs typeface="Inter"/>
                <a:sym typeface="Inter"/>
              </a:rPr>
              <a:t>Apache Pekko: Pros &amp; Cons</a:t>
            </a:r>
            <a:endParaRPr b="0" i="0" sz="2363" u="none" cap="none" strike="noStrike">
              <a:solidFill>
                <a:schemeClr val="dk1"/>
              </a:solidFill>
              <a:latin typeface="Calibri"/>
              <a:ea typeface="Calibri"/>
              <a:cs typeface="Calibri"/>
              <a:sym typeface="Calibri"/>
            </a:endParaRPr>
          </a:p>
        </p:txBody>
      </p:sp>
      <p:sp>
        <p:nvSpPr>
          <p:cNvPr id="129" name="Google Shape;129;p5"/>
          <p:cNvSpPr/>
          <p:nvPr/>
        </p:nvSpPr>
        <p:spPr>
          <a:xfrm>
            <a:off x="428625" y="1164431"/>
            <a:ext cx="3921919" cy="30003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Clr>
                <a:srgbClr val="4CAF50"/>
              </a:buClr>
              <a:buSzPts val="1575"/>
              <a:buFont typeface="Inter"/>
              <a:buNone/>
            </a:pPr>
            <a:r>
              <a:rPr b="1" i="0" lang="en-US" sz="1575" u="none" cap="none" strike="noStrike">
                <a:solidFill>
                  <a:srgbClr val="4CAF50"/>
                </a:solidFill>
                <a:latin typeface="Inter"/>
                <a:ea typeface="Inter"/>
                <a:cs typeface="Inter"/>
                <a:sym typeface="Inter"/>
              </a:rPr>
              <a:t>Advantages</a:t>
            </a:r>
            <a:endParaRPr b="0" i="0" sz="1575" u="none" cap="none" strike="noStrike">
              <a:solidFill>
                <a:schemeClr val="dk1"/>
              </a:solidFill>
              <a:latin typeface="Calibri"/>
              <a:ea typeface="Calibri"/>
              <a:cs typeface="Calibri"/>
              <a:sym typeface="Calibri"/>
            </a:endParaRPr>
          </a:p>
        </p:txBody>
      </p:sp>
      <p:pic>
        <p:nvPicPr>
          <p:cNvPr descr="preencoded.png" id="130" name="Google Shape;130;p5"/>
          <p:cNvPicPr preferRelativeResize="0"/>
          <p:nvPr/>
        </p:nvPicPr>
        <p:blipFill rotWithShape="1">
          <a:blip r:embed="rId4">
            <a:alphaModFix/>
          </a:blip>
          <a:srcRect b="0" l="0" r="0" t="0"/>
          <a:stretch/>
        </p:blipFill>
        <p:spPr>
          <a:xfrm>
            <a:off x="428625" y="1671638"/>
            <a:ext cx="128588" cy="128588"/>
          </a:xfrm>
          <a:prstGeom prst="rect">
            <a:avLst/>
          </a:prstGeom>
          <a:noFill/>
          <a:ln>
            <a:noFill/>
          </a:ln>
        </p:spPr>
      </p:pic>
      <p:sp>
        <p:nvSpPr>
          <p:cNvPr id="131" name="Google Shape;131;p5"/>
          <p:cNvSpPr/>
          <p:nvPr/>
        </p:nvSpPr>
        <p:spPr>
          <a:xfrm>
            <a:off x="664369" y="1643063"/>
            <a:ext cx="3686175" cy="21431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1" i="0" lang="en-US" sz="1046" u="none" cap="none" strike="noStrike">
                <a:solidFill>
                  <a:srgbClr val="FFFFFF"/>
                </a:solidFill>
                <a:latin typeface="Noto Sans"/>
                <a:ea typeface="Noto Sans"/>
                <a:cs typeface="Noto Sans"/>
                <a:sym typeface="Noto Sans"/>
              </a:rPr>
              <a:t>Strong Type Safety</a:t>
            </a:r>
            <a:endParaRPr b="0" i="0" sz="1046" u="none" cap="none" strike="noStrike">
              <a:solidFill>
                <a:schemeClr val="dk1"/>
              </a:solidFill>
              <a:latin typeface="Calibri"/>
              <a:ea typeface="Calibri"/>
              <a:cs typeface="Calibri"/>
              <a:sym typeface="Calibri"/>
            </a:endParaRPr>
          </a:p>
        </p:txBody>
      </p:sp>
      <p:sp>
        <p:nvSpPr>
          <p:cNvPr id="132" name="Google Shape;132;p5"/>
          <p:cNvSpPr/>
          <p:nvPr/>
        </p:nvSpPr>
        <p:spPr>
          <a:xfrm>
            <a:off x="664369" y="1893094"/>
            <a:ext cx="3686175" cy="1714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Catches errors at compile time rather than runtime</a:t>
            </a:r>
            <a:endParaRPr b="0" i="0" sz="837" u="none" cap="none" strike="noStrike">
              <a:solidFill>
                <a:schemeClr val="dk1"/>
              </a:solidFill>
              <a:latin typeface="Calibri"/>
              <a:ea typeface="Calibri"/>
              <a:cs typeface="Calibri"/>
              <a:sym typeface="Calibri"/>
            </a:endParaRPr>
          </a:p>
        </p:txBody>
      </p:sp>
      <p:pic>
        <p:nvPicPr>
          <p:cNvPr descr="preencoded.png" id="133" name="Google Shape;133;p5"/>
          <p:cNvPicPr preferRelativeResize="0"/>
          <p:nvPr/>
        </p:nvPicPr>
        <p:blipFill rotWithShape="1">
          <a:blip r:embed="rId4">
            <a:alphaModFix/>
          </a:blip>
          <a:srcRect b="0" l="0" r="0" t="0"/>
          <a:stretch/>
        </p:blipFill>
        <p:spPr>
          <a:xfrm>
            <a:off x="428625" y="2235994"/>
            <a:ext cx="128588" cy="128588"/>
          </a:xfrm>
          <a:prstGeom prst="rect">
            <a:avLst/>
          </a:prstGeom>
          <a:noFill/>
          <a:ln>
            <a:noFill/>
          </a:ln>
        </p:spPr>
      </p:pic>
      <p:sp>
        <p:nvSpPr>
          <p:cNvPr id="134" name="Google Shape;134;p5"/>
          <p:cNvSpPr/>
          <p:nvPr/>
        </p:nvSpPr>
        <p:spPr>
          <a:xfrm>
            <a:off x="664369" y="2207419"/>
            <a:ext cx="3686175" cy="21431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1" i="0" lang="en-US" sz="1046" u="none" cap="none" strike="noStrike">
                <a:solidFill>
                  <a:srgbClr val="FFFFFF"/>
                </a:solidFill>
                <a:latin typeface="Noto Sans"/>
                <a:ea typeface="Noto Sans"/>
                <a:cs typeface="Noto Sans"/>
                <a:sym typeface="Noto Sans"/>
              </a:rPr>
              <a:t>JVM Integration</a:t>
            </a:r>
            <a:endParaRPr b="0" i="0" sz="1046" u="none" cap="none" strike="noStrike">
              <a:solidFill>
                <a:schemeClr val="dk1"/>
              </a:solidFill>
              <a:latin typeface="Calibri"/>
              <a:ea typeface="Calibri"/>
              <a:cs typeface="Calibri"/>
              <a:sym typeface="Calibri"/>
            </a:endParaRPr>
          </a:p>
        </p:txBody>
      </p:sp>
      <p:sp>
        <p:nvSpPr>
          <p:cNvPr id="135" name="Google Shape;135;p5"/>
          <p:cNvSpPr/>
          <p:nvPr/>
        </p:nvSpPr>
        <p:spPr>
          <a:xfrm>
            <a:off x="664369" y="2457450"/>
            <a:ext cx="3686175" cy="1714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Access to vast Java/Scala ecosystem and tools</a:t>
            </a:r>
            <a:endParaRPr b="0" i="0" sz="837" u="none" cap="none" strike="noStrike">
              <a:solidFill>
                <a:schemeClr val="dk1"/>
              </a:solidFill>
              <a:latin typeface="Calibri"/>
              <a:ea typeface="Calibri"/>
              <a:cs typeface="Calibri"/>
              <a:sym typeface="Calibri"/>
            </a:endParaRPr>
          </a:p>
        </p:txBody>
      </p:sp>
      <p:pic>
        <p:nvPicPr>
          <p:cNvPr descr="preencoded.png" id="136" name="Google Shape;136;p5"/>
          <p:cNvPicPr preferRelativeResize="0"/>
          <p:nvPr/>
        </p:nvPicPr>
        <p:blipFill rotWithShape="1">
          <a:blip r:embed="rId4">
            <a:alphaModFix/>
          </a:blip>
          <a:srcRect b="0" l="0" r="0" t="0"/>
          <a:stretch/>
        </p:blipFill>
        <p:spPr>
          <a:xfrm>
            <a:off x="428625" y="2800350"/>
            <a:ext cx="128588" cy="128588"/>
          </a:xfrm>
          <a:prstGeom prst="rect">
            <a:avLst/>
          </a:prstGeom>
          <a:noFill/>
          <a:ln>
            <a:noFill/>
          </a:ln>
        </p:spPr>
      </p:pic>
      <p:sp>
        <p:nvSpPr>
          <p:cNvPr id="137" name="Google Shape;137;p5"/>
          <p:cNvSpPr/>
          <p:nvPr/>
        </p:nvSpPr>
        <p:spPr>
          <a:xfrm>
            <a:off x="664369" y="2771775"/>
            <a:ext cx="3686175" cy="21431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1" i="0" lang="en-US" sz="1046" u="none" cap="none" strike="noStrike">
                <a:solidFill>
                  <a:srgbClr val="FFFFFF"/>
                </a:solidFill>
                <a:latin typeface="Noto Sans"/>
                <a:ea typeface="Noto Sans"/>
                <a:cs typeface="Noto Sans"/>
                <a:sym typeface="Noto Sans"/>
              </a:rPr>
              <a:t>Built-in Supervision</a:t>
            </a:r>
            <a:endParaRPr b="0" i="0" sz="1046" u="none" cap="none" strike="noStrike">
              <a:solidFill>
                <a:schemeClr val="dk1"/>
              </a:solidFill>
              <a:latin typeface="Calibri"/>
              <a:ea typeface="Calibri"/>
              <a:cs typeface="Calibri"/>
              <a:sym typeface="Calibri"/>
            </a:endParaRPr>
          </a:p>
        </p:txBody>
      </p:sp>
      <p:sp>
        <p:nvSpPr>
          <p:cNvPr id="138" name="Google Shape;138;p5"/>
          <p:cNvSpPr/>
          <p:nvPr/>
        </p:nvSpPr>
        <p:spPr>
          <a:xfrm>
            <a:off x="664369" y="3021806"/>
            <a:ext cx="3686175" cy="1714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Ready-to-use fault tolerance strategies</a:t>
            </a:r>
            <a:endParaRPr b="0" i="0" sz="837" u="none" cap="none" strike="noStrike">
              <a:solidFill>
                <a:schemeClr val="dk1"/>
              </a:solidFill>
              <a:latin typeface="Calibri"/>
              <a:ea typeface="Calibri"/>
              <a:cs typeface="Calibri"/>
              <a:sym typeface="Calibri"/>
            </a:endParaRPr>
          </a:p>
        </p:txBody>
      </p:sp>
      <p:pic>
        <p:nvPicPr>
          <p:cNvPr descr="preencoded.png" id="139" name="Google Shape;139;p5"/>
          <p:cNvPicPr preferRelativeResize="0"/>
          <p:nvPr/>
        </p:nvPicPr>
        <p:blipFill rotWithShape="1">
          <a:blip r:embed="rId4">
            <a:alphaModFix/>
          </a:blip>
          <a:srcRect b="0" l="0" r="0" t="0"/>
          <a:stretch/>
        </p:blipFill>
        <p:spPr>
          <a:xfrm>
            <a:off x="428625" y="3364706"/>
            <a:ext cx="128588" cy="128588"/>
          </a:xfrm>
          <a:prstGeom prst="rect">
            <a:avLst/>
          </a:prstGeom>
          <a:noFill/>
          <a:ln>
            <a:noFill/>
          </a:ln>
        </p:spPr>
      </p:pic>
      <p:sp>
        <p:nvSpPr>
          <p:cNvPr id="140" name="Google Shape;140;p5"/>
          <p:cNvSpPr/>
          <p:nvPr/>
        </p:nvSpPr>
        <p:spPr>
          <a:xfrm>
            <a:off x="664369" y="3336131"/>
            <a:ext cx="3686175" cy="21431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1" i="0" lang="en-US" sz="1046" u="none" cap="none" strike="noStrike">
                <a:solidFill>
                  <a:srgbClr val="FFFFFF"/>
                </a:solidFill>
                <a:latin typeface="Noto Sans"/>
                <a:ea typeface="Noto Sans"/>
                <a:cs typeface="Noto Sans"/>
                <a:sym typeface="Noto Sans"/>
              </a:rPr>
              <a:t>Comprehensive Framework</a:t>
            </a:r>
            <a:endParaRPr b="0" i="0" sz="1046" u="none" cap="none" strike="noStrike">
              <a:solidFill>
                <a:schemeClr val="dk1"/>
              </a:solidFill>
              <a:latin typeface="Calibri"/>
              <a:ea typeface="Calibri"/>
              <a:cs typeface="Calibri"/>
              <a:sym typeface="Calibri"/>
            </a:endParaRPr>
          </a:p>
        </p:txBody>
      </p:sp>
      <p:sp>
        <p:nvSpPr>
          <p:cNvPr id="141" name="Google Shape;141;p5"/>
          <p:cNvSpPr/>
          <p:nvPr/>
        </p:nvSpPr>
        <p:spPr>
          <a:xfrm>
            <a:off x="664369" y="3586163"/>
            <a:ext cx="3686175" cy="1714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Includes clustering, streams, persistence, and HTTP</a:t>
            </a:r>
            <a:endParaRPr b="0" i="0" sz="837" u="none" cap="none" strike="noStrike">
              <a:solidFill>
                <a:schemeClr val="dk1"/>
              </a:solidFill>
              <a:latin typeface="Calibri"/>
              <a:ea typeface="Calibri"/>
              <a:cs typeface="Calibri"/>
              <a:sym typeface="Calibri"/>
            </a:endParaRPr>
          </a:p>
        </p:txBody>
      </p:sp>
      <p:sp>
        <p:nvSpPr>
          <p:cNvPr id="142" name="Google Shape;142;p5"/>
          <p:cNvSpPr/>
          <p:nvPr/>
        </p:nvSpPr>
        <p:spPr>
          <a:xfrm>
            <a:off x="4564856" y="1164431"/>
            <a:ext cx="14288" cy="2736056"/>
          </a:xfrm>
          <a:prstGeom prst="rect">
            <a:avLst/>
          </a:prstGeom>
          <a:solidFill>
            <a:srgbClr val="FFFFFF">
              <a:alpha val="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4793456" y="1164431"/>
            <a:ext cx="3921919" cy="300038"/>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Clr>
                <a:srgbClr val="FF5252"/>
              </a:buClr>
              <a:buSzPts val="1575"/>
              <a:buFont typeface="Inter"/>
              <a:buNone/>
            </a:pPr>
            <a:r>
              <a:rPr b="1" i="0" lang="en-US" sz="1575" u="none" cap="none" strike="noStrike">
                <a:solidFill>
                  <a:srgbClr val="FF5252"/>
                </a:solidFill>
                <a:latin typeface="Inter"/>
                <a:ea typeface="Inter"/>
                <a:cs typeface="Inter"/>
                <a:sym typeface="Inter"/>
              </a:rPr>
              <a:t>Challenges</a:t>
            </a:r>
            <a:endParaRPr b="0" i="0" sz="1575" u="none" cap="none" strike="noStrike">
              <a:solidFill>
                <a:schemeClr val="dk1"/>
              </a:solidFill>
              <a:latin typeface="Calibri"/>
              <a:ea typeface="Calibri"/>
              <a:cs typeface="Calibri"/>
              <a:sym typeface="Calibri"/>
            </a:endParaRPr>
          </a:p>
        </p:txBody>
      </p:sp>
      <p:pic>
        <p:nvPicPr>
          <p:cNvPr descr="preencoded.png" id="144" name="Google Shape;144;p5"/>
          <p:cNvPicPr preferRelativeResize="0"/>
          <p:nvPr/>
        </p:nvPicPr>
        <p:blipFill rotWithShape="1">
          <a:blip r:embed="rId5">
            <a:alphaModFix/>
          </a:blip>
          <a:srcRect b="0" l="0" r="0" t="0"/>
          <a:stretch/>
        </p:blipFill>
        <p:spPr>
          <a:xfrm>
            <a:off x="4793456" y="1671638"/>
            <a:ext cx="128588" cy="128588"/>
          </a:xfrm>
          <a:prstGeom prst="rect">
            <a:avLst/>
          </a:prstGeom>
          <a:noFill/>
          <a:ln>
            <a:noFill/>
          </a:ln>
        </p:spPr>
      </p:pic>
      <p:sp>
        <p:nvSpPr>
          <p:cNvPr id="145" name="Google Shape;145;p5"/>
          <p:cNvSpPr/>
          <p:nvPr/>
        </p:nvSpPr>
        <p:spPr>
          <a:xfrm>
            <a:off x="5029200" y="1643063"/>
            <a:ext cx="3686175" cy="21431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1" i="0" lang="en-US" sz="1046" u="none" cap="none" strike="noStrike">
                <a:solidFill>
                  <a:srgbClr val="FFFFFF"/>
                </a:solidFill>
                <a:latin typeface="Noto Sans"/>
                <a:ea typeface="Noto Sans"/>
                <a:cs typeface="Noto Sans"/>
                <a:sym typeface="Noto Sans"/>
              </a:rPr>
              <a:t>Steep Learning Curve</a:t>
            </a:r>
            <a:endParaRPr b="0" i="0" sz="1046" u="none" cap="none" strike="noStrike">
              <a:solidFill>
                <a:schemeClr val="dk1"/>
              </a:solidFill>
              <a:latin typeface="Calibri"/>
              <a:ea typeface="Calibri"/>
              <a:cs typeface="Calibri"/>
              <a:sym typeface="Calibri"/>
            </a:endParaRPr>
          </a:p>
        </p:txBody>
      </p:sp>
      <p:sp>
        <p:nvSpPr>
          <p:cNvPr id="146" name="Google Shape;146;p5"/>
          <p:cNvSpPr/>
          <p:nvPr/>
        </p:nvSpPr>
        <p:spPr>
          <a:xfrm>
            <a:off x="5029200" y="1893094"/>
            <a:ext cx="3686175" cy="1714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Actor model requires different thinking about concurrency</a:t>
            </a:r>
            <a:endParaRPr b="0" i="0" sz="837" u="none" cap="none" strike="noStrike">
              <a:solidFill>
                <a:schemeClr val="dk1"/>
              </a:solidFill>
              <a:latin typeface="Calibri"/>
              <a:ea typeface="Calibri"/>
              <a:cs typeface="Calibri"/>
              <a:sym typeface="Calibri"/>
            </a:endParaRPr>
          </a:p>
        </p:txBody>
      </p:sp>
      <p:pic>
        <p:nvPicPr>
          <p:cNvPr descr="preencoded.png" id="147" name="Google Shape;147;p5"/>
          <p:cNvPicPr preferRelativeResize="0"/>
          <p:nvPr/>
        </p:nvPicPr>
        <p:blipFill rotWithShape="1">
          <a:blip r:embed="rId5">
            <a:alphaModFix/>
          </a:blip>
          <a:srcRect b="0" l="0" r="0" t="0"/>
          <a:stretch/>
        </p:blipFill>
        <p:spPr>
          <a:xfrm>
            <a:off x="4793456" y="2235994"/>
            <a:ext cx="128588" cy="128588"/>
          </a:xfrm>
          <a:prstGeom prst="rect">
            <a:avLst/>
          </a:prstGeom>
          <a:noFill/>
          <a:ln>
            <a:noFill/>
          </a:ln>
        </p:spPr>
      </p:pic>
      <p:sp>
        <p:nvSpPr>
          <p:cNvPr id="148" name="Google Shape;148;p5"/>
          <p:cNvSpPr/>
          <p:nvPr/>
        </p:nvSpPr>
        <p:spPr>
          <a:xfrm>
            <a:off x="5029200" y="2207419"/>
            <a:ext cx="3686175" cy="21431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1" i="0" lang="en-US" sz="1046" u="none" cap="none" strike="noStrike">
                <a:solidFill>
                  <a:srgbClr val="FFFFFF"/>
                </a:solidFill>
                <a:latin typeface="Noto Sans"/>
                <a:ea typeface="Noto Sans"/>
                <a:cs typeface="Noto Sans"/>
                <a:sym typeface="Noto Sans"/>
              </a:rPr>
              <a:t>Debugging Complexity</a:t>
            </a:r>
            <a:endParaRPr b="0" i="0" sz="1046" u="none" cap="none" strike="noStrike">
              <a:solidFill>
                <a:schemeClr val="dk1"/>
              </a:solidFill>
              <a:latin typeface="Calibri"/>
              <a:ea typeface="Calibri"/>
              <a:cs typeface="Calibri"/>
              <a:sym typeface="Calibri"/>
            </a:endParaRPr>
          </a:p>
        </p:txBody>
      </p:sp>
      <p:sp>
        <p:nvSpPr>
          <p:cNvPr id="149" name="Google Shape;149;p5"/>
          <p:cNvSpPr/>
          <p:nvPr/>
        </p:nvSpPr>
        <p:spPr>
          <a:xfrm>
            <a:off x="5029200" y="2457450"/>
            <a:ext cx="3686175" cy="1714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Asynchronous message flow can be harder to trace</a:t>
            </a:r>
            <a:endParaRPr b="0" i="0" sz="837" u="none" cap="none" strike="noStrike">
              <a:solidFill>
                <a:schemeClr val="dk1"/>
              </a:solidFill>
              <a:latin typeface="Calibri"/>
              <a:ea typeface="Calibri"/>
              <a:cs typeface="Calibri"/>
              <a:sym typeface="Calibri"/>
            </a:endParaRPr>
          </a:p>
        </p:txBody>
      </p:sp>
      <p:pic>
        <p:nvPicPr>
          <p:cNvPr descr="preencoded.png" id="150" name="Google Shape;150;p5"/>
          <p:cNvPicPr preferRelativeResize="0"/>
          <p:nvPr/>
        </p:nvPicPr>
        <p:blipFill rotWithShape="1">
          <a:blip r:embed="rId5">
            <a:alphaModFix/>
          </a:blip>
          <a:srcRect b="0" l="0" r="0" t="0"/>
          <a:stretch/>
        </p:blipFill>
        <p:spPr>
          <a:xfrm>
            <a:off x="4793456" y="2800350"/>
            <a:ext cx="128588" cy="128588"/>
          </a:xfrm>
          <a:prstGeom prst="rect">
            <a:avLst/>
          </a:prstGeom>
          <a:noFill/>
          <a:ln>
            <a:noFill/>
          </a:ln>
        </p:spPr>
      </p:pic>
      <p:sp>
        <p:nvSpPr>
          <p:cNvPr id="151" name="Google Shape;151;p5"/>
          <p:cNvSpPr/>
          <p:nvPr/>
        </p:nvSpPr>
        <p:spPr>
          <a:xfrm>
            <a:off x="5029200" y="2771775"/>
            <a:ext cx="3686175" cy="21431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1" i="0" lang="en-US" sz="1046" u="none" cap="none" strike="noStrike">
                <a:solidFill>
                  <a:srgbClr val="FFFFFF"/>
                </a:solidFill>
                <a:latin typeface="Noto Sans"/>
                <a:ea typeface="Noto Sans"/>
                <a:cs typeface="Noto Sans"/>
                <a:sym typeface="Noto Sans"/>
              </a:rPr>
              <a:t>Resource Overhead</a:t>
            </a:r>
            <a:endParaRPr b="0" i="0" sz="1046" u="none" cap="none" strike="noStrike">
              <a:solidFill>
                <a:schemeClr val="dk1"/>
              </a:solidFill>
              <a:latin typeface="Calibri"/>
              <a:ea typeface="Calibri"/>
              <a:cs typeface="Calibri"/>
              <a:sym typeface="Calibri"/>
            </a:endParaRPr>
          </a:p>
        </p:txBody>
      </p:sp>
      <p:sp>
        <p:nvSpPr>
          <p:cNvPr id="152" name="Google Shape;152;p5"/>
          <p:cNvSpPr/>
          <p:nvPr/>
        </p:nvSpPr>
        <p:spPr>
          <a:xfrm>
            <a:off x="5029200" y="3021806"/>
            <a:ext cx="3686175" cy="1714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JVM requires more memory than lightweight alternatives</a:t>
            </a:r>
            <a:endParaRPr b="0" i="0" sz="837" u="none" cap="none" strike="noStrike">
              <a:solidFill>
                <a:schemeClr val="dk1"/>
              </a:solidFill>
              <a:latin typeface="Calibri"/>
              <a:ea typeface="Calibri"/>
              <a:cs typeface="Calibri"/>
              <a:sym typeface="Calibri"/>
            </a:endParaRPr>
          </a:p>
        </p:txBody>
      </p:sp>
      <p:pic>
        <p:nvPicPr>
          <p:cNvPr descr="preencoded.png" id="153" name="Google Shape;153;p5"/>
          <p:cNvPicPr preferRelativeResize="0"/>
          <p:nvPr/>
        </p:nvPicPr>
        <p:blipFill rotWithShape="1">
          <a:blip r:embed="rId5">
            <a:alphaModFix/>
          </a:blip>
          <a:srcRect b="0" l="0" r="0" t="0"/>
          <a:stretch/>
        </p:blipFill>
        <p:spPr>
          <a:xfrm>
            <a:off x="4793456" y="3364706"/>
            <a:ext cx="128588" cy="128588"/>
          </a:xfrm>
          <a:prstGeom prst="rect">
            <a:avLst/>
          </a:prstGeom>
          <a:noFill/>
          <a:ln>
            <a:noFill/>
          </a:ln>
        </p:spPr>
      </p:pic>
      <p:sp>
        <p:nvSpPr>
          <p:cNvPr id="154" name="Google Shape;154;p5"/>
          <p:cNvSpPr/>
          <p:nvPr/>
        </p:nvSpPr>
        <p:spPr>
          <a:xfrm>
            <a:off x="5029200" y="3336131"/>
            <a:ext cx="3686175" cy="214313"/>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046"/>
              <a:buFont typeface="Noto Sans"/>
              <a:buNone/>
            </a:pPr>
            <a:r>
              <a:rPr b="1" i="0" lang="en-US" sz="1046" u="none" cap="none" strike="noStrike">
                <a:solidFill>
                  <a:srgbClr val="FFFFFF"/>
                </a:solidFill>
                <a:latin typeface="Noto Sans"/>
                <a:ea typeface="Noto Sans"/>
                <a:cs typeface="Noto Sans"/>
                <a:sym typeface="Noto Sans"/>
              </a:rPr>
              <a:t>Testing Challenges</a:t>
            </a:r>
            <a:endParaRPr b="0" i="0" sz="1046" u="none" cap="none" strike="noStrike">
              <a:solidFill>
                <a:schemeClr val="dk1"/>
              </a:solidFill>
              <a:latin typeface="Calibri"/>
              <a:ea typeface="Calibri"/>
              <a:cs typeface="Calibri"/>
              <a:sym typeface="Calibri"/>
            </a:endParaRPr>
          </a:p>
        </p:txBody>
      </p:sp>
      <p:sp>
        <p:nvSpPr>
          <p:cNvPr id="155" name="Google Shape;155;p5"/>
          <p:cNvSpPr/>
          <p:nvPr/>
        </p:nvSpPr>
        <p:spPr>
          <a:xfrm>
            <a:off x="5029200" y="3586163"/>
            <a:ext cx="3686175" cy="1714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837"/>
              <a:buFont typeface="Noto Sans"/>
              <a:buNone/>
            </a:pPr>
            <a:r>
              <a:rPr b="0" i="0" lang="en-US" sz="837" u="none" cap="none" strike="noStrike">
                <a:solidFill>
                  <a:srgbClr val="FFFFFF"/>
                </a:solidFill>
                <a:latin typeface="Noto Sans"/>
                <a:ea typeface="Noto Sans"/>
                <a:cs typeface="Noto Sans"/>
                <a:sym typeface="Noto Sans"/>
              </a:rPr>
              <a:t>Testing concurrent systems requires specialized approaches</a:t>
            </a:r>
            <a:endParaRPr b="0" i="0" sz="837"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0" name="Shape 160"/>
        <p:cNvGrpSpPr/>
        <p:nvPr/>
      </p:nvGrpSpPr>
      <p:grpSpPr>
        <a:xfrm>
          <a:off x="0" y="0"/>
          <a:ext cx="0" cy="0"/>
          <a:chOff x="0" y="0"/>
          <a:chExt cx="0" cy="0"/>
        </a:xfrm>
      </p:grpSpPr>
      <p:pic>
        <p:nvPicPr>
          <p:cNvPr descr="preencoded.png" id="161" name="Google Shape;161;p6"/>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62" name="Google Shape;162;p6"/>
          <p:cNvSpPr/>
          <p:nvPr/>
        </p:nvSpPr>
        <p:spPr>
          <a:xfrm>
            <a:off x="285750" y="285750"/>
            <a:ext cx="8572500" cy="38576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Clr>
                <a:srgbClr val="00C3CC"/>
              </a:buClr>
              <a:buSzPts val="2025"/>
              <a:buFont typeface="Inter"/>
              <a:buNone/>
            </a:pPr>
            <a:r>
              <a:rPr b="1" i="0" lang="en-US" sz="2025" u="none" cap="none" strike="noStrike">
                <a:solidFill>
                  <a:srgbClr val="00C3CC"/>
                </a:solidFill>
                <a:latin typeface="Inter"/>
                <a:ea typeface="Inter"/>
                <a:cs typeface="Inter"/>
                <a:sym typeface="Inter"/>
              </a:rPr>
              <a:t>Key Takeaways</a:t>
            </a:r>
            <a:endParaRPr b="0" i="0" sz="2025" u="none" cap="none" strike="noStrike">
              <a:solidFill>
                <a:schemeClr val="dk1"/>
              </a:solidFill>
              <a:latin typeface="Calibri"/>
              <a:ea typeface="Calibri"/>
              <a:cs typeface="Calibri"/>
              <a:sym typeface="Calibri"/>
            </a:endParaRPr>
          </a:p>
        </p:txBody>
      </p:sp>
      <p:pic>
        <p:nvPicPr>
          <p:cNvPr descr="preencoded.png" id="163" name="Google Shape;163;p6"/>
          <p:cNvPicPr preferRelativeResize="0"/>
          <p:nvPr/>
        </p:nvPicPr>
        <p:blipFill rotWithShape="1">
          <a:blip r:embed="rId4">
            <a:alphaModFix/>
          </a:blip>
          <a:srcRect b="0" l="0" r="0" t="0"/>
          <a:stretch/>
        </p:blipFill>
        <p:spPr>
          <a:xfrm>
            <a:off x="1143000" y="1200150"/>
            <a:ext cx="171450" cy="171450"/>
          </a:xfrm>
          <a:prstGeom prst="rect">
            <a:avLst/>
          </a:prstGeom>
          <a:noFill/>
          <a:ln>
            <a:noFill/>
          </a:ln>
        </p:spPr>
      </p:pic>
      <p:sp>
        <p:nvSpPr>
          <p:cNvPr id="164" name="Google Shape;164;p6"/>
          <p:cNvSpPr/>
          <p:nvPr/>
        </p:nvSpPr>
        <p:spPr>
          <a:xfrm>
            <a:off x="1421606" y="1028700"/>
            <a:ext cx="6579394" cy="5143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350"/>
              <a:buFont typeface="Noto Sans"/>
              <a:buNone/>
            </a:pPr>
            <a:r>
              <a:rPr b="0" i="0" lang="en-US" sz="1350" u="none" cap="none" strike="noStrike">
                <a:solidFill>
                  <a:srgbClr val="FFFFFF"/>
                </a:solidFill>
                <a:latin typeface="Noto Sans"/>
                <a:ea typeface="Noto Sans"/>
                <a:cs typeface="Noto Sans"/>
                <a:sym typeface="Noto Sans"/>
              </a:rPr>
              <a:t>Apache Pekko provides a robust implementation of the Actor Model for building concurrent, distributed systems</a:t>
            </a:r>
            <a:endParaRPr b="0" i="0" sz="1350" u="none" cap="none" strike="noStrike">
              <a:solidFill>
                <a:schemeClr val="dk1"/>
              </a:solidFill>
              <a:latin typeface="Calibri"/>
              <a:ea typeface="Calibri"/>
              <a:cs typeface="Calibri"/>
              <a:sym typeface="Calibri"/>
            </a:endParaRPr>
          </a:p>
        </p:txBody>
      </p:sp>
      <p:pic>
        <p:nvPicPr>
          <p:cNvPr descr="preencoded.png" id="165" name="Google Shape;165;p6"/>
          <p:cNvPicPr preferRelativeResize="0"/>
          <p:nvPr/>
        </p:nvPicPr>
        <p:blipFill rotWithShape="1">
          <a:blip r:embed="rId4">
            <a:alphaModFix/>
          </a:blip>
          <a:srcRect b="0" l="0" r="0" t="0"/>
          <a:stretch/>
        </p:blipFill>
        <p:spPr>
          <a:xfrm>
            <a:off x="1143000" y="1928813"/>
            <a:ext cx="171450" cy="171450"/>
          </a:xfrm>
          <a:prstGeom prst="rect">
            <a:avLst/>
          </a:prstGeom>
          <a:noFill/>
          <a:ln>
            <a:noFill/>
          </a:ln>
        </p:spPr>
      </p:pic>
      <p:sp>
        <p:nvSpPr>
          <p:cNvPr id="166" name="Google Shape;166;p6"/>
          <p:cNvSpPr/>
          <p:nvPr/>
        </p:nvSpPr>
        <p:spPr>
          <a:xfrm>
            <a:off x="1421606" y="1757363"/>
            <a:ext cx="6579394" cy="5143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350"/>
              <a:buFont typeface="Noto Sans"/>
              <a:buNone/>
            </a:pPr>
            <a:r>
              <a:rPr b="0" i="0" lang="en-US" sz="1350" u="none" cap="none" strike="noStrike">
                <a:solidFill>
                  <a:srgbClr val="FFFFFF"/>
                </a:solidFill>
                <a:latin typeface="Noto Sans"/>
                <a:ea typeface="Noto Sans"/>
                <a:cs typeface="Noto Sans"/>
                <a:sym typeface="Noto Sans"/>
              </a:rPr>
              <a:t>Pekko's Actor architecture offers state isolation, asynchronous communication, and supervision hierarchy</a:t>
            </a:r>
            <a:endParaRPr b="0" i="0" sz="1350" u="none" cap="none" strike="noStrike">
              <a:solidFill>
                <a:schemeClr val="dk1"/>
              </a:solidFill>
              <a:latin typeface="Calibri"/>
              <a:ea typeface="Calibri"/>
              <a:cs typeface="Calibri"/>
              <a:sym typeface="Calibri"/>
            </a:endParaRPr>
          </a:p>
        </p:txBody>
      </p:sp>
      <p:pic>
        <p:nvPicPr>
          <p:cNvPr descr="preencoded.png" id="167" name="Google Shape;167;p6"/>
          <p:cNvPicPr preferRelativeResize="0"/>
          <p:nvPr/>
        </p:nvPicPr>
        <p:blipFill rotWithShape="1">
          <a:blip r:embed="rId4">
            <a:alphaModFix/>
          </a:blip>
          <a:srcRect b="0" l="0" r="0" t="0"/>
          <a:stretch/>
        </p:blipFill>
        <p:spPr>
          <a:xfrm>
            <a:off x="1143000" y="2657475"/>
            <a:ext cx="171450" cy="171450"/>
          </a:xfrm>
          <a:prstGeom prst="rect">
            <a:avLst/>
          </a:prstGeom>
          <a:noFill/>
          <a:ln>
            <a:noFill/>
          </a:ln>
        </p:spPr>
      </p:pic>
      <p:sp>
        <p:nvSpPr>
          <p:cNvPr id="168" name="Google Shape;168;p6"/>
          <p:cNvSpPr/>
          <p:nvPr/>
        </p:nvSpPr>
        <p:spPr>
          <a:xfrm>
            <a:off x="1421606" y="2486025"/>
            <a:ext cx="6579394" cy="51435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1350"/>
              <a:buFont typeface="Noto Sans"/>
              <a:buNone/>
            </a:pPr>
            <a:r>
              <a:rPr b="0" i="0" lang="en-US" sz="1350" u="none" cap="none" strike="noStrike">
                <a:solidFill>
                  <a:srgbClr val="FFFFFF"/>
                </a:solidFill>
                <a:latin typeface="Noto Sans"/>
                <a:ea typeface="Noto Sans"/>
                <a:cs typeface="Noto Sans"/>
                <a:sym typeface="Noto Sans"/>
              </a:rPr>
              <a:t>Pekko offers strong type safety and JVM integration, facilitating the development of resilient systems</a:t>
            </a:r>
            <a:endParaRPr b="0" i="0" sz="1350" u="none" cap="none" strike="noStrike">
              <a:solidFill>
                <a:schemeClr val="dk1"/>
              </a:solidFill>
              <a:latin typeface="Calibri"/>
              <a:ea typeface="Calibri"/>
              <a:cs typeface="Calibri"/>
              <a:sym typeface="Calibri"/>
            </a:endParaRPr>
          </a:p>
        </p:txBody>
      </p:sp>
      <p:sp>
        <p:nvSpPr>
          <p:cNvPr id="169" name="Google Shape;169;p6"/>
          <p:cNvSpPr/>
          <p:nvPr/>
        </p:nvSpPr>
        <p:spPr>
          <a:xfrm>
            <a:off x="285750" y="3500438"/>
            <a:ext cx="8572500" cy="21431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Clr>
                <a:srgbClr val="00C3CC"/>
              </a:buClr>
              <a:buSzPts val="1046"/>
              <a:buFont typeface="Noto Sans"/>
              <a:buNone/>
            </a:pPr>
            <a:r>
              <a:rPr b="0" i="0" lang="en-US" sz="1046" u="none" cap="none" strike="noStrike">
                <a:solidFill>
                  <a:srgbClr val="00C3CC"/>
                </a:solidFill>
                <a:latin typeface="Noto Sans"/>
                <a:ea typeface="Noto Sans"/>
                <a:cs typeface="Noto Sans"/>
                <a:sym typeface="Noto Sans"/>
              </a:rPr>
              <a:t> Apache Pekko: Building resilient, message-driven applications </a:t>
            </a:r>
            <a:endParaRPr b="0" i="0" sz="1046"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preencoded.png" id="175" name="Google Shape;175;p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76" name="Google Shape;176;p7"/>
          <p:cNvSpPr/>
          <p:nvPr/>
        </p:nvSpPr>
        <p:spPr>
          <a:xfrm>
            <a:off x="285750" y="285750"/>
            <a:ext cx="8572500" cy="521494"/>
          </a:xfrm>
          <a:prstGeom prst="rect">
            <a:avLst/>
          </a:prstGeom>
          <a:noFill/>
          <a:ln>
            <a:noFill/>
          </a:ln>
        </p:spPr>
        <p:txBody>
          <a:bodyPr anchorCtr="0" anchor="ctr" bIns="85075" lIns="0" spcFirstLastPara="1" rIns="0" wrap="square" tIns="0">
            <a:spAutoFit/>
          </a:bodyPr>
          <a:lstStyle/>
          <a:p>
            <a:pPr indent="0" lvl="0" marL="0" marR="0" rtl="0" algn="l">
              <a:spcBef>
                <a:spcPts val="0"/>
              </a:spcBef>
              <a:spcAft>
                <a:spcPts val="0"/>
              </a:spcAft>
              <a:buClr>
                <a:srgbClr val="00C3CC"/>
              </a:buClr>
              <a:buSzPts val="2363"/>
              <a:buFont typeface="Inter"/>
              <a:buNone/>
            </a:pPr>
            <a:r>
              <a:rPr b="1" i="0" lang="en-US" sz="2363" u="none" cap="none" strike="noStrike">
                <a:solidFill>
                  <a:srgbClr val="00C3CC"/>
                </a:solidFill>
                <a:latin typeface="Inter"/>
                <a:ea typeface="Inter"/>
                <a:cs typeface="Inter"/>
                <a:sym typeface="Inter"/>
              </a:rPr>
              <a:t>References &amp; Further Reading</a:t>
            </a:r>
            <a:endParaRPr b="0" i="0" sz="2363" u="none" cap="none" strike="noStrike">
              <a:solidFill>
                <a:schemeClr val="dk1"/>
              </a:solidFill>
              <a:latin typeface="Calibri"/>
              <a:ea typeface="Calibri"/>
              <a:cs typeface="Calibri"/>
              <a:sym typeface="Calibri"/>
            </a:endParaRPr>
          </a:p>
        </p:txBody>
      </p:sp>
      <p:sp>
        <p:nvSpPr>
          <p:cNvPr id="177" name="Google Shape;177;p7"/>
          <p:cNvSpPr/>
          <p:nvPr/>
        </p:nvSpPr>
        <p:spPr>
          <a:xfrm>
            <a:off x="285750" y="1092994"/>
            <a:ext cx="4179094" cy="25717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1350"/>
              <a:buFont typeface="Inter"/>
              <a:buNone/>
            </a:pPr>
            <a:r>
              <a:rPr b="1" i="0" lang="en-US" sz="1350" u="none" cap="none" strike="noStrike">
                <a:solidFill>
                  <a:srgbClr val="00C3CC"/>
                </a:solidFill>
                <a:latin typeface="Inter"/>
                <a:ea typeface="Inter"/>
                <a:cs typeface="Inter"/>
                <a:sym typeface="Inter"/>
              </a:rPr>
              <a:t>Actor Model History</a:t>
            </a:r>
            <a:endParaRPr b="0" i="0" sz="1350" u="none" cap="none" strike="noStrike">
              <a:solidFill>
                <a:schemeClr val="dk1"/>
              </a:solidFill>
              <a:latin typeface="Calibri"/>
              <a:ea typeface="Calibri"/>
              <a:cs typeface="Calibri"/>
              <a:sym typeface="Calibri"/>
            </a:endParaRPr>
          </a:p>
        </p:txBody>
      </p:sp>
      <p:pic>
        <p:nvPicPr>
          <p:cNvPr descr="preencoded.png" id="178" name="Google Shape;178;p7"/>
          <p:cNvPicPr preferRelativeResize="0"/>
          <p:nvPr/>
        </p:nvPicPr>
        <p:blipFill rotWithShape="1">
          <a:blip r:embed="rId4">
            <a:alphaModFix/>
          </a:blip>
          <a:srcRect b="0" l="0" r="0" t="0"/>
          <a:stretch/>
        </p:blipFill>
        <p:spPr>
          <a:xfrm>
            <a:off x="285750" y="1478756"/>
            <a:ext cx="100013" cy="114300"/>
          </a:xfrm>
          <a:prstGeom prst="rect">
            <a:avLst/>
          </a:prstGeom>
          <a:noFill/>
          <a:ln>
            <a:noFill/>
          </a:ln>
        </p:spPr>
      </p:pic>
      <p:sp>
        <p:nvSpPr>
          <p:cNvPr id="179" name="Google Shape;179;p7"/>
          <p:cNvSpPr/>
          <p:nvPr/>
        </p:nvSpPr>
        <p:spPr>
          <a:xfrm>
            <a:off x="471488" y="1466255"/>
            <a:ext cx="3887735" cy="389334"/>
          </a:xfrm>
          <a:prstGeom prst="rect">
            <a:avLst/>
          </a:prstGeom>
          <a:noFill/>
          <a:ln>
            <a:noFill/>
          </a:ln>
        </p:spPr>
        <p:txBody>
          <a:bodyPr anchorCtr="0" anchor="ctr" bIns="1700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sng" cap="none" strike="noStrike">
                <a:solidFill>
                  <a:schemeClr val="hlink"/>
                </a:solidFill>
                <a:latin typeface="Noto Sans"/>
                <a:ea typeface="Noto Sans"/>
                <a:cs typeface="Noto Sans"/>
                <a:sym typeface="Noto Sans"/>
                <a:hlinkClick r:id="rId5"/>
              </a:rPr>
              <a:t>Carl Hewitt et al. (1973) - "A Universal Modular ACTOR Formalism for AI"</a:t>
            </a:r>
            <a:endParaRPr b="0" i="0" sz="942" u="none" cap="none" strike="noStrike">
              <a:solidFill>
                <a:schemeClr val="dk1"/>
              </a:solidFill>
              <a:latin typeface="Calibri"/>
              <a:ea typeface="Calibri"/>
              <a:cs typeface="Calibri"/>
              <a:sym typeface="Calibri"/>
            </a:endParaRPr>
          </a:p>
        </p:txBody>
      </p:sp>
      <p:sp>
        <p:nvSpPr>
          <p:cNvPr id="180" name="Google Shape;180;p7"/>
          <p:cNvSpPr/>
          <p:nvPr/>
        </p:nvSpPr>
        <p:spPr>
          <a:xfrm>
            <a:off x="471488" y="1864519"/>
            <a:ext cx="3993356" cy="15001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732"/>
              <a:buFont typeface="Noto Sans"/>
              <a:buNone/>
            </a:pPr>
            <a:r>
              <a:rPr b="0" i="0" lang="en-US" sz="732" u="none" cap="none" strike="noStrike">
                <a:solidFill>
                  <a:srgbClr val="FFFFFF"/>
                </a:solidFill>
                <a:latin typeface="Noto Sans"/>
                <a:ea typeface="Noto Sans"/>
                <a:cs typeface="Noto Sans"/>
                <a:sym typeface="Noto Sans"/>
              </a:rPr>
              <a:t>The original paper introducing the Actor Model</a:t>
            </a:r>
            <a:endParaRPr b="0" i="0" sz="732" u="none" cap="none" strike="noStrike">
              <a:solidFill>
                <a:schemeClr val="dk1"/>
              </a:solidFill>
              <a:latin typeface="Calibri"/>
              <a:ea typeface="Calibri"/>
              <a:cs typeface="Calibri"/>
              <a:sym typeface="Calibri"/>
            </a:endParaRPr>
          </a:p>
        </p:txBody>
      </p:sp>
      <p:sp>
        <p:nvSpPr>
          <p:cNvPr id="181" name="Google Shape;181;p7"/>
          <p:cNvSpPr/>
          <p:nvPr/>
        </p:nvSpPr>
        <p:spPr>
          <a:xfrm>
            <a:off x="285750" y="2157413"/>
            <a:ext cx="4179094" cy="25717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1350"/>
              <a:buFont typeface="Inter"/>
              <a:buNone/>
            </a:pPr>
            <a:r>
              <a:rPr b="1" i="0" lang="en-US" sz="1350" u="none" cap="none" strike="noStrike">
                <a:solidFill>
                  <a:srgbClr val="00C3CC"/>
                </a:solidFill>
                <a:latin typeface="Inter"/>
                <a:ea typeface="Inter"/>
                <a:cs typeface="Inter"/>
                <a:sym typeface="Inter"/>
              </a:rPr>
              <a:t>Apache Pekko Documentation</a:t>
            </a:r>
            <a:endParaRPr b="0" i="0" sz="1350" u="none" cap="none" strike="noStrike">
              <a:solidFill>
                <a:schemeClr val="dk1"/>
              </a:solidFill>
              <a:latin typeface="Calibri"/>
              <a:ea typeface="Calibri"/>
              <a:cs typeface="Calibri"/>
              <a:sym typeface="Calibri"/>
            </a:endParaRPr>
          </a:p>
        </p:txBody>
      </p:sp>
      <p:pic>
        <p:nvPicPr>
          <p:cNvPr descr="preencoded.png" id="182" name="Google Shape;182;p7"/>
          <p:cNvPicPr preferRelativeResize="0"/>
          <p:nvPr/>
        </p:nvPicPr>
        <p:blipFill rotWithShape="1">
          <a:blip r:embed="rId6">
            <a:alphaModFix/>
          </a:blip>
          <a:srcRect b="0" l="0" r="0" t="0"/>
          <a:stretch/>
        </p:blipFill>
        <p:spPr>
          <a:xfrm>
            <a:off x="285750" y="2543175"/>
            <a:ext cx="85725" cy="114300"/>
          </a:xfrm>
          <a:prstGeom prst="rect">
            <a:avLst/>
          </a:prstGeom>
          <a:noFill/>
          <a:ln>
            <a:noFill/>
          </a:ln>
        </p:spPr>
      </p:pic>
      <p:sp>
        <p:nvSpPr>
          <p:cNvPr id="183" name="Google Shape;183;p7"/>
          <p:cNvSpPr/>
          <p:nvPr/>
        </p:nvSpPr>
        <p:spPr>
          <a:xfrm>
            <a:off x="457200" y="2530673"/>
            <a:ext cx="2888866" cy="196453"/>
          </a:xfrm>
          <a:prstGeom prst="rect">
            <a:avLst/>
          </a:prstGeom>
          <a:noFill/>
          <a:ln>
            <a:noFill/>
          </a:ln>
        </p:spPr>
        <p:txBody>
          <a:bodyPr anchorCtr="0" anchor="ctr" bIns="1700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sng" cap="none" strike="noStrike">
                <a:solidFill>
                  <a:schemeClr val="hlink"/>
                </a:solidFill>
                <a:latin typeface="Noto Sans"/>
                <a:ea typeface="Noto Sans"/>
                <a:cs typeface="Noto Sans"/>
                <a:sym typeface="Noto Sans"/>
                <a:hlinkClick r:id="rId7"/>
              </a:rPr>
              <a:t>Apache Pekko - Actor Reference Documentation</a:t>
            </a:r>
            <a:endParaRPr b="0" i="0" sz="942" u="none" cap="none" strike="noStrike">
              <a:solidFill>
                <a:schemeClr val="dk1"/>
              </a:solidFill>
              <a:latin typeface="Calibri"/>
              <a:ea typeface="Calibri"/>
              <a:cs typeface="Calibri"/>
              <a:sym typeface="Calibri"/>
            </a:endParaRPr>
          </a:p>
        </p:txBody>
      </p:sp>
      <p:sp>
        <p:nvSpPr>
          <p:cNvPr id="184" name="Google Shape;184;p7"/>
          <p:cNvSpPr/>
          <p:nvPr/>
        </p:nvSpPr>
        <p:spPr>
          <a:xfrm>
            <a:off x="457200" y="2736056"/>
            <a:ext cx="4007644" cy="15001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732"/>
              <a:buFont typeface="Noto Sans"/>
              <a:buNone/>
            </a:pPr>
            <a:r>
              <a:rPr b="0" i="0" lang="en-US" sz="732" u="none" cap="none" strike="noStrike">
                <a:solidFill>
                  <a:srgbClr val="FFFFFF"/>
                </a:solidFill>
                <a:latin typeface="Noto Sans"/>
                <a:ea typeface="Noto Sans"/>
                <a:cs typeface="Noto Sans"/>
                <a:sym typeface="Noto Sans"/>
              </a:rPr>
              <a:t>Official documentation for Pekko's Actor implementation</a:t>
            </a:r>
            <a:endParaRPr b="0" i="0" sz="732" u="none" cap="none" strike="noStrike">
              <a:solidFill>
                <a:schemeClr val="dk1"/>
              </a:solidFill>
              <a:latin typeface="Calibri"/>
              <a:ea typeface="Calibri"/>
              <a:cs typeface="Calibri"/>
              <a:sym typeface="Calibri"/>
            </a:endParaRPr>
          </a:p>
        </p:txBody>
      </p:sp>
      <p:pic>
        <p:nvPicPr>
          <p:cNvPr descr="preencoded.png" id="185" name="Google Shape;185;p7"/>
          <p:cNvPicPr preferRelativeResize="0"/>
          <p:nvPr/>
        </p:nvPicPr>
        <p:blipFill rotWithShape="1">
          <a:blip r:embed="rId6">
            <a:alphaModFix/>
          </a:blip>
          <a:srcRect b="0" l="0" r="0" t="0"/>
          <a:stretch/>
        </p:blipFill>
        <p:spPr>
          <a:xfrm>
            <a:off x="285750" y="2993231"/>
            <a:ext cx="85725" cy="114300"/>
          </a:xfrm>
          <a:prstGeom prst="rect">
            <a:avLst/>
          </a:prstGeom>
          <a:noFill/>
          <a:ln>
            <a:noFill/>
          </a:ln>
        </p:spPr>
      </p:pic>
      <p:sp>
        <p:nvSpPr>
          <p:cNvPr id="186" name="Google Shape;186;p7"/>
          <p:cNvSpPr/>
          <p:nvPr/>
        </p:nvSpPr>
        <p:spPr>
          <a:xfrm>
            <a:off x="457200" y="2980730"/>
            <a:ext cx="2269982" cy="196453"/>
          </a:xfrm>
          <a:prstGeom prst="rect">
            <a:avLst/>
          </a:prstGeom>
          <a:noFill/>
          <a:ln>
            <a:noFill/>
          </a:ln>
        </p:spPr>
        <p:txBody>
          <a:bodyPr anchorCtr="0" anchor="ctr" bIns="1700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sng" cap="none" strike="noStrike">
                <a:solidFill>
                  <a:schemeClr val="hlink"/>
                </a:solidFill>
                <a:latin typeface="Noto Sans"/>
                <a:ea typeface="Noto Sans"/>
                <a:cs typeface="Noto Sans"/>
                <a:sym typeface="Noto Sans"/>
                <a:hlinkClick r:id="rId8"/>
              </a:rPr>
              <a:t>Apache Pekko - Getting Started Guide</a:t>
            </a:r>
            <a:endParaRPr b="0" i="0" sz="942" u="none" cap="none" strike="noStrike">
              <a:solidFill>
                <a:schemeClr val="dk1"/>
              </a:solidFill>
              <a:latin typeface="Calibri"/>
              <a:ea typeface="Calibri"/>
              <a:cs typeface="Calibri"/>
              <a:sym typeface="Calibri"/>
            </a:endParaRPr>
          </a:p>
        </p:txBody>
      </p:sp>
      <p:sp>
        <p:nvSpPr>
          <p:cNvPr id="187" name="Google Shape;187;p7"/>
          <p:cNvSpPr/>
          <p:nvPr/>
        </p:nvSpPr>
        <p:spPr>
          <a:xfrm>
            <a:off x="457200" y="3186113"/>
            <a:ext cx="4007644" cy="15001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732"/>
              <a:buFont typeface="Noto Sans"/>
              <a:buNone/>
            </a:pPr>
            <a:r>
              <a:rPr b="0" i="0" lang="en-US" sz="732" u="none" cap="none" strike="noStrike">
                <a:solidFill>
                  <a:srgbClr val="FFFFFF"/>
                </a:solidFill>
                <a:latin typeface="Noto Sans"/>
                <a:ea typeface="Noto Sans"/>
                <a:cs typeface="Noto Sans"/>
                <a:sym typeface="Noto Sans"/>
              </a:rPr>
              <a:t>Tutorial for building your first Pekko application</a:t>
            </a:r>
            <a:endParaRPr b="0" i="0" sz="732" u="none" cap="none" strike="noStrike">
              <a:solidFill>
                <a:schemeClr val="dk1"/>
              </a:solidFill>
              <a:latin typeface="Calibri"/>
              <a:ea typeface="Calibri"/>
              <a:cs typeface="Calibri"/>
              <a:sym typeface="Calibri"/>
            </a:endParaRPr>
          </a:p>
        </p:txBody>
      </p:sp>
      <p:sp>
        <p:nvSpPr>
          <p:cNvPr id="188" name="Google Shape;188;p7"/>
          <p:cNvSpPr/>
          <p:nvPr/>
        </p:nvSpPr>
        <p:spPr>
          <a:xfrm>
            <a:off x="4679156" y="1092994"/>
            <a:ext cx="4179094" cy="25717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00C3CC"/>
              </a:buClr>
              <a:buSzPts val="1350"/>
              <a:buFont typeface="Inter"/>
              <a:buNone/>
            </a:pPr>
            <a:r>
              <a:rPr b="1" i="0" lang="en-US" sz="1350" u="none" cap="none" strike="noStrike">
                <a:solidFill>
                  <a:srgbClr val="00C3CC"/>
                </a:solidFill>
                <a:latin typeface="Inter"/>
                <a:ea typeface="Inter"/>
                <a:cs typeface="Inter"/>
                <a:sym typeface="Inter"/>
              </a:rPr>
              <a:t>Erlang OTP Resources</a:t>
            </a:r>
            <a:endParaRPr b="0" i="0" sz="1350" u="none" cap="none" strike="noStrike">
              <a:solidFill>
                <a:schemeClr val="dk1"/>
              </a:solidFill>
              <a:latin typeface="Calibri"/>
              <a:ea typeface="Calibri"/>
              <a:cs typeface="Calibri"/>
              <a:sym typeface="Calibri"/>
            </a:endParaRPr>
          </a:p>
        </p:txBody>
      </p:sp>
      <p:pic>
        <p:nvPicPr>
          <p:cNvPr descr="preencoded.png" id="189" name="Google Shape;189;p7"/>
          <p:cNvPicPr preferRelativeResize="0"/>
          <p:nvPr/>
        </p:nvPicPr>
        <p:blipFill rotWithShape="1">
          <a:blip r:embed="rId6">
            <a:alphaModFix/>
          </a:blip>
          <a:srcRect b="0" l="0" r="0" t="0"/>
          <a:stretch/>
        </p:blipFill>
        <p:spPr>
          <a:xfrm>
            <a:off x="4679156" y="1478756"/>
            <a:ext cx="85725" cy="114300"/>
          </a:xfrm>
          <a:prstGeom prst="rect">
            <a:avLst/>
          </a:prstGeom>
          <a:noFill/>
          <a:ln>
            <a:noFill/>
          </a:ln>
        </p:spPr>
      </p:pic>
      <p:sp>
        <p:nvSpPr>
          <p:cNvPr id="190" name="Google Shape;190;p7"/>
          <p:cNvSpPr/>
          <p:nvPr/>
        </p:nvSpPr>
        <p:spPr>
          <a:xfrm>
            <a:off x="4850606" y="1466255"/>
            <a:ext cx="2027318" cy="196453"/>
          </a:xfrm>
          <a:prstGeom prst="rect">
            <a:avLst/>
          </a:prstGeom>
          <a:noFill/>
          <a:ln>
            <a:noFill/>
          </a:ln>
        </p:spPr>
        <p:txBody>
          <a:bodyPr anchorCtr="0" anchor="ctr" bIns="1700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sng" cap="none" strike="noStrike">
                <a:solidFill>
                  <a:schemeClr val="hlink"/>
                </a:solidFill>
                <a:latin typeface="Noto Sans"/>
                <a:ea typeface="Noto Sans"/>
                <a:cs typeface="Noto Sans"/>
                <a:sym typeface="Noto Sans"/>
                <a:hlinkClick r:id="rId9"/>
              </a:rPr>
              <a:t>Erlang/OTP - gen_server Behavior</a:t>
            </a:r>
            <a:endParaRPr b="0" i="0" sz="942" u="none" cap="none" strike="noStrike">
              <a:solidFill>
                <a:schemeClr val="dk1"/>
              </a:solidFill>
              <a:latin typeface="Calibri"/>
              <a:ea typeface="Calibri"/>
              <a:cs typeface="Calibri"/>
              <a:sym typeface="Calibri"/>
            </a:endParaRPr>
          </a:p>
        </p:txBody>
      </p:sp>
      <p:sp>
        <p:nvSpPr>
          <p:cNvPr id="191" name="Google Shape;191;p7"/>
          <p:cNvSpPr/>
          <p:nvPr/>
        </p:nvSpPr>
        <p:spPr>
          <a:xfrm>
            <a:off x="4850606" y="1671638"/>
            <a:ext cx="4007644" cy="15001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732"/>
              <a:buFont typeface="Noto Sans"/>
              <a:buNone/>
            </a:pPr>
            <a:r>
              <a:rPr b="0" i="0" lang="en-US" sz="732" u="none" cap="none" strike="noStrike">
                <a:solidFill>
                  <a:srgbClr val="FFFFFF"/>
                </a:solidFill>
                <a:latin typeface="Noto Sans"/>
                <a:ea typeface="Noto Sans"/>
                <a:cs typeface="Noto Sans"/>
                <a:sym typeface="Noto Sans"/>
              </a:rPr>
              <a:t>Documentation for Erlang's gen_server behavior</a:t>
            </a:r>
            <a:endParaRPr b="0" i="0" sz="732" u="none" cap="none" strike="noStrike">
              <a:solidFill>
                <a:schemeClr val="dk1"/>
              </a:solidFill>
              <a:latin typeface="Calibri"/>
              <a:ea typeface="Calibri"/>
              <a:cs typeface="Calibri"/>
              <a:sym typeface="Calibri"/>
            </a:endParaRPr>
          </a:p>
        </p:txBody>
      </p:sp>
      <p:pic>
        <p:nvPicPr>
          <p:cNvPr descr="preencoded.png" id="192" name="Google Shape;192;p7"/>
          <p:cNvPicPr preferRelativeResize="0"/>
          <p:nvPr/>
        </p:nvPicPr>
        <p:blipFill rotWithShape="1">
          <a:blip r:embed="rId4">
            <a:alphaModFix/>
          </a:blip>
          <a:srcRect b="0" l="0" r="0" t="0"/>
          <a:stretch/>
        </p:blipFill>
        <p:spPr>
          <a:xfrm>
            <a:off x="4679156" y="1928813"/>
            <a:ext cx="100013" cy="114300"/>
          </a:xfrm>
          <a:prstGeom prst="rect">
            <a:avLst/>
          </a:prstGeom>
          <a:noFill/>
          <a:ln>
            <a:noFill/>
          </a:ln>
        </p:spPr>
      </p:pic>
      <p:sp>
        <p:nvSpPr>
          <p:cNvPr id="193" name="Google Shape;193;p7"/>
          <p:cNvSpPr/>
          <p:nvPr/>
        </p:nvSpPr>
        <p:spPr>
          <a:xfrm>
            <a:off x="4864894" y="1916311"/>
            <a:ext cx="2287339" cy="196453"/>
          </a:xfrm>
          <a:prstGeom prst="rect">
            <a:avLst/>
          </a:prstGeom>
          <a:noFill/>
          <a:ln>
            <a:noFill/>
          </a:ln>
        </p:spPr>
        <p:txBody>
          <a:bodyPr anchorCtr="0" anchor="ctr" bIns="17000" lIns="0" spcFirstLastPara="1" rIns="0" wrap="square" tIns="0">
            <a:spAutoFit/>
          </a:bodyPr>
          <a:lstStyle/>
          <a:p>
            <a:pPr indent="0" lvl="0" marL="0" marR="0" rtl="0" algn="l">
              <a:spcBef>
                <a:spcPts val="0"/>
              </a:spcBef>
              <a:spcAft>
                <a:spcPts val="0"/>
              </a:spcAft>
              <a:buClr>
                <a:srgbClr val="FFFFFF"/>
              </a:buClr>
              <a:buSzPts val="942"/>
              <a:buFont typeface="Noto Sans"/>
              <a:buNone/>
            </a:pPr>
            <a:r>
              <a:rPr b="0" i="0" lang="en-US" sz="942" u="sng" cap="none" strike="noStrike">
                <a:solidFill>
                  <a:schemeClr val="hlink"/>
                </a:solidFill>
                <a:latin typeface="Noto Sans"/>
                <a:ea typeface="Noto Sans"/>
                <a:cs typeface="Noto Sans"/>
                <a:sym typeface="Noto Sans"/>
                <a:hlinkClick r:id="rId10"/>
              </a:rPr>
              <a:t>Learn You Some Erlang - What is OTP?</a:t>
            </a:r>
            <a:endParaRPr b="0" i="0" sz="942" u="none" cap="none" strike="noStrike">
              <a:solidFill>
                <a:schemeClr val="dk1"/>
              </a:solidFill>
              <a:latin typeface="Calibri"/>
              <a:ea typeface="Calibri"/>
              <a:cs typeface="Calibri"/>
              <a:sym typeface="Calibri"/>
            </a:endParaRPr>
          </a:p>
        </p:txBody>
      </p:sp>
      <p:sp>
        <p:nvSpPr>
          <p:cNvPr id="194" name="Google Shape;194;p7"/>
          <p:cNvSpPr/>
          <p:nvPr/>
        </p:nvSpPr>
        <p:spPr>
          <a:xfrm>
            <a:off x="4864894" y="2121694"/>
            <a:ext cx="3993356" cy="15001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Clr>
                <a:srgbClr val="FFFFFF"/>
              </a:buClr>
              <a:buSzPts val="732"/>
              <a:buFont typeface="Noto Sans"/>
              <a:buNone/>
            </a:pPr>
            <a:r>
              <a:rPr b="0" i="0" lang="en-US" sz="732" u="none" cap="none" strike="noStrike">
                <a:solidFill>
                  <a:srgbClr val="FFFFFF"/>
                </a:solidFill>
                <a:latin typeface="Noto Sans"/>
                <a:ea typeface="Noto Sans"/>
                <a:cs typeface="Noto Sans"/>
                <a:sym typeface="Noto Sans"/>
              </a:rPr>
              <a:t>Comprehensive guide to understanding Erlang OTP</a:t>
            </a:r>
            <a:endParaRPr b="0" i="0" sz="732"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2025-07-30T13:59:52Z</dcterms:created>
  <dc:creator>PptxGenJS</dc:creator>
</cp:coreProperties>
</file>