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750094"/>
            <a:ext cx="2143125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26579" y="3121819"/>
            <a:ext cx="709084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Deep Dive in Scala 3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292139" y="4007644"/>
            <a:ext cx="455972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Practical Guide for Scala Developers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8142480" y="4772025"/>
            <a:ext cx="7729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September 2025 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363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JSON4S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JSON4S?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38862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is a unified JSON library for Scala that combines multiple JSON libraries under a common API, providing seamless JSON serialization and deserialization. 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57200" y="2257425"/>
            <a:ext cx="3886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13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4619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7225" y="2637830"/>
            <a:ext cx="26561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4656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2937867"/>
            <a:ext cx="21908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64694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57225" y="3237905"/>
            <a:ext cx="27256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564731"/>
            <a:ext cx="142875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57225" y="3537942"/>
            <a:ext cx="23471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Integration with HTTP frameworks</a:t>
            </a:r>
            <a:endParaRPr lang="en-US" sz="1046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463" y="1378744"/>
            <a:ext cx="3571875" cy="214312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57200" y="4057650"/>
            <a:ext cx="82296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Integration</a:t>
            </a:r>
            <a:endParaRPr lang="en-US" sz="1350" dirty="0"/>
          </a:p>
        </p:txBody>
      </p:sp>
      <p:sp>
        <p:nvSpPr>
          <p:cNvPr id="17" name="Text 9"/>
          <p:cNvSpPr/>
          <p:nvPr/>
        </p:nvSpPr>
        <p:spPr>
          <a:xfrm>
            <a:off x="457200" y="4429125"/>
            <a:ext cx="82296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version 4.0.6 fully supports Scala 3's new features including enums, extension methods, and opaque types, making it an ideal choice for modern Scala applications. </a:t>
            </a:r>
            <a:endParaRPr lang="en-US" sz="1046" dirty="0"/>
          </a:p>
        </p:txBody>
      </p:sp>
      <p:sp>
        <p:nvSpPr>
          <p:cNvPr id="18" name="Text 10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/ 8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13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Serializers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ADTs and Enums Serialization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470915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allow precise control over how your types are serialized to and deserialized from JSON.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457200" y="1985963"/>
            <a:ext cx="4709154" cy="3748794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985963"/>
            <a:ext cx="28575" cy="3748794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71500" y="2114550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sealed trait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1463185" y="2114550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Animal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1500" y="2274559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1326003" y="2274559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1531776" y="2274559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(name: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011914" y="2274559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423461" y="2274559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2560644" y="2274559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3109373" y="2274559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Animal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571500" y="2434568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326003" y="243456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1531776" y="243456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(name: 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2011914" y="2434568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2423461" y="2434568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2560644" y="243456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3109373" y="2434568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Animal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571500" y="275458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983047" y="2754585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AnimalSerializer 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217688" y="275458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2697826" y="2754585"/>
            <a:ext cx="25378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CustomSerializer[Animal](format =&gt; (
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571500" y="291459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
</a:t>
            </a:r>
            <a:endParaRPr lang="en-US" sz="837" dirty="0"/>
          </a:p>
        </p:txBody>
      </p:sp>
      <p:sp>
        <p:nvSpPr>
          <p:cNvPr id="29" name="Text 26"/>
          <p:cNvSpPr/>
          <p:nvPr/>
        </p:nvSpPr>
        <p:spPr>
          <a:xfrm>
            <a:off x="571500" y="3074603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845865" y="3074603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Deserialization</a:t>
            </a:r>
            <a:endParaRPr lang="en-US" sz="837" dirty="0"/>
          </a:p>
        </p:txBody>
      </p:sp>
      <p:sp>
        <p:nvSpPr>
          <p:cNvPr id="31" name="Text 28"/>
          <p:cNvSpPr/>
          <p:nvPr/>
        </p:nvSpPr>
        <p:spPr>
          <a:xfrm>
            <a:off x="845865" y="3234612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1120229" y="3234612"/>
            <a:ext cx="29494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JObject(JField("type", JString("dog")) :: 
</a:t>
            </a:r>
            <a:endParaRPr lang="en-US" sz="837" dirty="0"/>
          </a:p>
        </p:txBody>
      </p:sp>
      <p:sp>
        <p:nvSpPr>
          <p:cNvPr id="33" name="Text 30"/>
          <p:cNvSpPr/>
          <p:nvPr/>
        </p:nvSpPr>
        <p:spPr>
          <a:xfrm>
            <a:off x="571500" y="3394621"/>
            <a:ext cx="432124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JField("name", JString(name)) :: Nil) =&gt; Dog(name)
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571500" y="355463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845865" y="355463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1120229" y="3554630"/>
            <a:ext cx="29494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JObject(JField("type", JString("cat")) :: 
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571500" y="3714638"/>
            <a:ext cx="432124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JField("name", JString(name)) :: Nil) =&gt; Cat(name)
</a:t>
            </a:r>
            <a:endParaRPr lang="en-US" sz="837" dirty="0"/>
          </a:p>
        </p:txBody>
      </p:sp>
      <p:sp>
        <p:nvSpPr>
          <p:cNvPr id="38" name="Text 35"/>
          <p:cNvSpPr/>
          <p:nvPr/>
        </p:nvSpPr>
        <p:spPr>
          <a:xfrm>
            <a:off x="571500" y="3874647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},
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571500" y="403465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
</a:t>
            </a:r>
            <a:endParaRPr lang="en-US" sz="837" dirty="0"/>
          </a:p>
        </p:txBody>
      </p:sp>
      <p:sp>
        <p:nvSpPr>
          <p:cNvPr id="40" name="Text 37"/>
          <p:cNvSpPr/>
          <p:nvPr/>
        </p:nvSpPr>
        <p:spPr>
          <a:xfrm>
            <a:off x="571500" y="419466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845865" y="4194665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Serialization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845865" y="43546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1120229" y="4354674"/>
            <a:ext cx="150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Dog(name) =&gt; JObject(
</a:t>
            </a:r>
            <a:endParaRPr lang="en-US" sz="837" dirty="0"/>
          </a:p>
        </p:txBody>
      </p:sp>
      <p:sp>
        <p:nvSpPr>
          <p:cNvPr id="44" name="Text 41"/>
          <p:cNvSpPr/>
          <p:nvPr/>
        </p:nvSpPr>
        <p:spPr>
          <a:xfrm>
            <a:off x="571500" y="4514683"/>
            <a:ext cx="260646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JField("type", JString("dog")), 
</a:t>
            </a:r>
            <a:endParaRPr lang="en-US" sz="837" dirty="0"/>
          </a:p>
        </p:txBody>
      </p:sp>
      <p:sp>
        <p:nvSpPr>
          <p:cNvPr id="45" name="Text 42"/>
          <p:cNvSpPr/>
          <p:nvPr/>
        </p:nvSpPr>
        <p:spPr>
          <a:xfrm>
            <a:off x="571500" y="4674691"/>
            <a:ext cx="24692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JField("name", JString(name)))
</a:t>
            </a:r>
            <a:endParaRPr lang="en-US" sz="837" dirty="0"/>
          </a:p>
        </p:txBody>
      </p:sp>
      <p:sp>
        <p:nvSpPr>
          <p:cNvPr id="46" name="Text 43"/>
          <p:cNvSpPr/>
          <p:nvPr/>
        </p:nvSpPr>
        <p:spPr>
          <a:xfrm>
            <a:off x="571500" y="483470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845865" y="483470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1120229" y="4834700"/>
            <a:ext cx="150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Cat(name) =&gt; JObject(
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571500" y="4994709"/>
            <a:ext cx="260646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JField("type", JString("cat")), 
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571500" y="5154718"/>
            <a:ext cx="24692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JField("name", JString(name)))
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71500" y="5314727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571500" y="54747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))</a:t>
            </a:r>
            <a:endParaRPr lang="en-US" sz="837" dirty="0"/>
          </a:p>
        </p:txBody>
      </p:sp>
      <p:sp>
        <p:nvSpPr>
          <p:cNvPr id="53" name="Shape 50"/>
          <p:cNvSpPr/>
          <p:nvPr/>
        </p:nvSpPr>
        <p:spPr>
          <a:xfrm>
            <a:off x="5394982" y="1185863"/>
            <a:ext cx="3291818" cy="177165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4" name="Shape 51"/>
          <p:cNvSpPr/>
          <p:nvPr/>
        </p:nvSpPr>
        <p:spPr>
          <a:xfrm>
            <a:off x="5394982" y="1185863"/>
            <a:ext cx="28575" cy="177165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5" name="Text 52"/>
          <p:cNvSpPr/>
          <p:nvPr/>
        </p:nvSpPr>
        <p:spPr>
          <a:xfrm>
            <a:off x="5509282" y="1300163"/>
            <a:ext cx="306321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56" name="Text 53"/>
          <p:cNvSpPr/>
          <p:nvPr/>
        </p:nvSpPr>
        <p:spPr>
          <a:xfrm>
            <a:off x="5509282" y="15716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Serialization</a:t>
            </a:r>
            <a:endParaRPr lang="en-US" sz="732" dirty="0"/>
          </a:p>
        </p:txBody>
      </p:sp>
      <p:sp>
        <p:nvSpPr>
          <p:cNvPr id="57" name="Text 54"/>
          <p:cNvSpPr/>
          <p:nvPr/>
        </p:nvSpPr>
        <p:spPr>
          <a:xfrm>
            <a:off x="5509282" y="1714500"/>
            <a:ext cx="12603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as JSON (pretty):
</a:t>
            </a:r>
            <a:endParaRPr lang="en-US" sz="732" dirty="0"/>
          </a:p>
        </p:txBody>
      </p:sp>
      <p:sp>
        <p:nvSpPr>
          <p:cNvPr id="58" name="Text 55"/>
          <p:cNvSpPr/>
          <p:nvPr/>
        </p:nvSpPr>
        <p:spPr>
          <a:xfrm>
            <a:off x="5509282" y="18573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
</a:t>
            </a:r>
            <a:endParaRPr lang="en-US" sz="732" dirty="0"/>
          </a:p>
        </p:txBody>
      </p:sp>
      <p:sp>
        <p:nvSpPr>
          <p:cNvPr id="59" name="Text 56"/>
          <p:cNvSpPr/>
          <p:nvPr/>
        </p:nvSpPr>
        <p:spPr>
          <a:xfrm>
            <a:off x="5509282" y="2000250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"type" : "dog",
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5509282" y="21431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"name" : "Rex"
</a:t>
            </a:r>
            <a:endParaRPr lang="en-US" sz="732" dirty="0"/>
          </a:p>
        </p:txBody>
      </p:sp>
      <p:sp>
        <p:nvSpPr>
          <p:cNvPr id="61" name="Text 58"/>
          <p:cNvSpPr/>
          <p:nvPr/>
        </p:nvSpPr>
        <p:spPr>
          <a:xfrm>
            <a:off x="5509282" y="2286000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32" dirty="0"/>
          </a:p>
        </p:txBody>
      </p:sp>
      <p:sp>
        <p:nvSpPr>
          <p:cNvPr id="62" name="Text 59"/>
          <p:cNvSpPr/>
          <p:nvPr/>
        </p:nvSpPr>
        <p:spPr>
          <a:xfrm>
            <a:off x="5509282" y="2571750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Deserialization</a:t>
            </a:r>
            <a:endParaRPr lang="en-US" sz="732" dirty="0"/>
          </a:p>
        </p:txBody>
      </p:sp>
      <p:sp>
        <p:nvSpPr>
          <p:cNvPr id="63" name="Text 60"/>
          <p:cNvSpPr/>
          <p:nvPr/>
        </p:nvSpPr>
        <p:spPr>
          <a:xfrm>
            <a:off x="5509282" y="2714625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from JSON: Dog(Rex)</a:t>
            </a:r>
            <a:endParaRPr lang="en-US" sz="732" dirty="0"/>
          </a:p>
        </p:txBody>
      </p:sp>
      <p:sp>
        <p:nvSpPr>
          <p:cNvPr id="64" name="Text 61"/>
          <p:cNvSpPr/>
          <p:nvPr/>
        </p:nvSpPr>
        <p:spPr>
          <a:xfrm>
            <a:off x="5394982" y="3128963"/>
            <a:ext cx="329181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</a:t>
            </a:r>
            <a:endParaRPr lang="en-US" sz="1350" dirty="0"/>
          </a:p>
        </p:txBody>
      </p:sp>
      <p:pic>
        <p:nvPicPr>
          <p:cNvPr id="6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82" y="3536156"/>
            <a:ext cx="142875" cy="142875"/>
          </a:xfrm>
          <a:prstGeom prst="rect">
            <a:avLst/>
          </a:prstGeom>
        </p:spPr>
      </p:pic>
      <p:sp>
        <p:nvSpPr>
          <p:cNvPr id="66" name="Text 62"/>
          <p:cNvSpPr/>
          <p:nvPr/>
        </p:nvSpPr>
        <p:spPr>
          <a:xfrm>
            <a:off x="5609295" y="3500438"/>
            <a:ext cx="23001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Type-safe handling of sealed traits</a:t>
            </a:r>
            <a:endParaRPr lang="en-US" sz="1046" dirty="0"/>
          </a:p>
        </p:txBody>
      </p:sp>
      <p:pic>
        <p:nvPicPr>
          <p:cNvPr id="6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82" y="3836194"/>
            <a:ext cx="142875" cy="142875"/>
          </a:xfrm>
          <a:prstGeom prst="rect">
            <a:avLst/>
          </a:prstGeom>
        </p:spPr>
      </p:pic>
      <p:sp>
        <p:nvSpPr>
          <p:cNvPr id="68" name="Text 63"/>
          <p:cNvSpPr/>
          <p:nvPr/>
        </p:nvSpPr>
        <p:spPr>
          <a:xfrm>
            <a:off x="5609295" y="3800475"/>
            <a:ext cx="19019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JSON format control</a:t>
            </a:r>
            <a:endParaRPr lang="en-US" sz="1046" dirty="0"/>
          </a:p>
        </p:txBody>
      </p:sp>
      <p:pic>
        <p:nvPicPr>
          <p:cNvPr id="6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82" y="4136231"/>
            <a:ext cx="178594" cy="142875"/>
          </a:xfrm>
          <a:prstGeom prst="rect">
            <a:avLst/>
          </a:prstGeom>
        </p:spPr>
      </p:pic>
      <p:sp>
        <p:nvSpPr>
          <p:cNvPr id="70" name="Text 64"/>
          <p:cNvSpPr/>
          <p:nvPr/>
        </p:nvSpPr>
        <p:spPr>
          <a:xfrm>
            <a:off x="5645014" y="4100513"/>
            <a:ext cx="16863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Bidirectional serialization</a:t>
            </a:r>
            <a:endParaRPr lang="en-US" sz="1046" dirty="0"/>
          </a:p>
        </p:txBody>
      </p:sp>
      <p:pic>
        <p:nvPicPr>
          <p:cNvPr id="7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82" y="4436269"/>
            <a:ext cx="142875" cy="142875"/>
          </a:xfrm>
          <a:prstGeom prst="rect">
            <a:avLst/>
          </a:prstGeom>
        </p:spPr>
      </p:pic>
      <p:sp>
        <p:nvSpPr>
          <p:cNvPr id="72" name="Text 65"/>
          <p:cNvSpPr/>
          <p:nvPr/>
        </p:nvSpPr>
        <p:spPr>
          <a:xfrm>
            <a:off x="5609295" y="4400550"/>
            <a:ext cx="173665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 support</a:t>
            </a:r>
            <a:endParaRPr lang="en-US" sz="1046" dirty="0"/>
          </a:p>
        </p:txBody>
      </p:sp>
      <p:sp>
        <p:nvSpPr>
          <p:cNvPr id="73" name="Text 66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/ 7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399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JSON Transformations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28688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Powerful JSON Manipulation Functions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342900" y="1271588"/>
            <a:ext cx="41148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comprehensive tools to deeply transform, filter, diff, merge, and patch JSON trees.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342900" y="1785938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785938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871663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transformField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2093119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Modify field names and values throughout the JSON structure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42900" y="2421731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1" name="Shape 8"/>
          <p:cNvSpPr/>
          <p:nvPr/>
        </p:nvSpPr>
        <p:spPr>
          <a:xfrm>
            <a:off x="342900" y="2421731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2507456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filterField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8625" y="2728913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unwanted fields based on custom criteria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342900" y="3057525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5" name="Shape 12"/>
          <p:cNvSpPr/>
          <p:nvPr/>
        </p:nvSpPr>
        <p:spPr>
          <a:xfrm>
            <a:off x="342900" y="3057525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3143250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8625" y="3364706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 two JSON objects with intelligent field merging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342900" y="3693319"/>
            <a:ext cx="41148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9" name="Shape 16"/>
          <p:cNvSpPr/>
          <p:nvPr/>
        </p:nvSpPr>
        <p:spPr>
          <a:xfrm>
            <a:off x="342900" y="3693319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20" name="Text 17"/>
          <p:cNvSpPr/>
          <p:nvPr/>
        </p:nvSpPr>
        <p:spPr>
          <a:xfrm>
            <a:off x="428625" y="3779044"/>
            <a:ext cx="39433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4000500"/>
            <a:ext cx="39433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Compare JSON objects and identify added, changed, and deleted fields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686300" y="928688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Examples</a:t>
            </a:r>
            <a:endParaRPr lang="en-US" sz="1350" dirty="0"/>
          </a:p>
        </p:txBody>
      </p:sp>
      <p:sp>
        <p:nvSpPr>
          <p:cNvPr id="23" name="Shape 20"/>
          <p:cNvSpPr/>
          <p:nvPr/>
        </p:nvSpPr>
        <p:spPr>
          <a:xfrm>
            <a:off x="4686300" y="1271588"/>
            <a:ext cx="4114800" cy="2289572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21"/>
          <p:cNvSpPr/>
          <p:nvPr/>
        </p:nvSpPr>
        <p:spPr>
          <a:xfrm>
            <a:off x="4686300" y="1271588"/>
            <a:ext cx="28575" cy="2289572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22"/>
          <p:cNvSpPr/>
          <p:nvPr/>
        </p:nvSpPr>
        <p:spPr>
          <a:xfrm>
            <a:off x="4786313" y="1380530"/>
            <a:ext cx="2379259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Transform field names to uppercase</a:t>
            </a:r>
            <a:endParaRPr lang="en-US" sz="785" dirty="0"/>
          </a:p>
        </p:txBody>
      </p:sp>
      <p:sp>
        <p:nvSpPr>
          <p:cNvPr id="26" name="Text 23"/>
          <p:cNvSpPr/>
          <p:nvPr/>
        </p:nvSpPr>
        <p:spPr>
          <a:xfrm>
            <a:off x="4786313" y="1519833"/>
            <a:ext cx="19293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4979250" y="1519833"/>
            <a:ext cx="192914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upper = json transformField {
</a:t>
            </a:r>
            <a:endParaRPr lang="en-US" sz="785" dirty="0"/>
          </a:p>
        </p:txBody>
      </p:sp>
      <p:sp>
        <p:nvSpPr>
          <p:cNvPr id="28" name="Text 25"/>
          <p:cNvSpPr/>
          <p:nvPr/>
        </p:nvSpPr>
        <p:spPr>
          <a:xfrm>
            <a:off x="4786313" y="1659136"/>
            <a:ext cx="128615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4914928" y="1659136"/>
            <a:ext cx="257231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5172159" y="1659136"/>
            <a:ext cx="2765106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(name, value) =&gt; (name.toUpperCase, value)
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4786313" y="1798439"/>
            <a:ext cx="64322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85" dirty="0"/>
          </a:p>
        </p:txBody>
      </p:sp>
      <p:sp>
        <p:nvSpPr>
          <p:cNvPr id="32" name="Text 29"/>
          <p:cNvSpPr/>
          <p:nvPr/>
        </p:nvSpPr>
        <p:spPr>
          <a:xfrm>
            <a:off x="4786313" y="2077045"/>
            <a:ext cx="1864826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Filter out unwanted fields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4786313" y="2216348"/>
            <a:ext cx="19293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4979250" y="2216348"/>
            <a:ext cx="192914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filtered = json filterField {
</a:t>
            </a:r>
            <a:endParaRPr lang="en-US" sz="785" dirty="0"/>
          </a:p>
        </p:txBody>
      </p:sp>
      <p:sp>
        <p:nvSpPr>
          <p:cNvPr id="35" name="Text 32"/>
          <p:cNvSpPr/>
          <p:nvPr/>
        </p:nvSpPr>
        <p:spPr>
          <a:xfrm>
            <a:off x="4786313" y="2355652"/>
            <a:ext cx="128615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85" dirty="0"/>
          </a:p>
        </p:txBody>
      </p:sp>
      <p:sp>
        <p:nvSpPr>
          <p:cNvPr id="36" name="Text 33"/>
          <p:cNvSpPr/>
          <p:nvPr/>
        </p:nvSpPr>
        <p:spPr>
          <a:xfrm>
            <a:off x="4914928" y="2355652"/>
            <a:ext cx="257231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5172159" y="2355652"/>
            <a:ext cx="1736238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(name, _) =&gt; name != "foo"
</a:t>
            </a:r>
            <a:endParaRPr lang="en-US" sz="785" dirty="0"/>
          </a:p>
        </p:txBody>
      </p:sp>
      <p:sp>
        <p:nvSpPr>
          <p:cNvPr id="38" name="Text 35"/>
          <p:cNvSpPr/>
          <p:nvPr/>
        </p:nvSpPr>
        <p:spPr>
          <a:xfrm>
            <a:off x="4786313" y="2494955"/>
            <a:ext cx="64322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85" dirty="0"/>
          </a:p>
        </p:txBody>
      </p:sp>
      <p:sp>
        <p:nvSpPr>
          <p:cNvPr id="39" name="Text 36"/>
          <p:cNvSpPr/>
          <p:nvPr/>
        </p:nvSpPr>
        <p:spPr>
          <a:xfrm>
            <a:off x="4786313" y="2773561"/>
            <a:ext cx="1414714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Merge with defaults</a:t>
            </a:r>
            <a:endParaRPr lang="en-US" sz="785" dirty="0"/>
          </a:p>
        </p:txBody>
      </p:sp>
      <p:sp>
        <p:nvSpPr>
          <p:cNvPr id="40" name="Text 37"/>
          <p:cNvSpPr/>
          <p:nvPr/>
        </p:nvSpPr>
        <p:spPr>
          <a:xfrm>
            <a:off x="4786313" y="2912864"/>
            <a:ext cx="19293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4979250" y="2912864"/>
            <a:ext cx="1864826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merged = json merge defaults
</a:t>
            </a:r>
            <a:endParaRPr lang="en-US" sz="785" dirty="0"/>
          </a:p>
        </p:txBody>
      </p:sp>
      <p:sp>
        <p:nvSpPr>
          <p:cNvPr id="42" name="Text 39"/>
          <p:cNvSpPr/>
          <p:nvPr/>
        </p:nvSpPr>
        <p:spPr>
          <a:xfrm>
            <a:off x="4786313" y="3191470"/>
            <a:ext cx="1543301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Calculate differences</a:t>
            </a:r>
            <a:endParaRPr lang="en-US" sz="785" dirty="0"/>
          </a:p>
        </p:txBody>
      </p:sp>
      <p:sp>
        <p:nvSpPr>
          <p:cNvPr id="43" name="Text 40"/>
          <p:cNvSpPr/>
          <p:nvPr/>
        </p:nvSpPr>
        <p:spPr>
          <a:xfrm>
            <a:off x="4786313" y="3330773"/>
            <a:ext cx="19293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785" dirty="0"/>
          </a:p>
        </p:txBody>
      </p:sp>
      <p:sp>
        <p:nvSpPr>
          <p:cNvPr id="44" name="Text 41"/>
          <p:cNvSpPr/>
          <p:nvPr/>
        </p:nvSpPr>
        <p:spPr>
          <a:xfrm>
            <a:off x="4979250" y="3330773"/>
            <a:ext cx="1671917" cy="121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diff = json diff defaults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4686300" y="3675459"/>
            <a:ext cx="4114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Transformation Results</a:t>
            </a:r>
            <a:endParaRPr lang="en-US" sz="1350" dirty="0"/>
          </a:p>
        </p:txBody>
      </p:sp>
      <p:sp>
        <p:nvSpPr>
          <p:cNvPr id="46" name="Text 43"/>
          <p:cNvSpPr/>
          <p:nvPr/>
        </p:nvSpPr>
        <p:spPr>
          <a:xfrm>
            <a:off x="4786313" y="410408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JSON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4786313" y="427553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6886575" y="410408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Transformed</a:t>
            </a:r>
            <a:endParaRPr lang="en-US" sz="732" dirty="0"/>
          </a:p>
        </p:txBody>
      </p:sp>
      <p:sp>
        <p:nvSpPr>
          <p:cNvPr id="49" name="Text 46"/>
          <p:cNvSpPr/>
          <p:nvPr/>
        </p:nvSpPr>
        <p:spPr>
          <a:xfrm>
            <a:off x="6886575" y="427553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4786313" y="467558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Filtered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4786313" y="484703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{"bar":{"baz":2}}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886575" y="467558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Merged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6886575" y="4847034"/>
            <a:ext cx="18288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{"foo":1,"bar":{"baz":2,"qux":3}}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 / 7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96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&amp; Type Safety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Safe Extraction Patterns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57200" y="1443038"/>
            <a:ext cx="4000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robust error handling mechanisms to safely extract and validate JSON data. 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457200" y="1985963"/>
            <a:ext cx="4000500" cy="210294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985963"/>
            <a:ext cx="28575" cy="2102941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42925" y="2078831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Option handling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542925" y="2199549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1156004" y="2199549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MaybeValue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1713328" y="2199549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(opt: 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2047717" y="2199549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Option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2382106" y="2199549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2437860" y="2199549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2772249" y="219954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
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542925" y="2320268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710133" y="2320268"/>
            <a:ext cx="61305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 = parse(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1323184" y="2320268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"""{"opt":null}"""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2326351" y="2320268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542925" y="2440986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710133" y="2440986"/>
            <a:ext cx="89168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mv = j.extract[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1601819" y="2440986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MaybeValue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2159143" y="244098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2270624" y="2440986"/>
            <a:ext cx="947440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mv.opt == None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542925" y="2682422"/>
            <a:ext cx="189485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Safe extraction with extractOpt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542925" y="280314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710133" y="2803141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safeInt: 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1267458" y="280314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Option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1601846" y="280314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1657601" y="280314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Int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824810" y="2803141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= 
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542925" y="2923859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(jValue \ 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1211703" y="2923859"/>
            <a:ext cx="55732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"maybeInt"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1769027" y="2923859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).extractOpt[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2493532" y="292385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Int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2660740" y="2923859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
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542925" y="3165295"/>
            <a:ext cx="17276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Try-catch for error handling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542925" y="3286013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710133" y="3286013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542925" y="340673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654407" y="340673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821615" y="3406732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person = jValue.extract[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2214897" y="3406732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2549286" y="3406732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
</a:t>
            </a:r>
            <a:endParaRPr lang="en-US" sz="680" dirty="0"/>
          </a:p>
        </p:txBody>
      </p:sp>
      <p:sp>
        <p:nvSpPr>
          <p:cNvPr id="45" name="Text 42"/>
          <p:cNvSpPr/>
          <p:nvPr/>
        </p:nvSpPr>
        <p:spPr>
          <a:xfrm>
            <a:off x="542925" y="352745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 </a:t>
            </a:r>
            <a:endParaRPr lang="en-US" sz="680" dirty="0"/>
          </a:p>
        </p:txBody>
      </p:sp>
      <p:sp>
        <p:nvSpPr>
          <p:cNvPr id="46" name="Text 43"/>
          <p:cNvSpPr/>
          <p:nvPr/>
        </p:nvSpPr>
        <p:spPr>
          <a:xfrm>
            <a:off x="654407" y="3527450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catch</a:t>
            </a:r>
            <a:endParaRPr lang="en-US" sz="680" dirty="0"/>
          </a:p>
        </p:txBody>
      </p:sp>
      <p:sp>
        <p:nvSpPr>
          <p:cNvPr id="47" name="Text 44"/>
          <p:cNvSpPr/>
          <p:nvPr/>
        </p:nvSpPr>
        <p:spPr>
          <a:xfrm>
            <a:off x="933069" y="352745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48" name="Text 45"/>
          <p:cNvSpPr/>
          <p:nvPr/>
        </p:nvSpPr>
        <p:spPr>
          <a:xfrm>
            <a:off x="542925" y="3648168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654407" y="364816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877342" y="364816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 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1100277" y="3648168"/>
            <a:ext cx="89168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MappingException</a:t>
            </a:r>
            <a:endParaRPr lang="en-US" sz="680" dirty="0"/>
          </a:p>
        </p:txBody>
      </p:sp>
      <p:sp>
        <p:nvSpPr>
          <p:cNvPr id="52" name="Text 49"/>
          <p:cNvSpPr/>
          <p:nvPr/>
        </p:nvSpPr>
        <p:spPr>
          <a:xfrm>
            <a:off x="1991962" y="364816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
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542925" y="3768886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println(s</a:t>
            </a:r>
            <a:endParaRPr lang="en-US" sz="680" dirty="0"/>
          </a:p>
        </p:txBody>
      </p:sp>
      <p:sp>
        <p:nvSpPr>
          <p:cNvPr id="54" name="Text 51"/>
          <p:cNvSpPr/>
          <p:nvPr/>
        </p:nvSpPr>
        <p:spPr>
          <a:xfrm>
            <a:off x="1267430" y="3768886"/>
            <a:ext cx="172764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"Invalid JSON: ${e.getMessage}"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2995073" y="3768886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680" dirty="0"/>
          </a:p>
        </p:txBody>
      </p:sp>
      <p:sp>
        <p:nvSpPr>
          <p:cNvPr id="56" name="Text 53"/>
          <p:cNvSpPr/>
          <p:nvPr/>
        </p:nvSpPr>
        <p:spPr>
          <a:xfrm>
            <a:off x="542925" y="3889604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57" name="Shape 54"/>
          <p:cNvSpPr/>
          <p:nvPr/>
        </p:nvSpPr>
        <p:spPr>
          <a:xfrm>
            <a:off x="457200" y="4203204"/>
            <a:ext cx="4000500" cy="9144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8" name="Shape 55"/>
          <p:cNvSpPr/>
          <p:nvPr/>
        </p:nvSpPr>
        <p:spPr>
          <a:xfrm>
            <a:off x="457200" y="4203204"/>
            <a:ext cx="28575" cy="91440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9" name="Text 56"/>
          <p:cNvSpPr/>
          <p:nvPr/>
        </p:nvSpPr>
        <p:spPr>
          <a:xfrm>
            <a:off x="571500" y="4317504"/>
            <a:ext cx="37719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60" name="Text 57"/>
          <p:cNvSpPr/>
          <p:nvPr/>
        </p:nvSpPr>
        <p:spPr>
          <a:xfrm>
            <a:off x="571500" y="4574679"/>
            <a:ext cx="37719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Safe int extraction: None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Caught MappingException: No usable value for name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Did not find value which can be converted into java.lang.String</a:t>
            </a:r>
            <a:endParaRPr lang="en-US" sz="732" dirty="0"/>
          </a:p>
        </p:txBody>
      </p:sp>
      <p:sp>
        <p:nvSpPr>
          <p:cNvPr id="61" name="Text 58"/>
          <p:cNvSpPr/>
          <p:nvPr/>
        </p:nvSpPr>
        <p:spPr>
          <a:xfrm>
            <a:off x="4686300" y="107156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1350" dirty="0"/>
          </a:p>
        </p:txBody>
      </p:sp>
      <p:pic>
        <p:nvPicPr>
          <p:cNvPr id="6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493044"/>
            <a:ext cx="114300" cy="114300"/>
          </a:xfrm>
          <a:prstGeom prst="rect">
            <a:avLst/>
          </a:prstGeom>
        </p:spPr>
      </p:pic>
      <p:sp>
        <p:nvSpPr>
          <p:cNvPr id="63" name="Text 59"/>
          <p:cNvSpPr/>
          <p:nvPr/>
        </p:nvSpPr>
        <p:spPr>
          <a:xfrm>
            <a:off x="4872038" y="1443038"/>
            <a:ext cx="270619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use extractOpt for optional fields</a:t>
            </a:r>
            <a:endParaRPr lang="en-US" sz="1046" dirty="0"/>
          </a:p>
        </p:txBody>
      </p:sp>
      <p:pic>
        <p:nvPicPr>
          <p:cNvPr id="6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778794"/>
            <a:ext cx="114300" cy="114300"/>
          </a:xfrm>
          <a:prstGeom prst="rect">
            <a:avLst/>
          </a:prstGeom>
        </p:spPr>
      </p:pic>
      <p:sp>
        <p:nvSpPr>
          <p:cNvPr id="65" name="Text 60"/>
          <p:cNvSpPr/>
          <p:nvPr/>
        </p:nvSpPr>
        <p:spPr>
          <a:xfrm>
            <a:off x="4872038" y="1728788"/>
            <a:ext cx="23134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Wrap extraction in try-catch blocks</a:t>
            </a:r>
            <a:endParaRPr lang="en-US" sz="1046" dirty="0"/>
          </a:p>
        </p:txBody>
      </p:sp>
      <p:pic>
        <p:nvPicPr>
          <p:cNvPr id="6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064544"/>
            <a:ext cx="114300" cy="114300"/>
          </a:xfrm>
          <a:prstGeom prst="rect">
            <a:avLst/>
          </a:prstGeom>
        </p:spPr>
      </p:pic>
      <p:sp>
        <p:nvSpPr>
          <p:cNvPr id="67" name="Text 61"/>
          <p:cNvSpPr/>
          <p:nvPr/>
        </p:nvSpPr>
        <p:spPr>
          <a:xfrm>
            <a:off x="4872038" y="2014538"/>
            <a:ext cx="24204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Option types for nullable values</a:t>
            </a:r>
            <a:endParaRPr lang="en-US" sz="1046" dirty="0"/>
          </a:p>
        </p:txBody>
      </p:sp>
      <p:pic>
        <p:nvPicPr>
          <p:cNvPr id="6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350294"/>
            <a:ext cx="114300" cy="114300"/>
          </a:xfrm>
          <a:prstGeom prst="rect">
            <a:avLst/>
          </a:prstGeom>
        </p:spPr>
      </p:pic>
      <p:sp>
        <p:nvSpPr>
          <p:cNvPr id="69" name="Text 62"/>
          <p:cNvSpPr/>
          <p:nvPr/>
        </p:nvSpPr>
        <p:spPr>
          <a:xfrm>
            <a:off x="4872038" y="2300288"/>
            <a:ext cx="27493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Validate JSON structure before extraction</a:t>
            </a:r>
            <a:endParaRPr lang="en-US" sz="1046" dirty="0"/>
          </a:p>
        </p:txBody>
      </p:sp>
      <p:sp>
        <p:nvSpPr>
          <p:cNvPr id="70" name="Text 63"/>
          <p:cNvSpPr/>
          <p:nvPr/>
        </p:nvSpPr>
        <p:spPr>
          <a:xfrm>
            <a:off x="4686300" y="2743200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Strategies</a:t>
            </a:r>
            <a:endParaRPr lang="en-US" sz="1350" dirty="0"/>
          </a:p>
        </p:txBody>
      </p:sp>
      <p:sp>
        <p:nvSpPr>
          <p:cNvPr id="71" name="Shape 64"/>
          <p:cNvSpPr/>
          <p:nvPr/>
        </p:nvSpPr>
        <p:spPr>
          <a:xfrm>
            <a:off x="4686300" y="3114675"/>
            <a:ext cx="4000500" cy="186150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2" name="Shape 65"/>
          <p:cNvSpPr/>
          <p:nvPr/>
        </p:nvSpPr>
        <p:spPr>
          <a:xfrm>
            <a:off x="4686300" y="3114675"/>
            <a:ext cx="28575" cy="186150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73" name="Text 66"/>
          <p:cNvSpPr/>
          <p:nvPr/>
        </p:nvSpPr>
        <p:spPr>
          <a:xfrm>
            <a:off x="4772025" y="3207544"/>
            <a:ext cx="217348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Pattern matching for safe extraction</a:t>
            </a:r>
            <a:endParaRPr lang="en-US" sz="680" dirty="0"/>
          </a:p>
        </p:txBody>
      </p:sp>
      <p:sp>
        <p:nvSpPr>
          <p:cNvPr id="74" name="Text 67"/>
          <p:cNvSpPr/>
          <p:nvPr/>
        </p:nvSpPr>
        <p:spPr>
          <a:xfrm>
            <a:off x="4772025" y="33282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75" name="Text 68"/>
          <p:cNvSpPr/>
          <p:nvPr/>
        </p:nvSpPr>
        <p:spPr>
          <a:xfrm>
            <a:off x="4939233" y="3328262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result = (json \ </a:t>
            </a:r>
            <a:endParaRPr lang="en-US" sz="680" dirty="0"/>
          </a:p>
        </p:txBody>
      </p:sp>
      <p:sp>
        <p:nvSpPr>
          <p:cNvPr id="76" name="Text 69"/>
          <p:cNvSpPr/>
          <p:nvPr/>
        </p:nvSpPr>
        <p:spPr>
          <a:xfrm>
            <a:off x="5942400" y="3328262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"field"</a:t>
            </a:r>
            <a:endParaRPr lang="en-US" sz="680" dirty="0"/>
          </a:p>
        </p:txBody>
      </p:sp>
      <p:sp>
        <p:nvSpPr>
          <p:cNvPr id="77" name="Text 70"/>
          <p:cNvSpPr/>
          <p:nvPr/>
        </p:nvSpPr>
        <p:spPr>
          <a:xfrm>
            <a:off x="6332516" y="3328262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).extractOpt[</a:t>
            </a:r>
            <a:endParaRPr lang="en-US" sz="680" dirty="0"/>
          </a:p>
        </p:txBody>
      </p:sp>
      <p:sp>
        <p:nvSpPr>
          <p:cNvPr id="78" name="Text 71"/>
          <p:cNvSpPr/>
          <p:nvPr/>
        </p:nvSpPr>
        <p:spPr>
          <a:xfrm>
            <a:off x="7057020" y="3328262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79" name="Text 72"/>
          <p:cNvSpPr/>
          <p:nvPr/>
        </p:nvSpPr>
        <p:spPr>
          <a:xfrm>
            <a:off x="7391409" y="33282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</a:t>
            </a:r>
            <a:endParaRPr lang="en-US" sz="680" dirty="0"/>
          </a:p>
        </p:txBody>
      </p:sp>
      <p:sp>
        <p:nvSpPr>
          <p:cNvPr id="80" name="Text 73"/>
          <p:cNvSpPr/>
          <p:nvPr/>
        </p:nvSpPr>
        <p:spPr>
          <a:xfrm>
            <a:off x="7502891" y="332826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match</a:t>
            </a:r>
            <a:endParaRPr lang="en-US" sz="680" dirty="0"/>
          </a:p>
        </p:txBody>
      </p:sp>
      <p:sp>
        <p:nvSpPr>
          <p:cNvPr id="81" name="Text 74"/>
          <p:cNvSpPr/>
          <p:nvPr/>
        </p:nvSpPr>
        <p:spPr>
          <a:xfrm>
            <a:off x="7781553" y="33282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82" name="Text 75"/>
          <p:cNvSpPr/>
          <p:nvPr/>
        </p:nvSpPr>
        <p:spPr>
          <a:xfrm>
            <a:off x="4772025" y="344898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83" name="Text 76"/>
          <p:cNvSpPr/>
          <p:nvPr/>
        </p:nvSpPr>
        <p:spPr>
          <a:xfrm>
            <a:off x="4883507" y="34489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84" name="Text 77"/>
          <p:cNvSpPr/>
          <p:nvPr/>
        </p:nvSpPr>
        <p:spPr>
          <a:xfrm>
            <a:off x="5162197" y="34489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Some</a:t>
            </a:r>
            <a:endParaRPr lang="en-US" sz="680" dirty="0"/>
          </a:p>
        </p:txBody>
      </p:sp>
      <p:sp>
        <p:nvSpPr>
          <p:cNvPr id="85" name="Text 78"/>
          <p:cNvSpPr/>
          <p:nvPr/>
        </p:nvSpPr>
        <p:spPr>
          <a:xfrm>
            <a:off x="5385132" y="3448980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(value) =&gt; s</a:t>
            </a:r>
            <a:endParaRPr lang="en-US" sz="680" dirty="0"/>
          </a:p>
        </p:txBody>
      </p:sp>
      <p:sp>
        <p:nvSpPr>
          <p:cNvPr id="86" name="Text 79"/>
          <p:cNvSpPr/>
          <p:nvPr/>
        </p:nvSpPr>
        <p:spPr>
          <a:xfrm>
            <a:off x="6053910" y="3448980"/>
            <a:ext cx="83595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"Found: $value"</a:t>
            </a:r>
            <a:endParaRPr lang="en-US" sz="680" dirty="0"/>
          </a:p>
        </p:txBody>
      </p:sp>
      <p:sp>
        <p:nvSpPr>
          <p:cNvPr id="87" name="Text 80"/>
          <p:cNvSpPr/>
          <p:nvPr/>
        </p:nvSpPr>
        <p:spPr>
          <a:xfrm>
            <a:off x="4883507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88" name="Text 81"/>
          <p:cNvSpPr/>
          <p:nvPr/>
        </p:nvSpPr>
        <p:spPr>
          <a:xfrm>
            <a:off x="5162197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None</a:t>
            </a:r>
            <a:endParaRPr lang="en-US" sz="680" dirty="0"/>
          </a:p>
        </p:txBody>
      </p:sp>
      <p:sp>
        <p:nvSpPr>
          <p:cNvPr id="89" name="Text 82"/>
          <p:cNvSpPr/>
          <p:nvPr/>
        </p:nvSpPr>
        <p:spPr>
          <a:xfrm>
            <a:off x="5385132" y="35696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90" name="Text 83"/>
          <p:cNvSpPr/>
          <p:nvPr/>
        </p:nvSpPr>
        <p:spPr>
          <a:xfrm>
            <a:off x="5608067" y="3569698"/>
            <a:ext cx="156046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 not found or invalid"</a:t>
            </a:r>
            <a:endParaRPr lang="en-US" sz="680" dirty="0"/>
          </a:p>
        </p:txBody>
      </p:sp>
      <p:sp>
        <p:nvSpPr>
          <p:cNvPr id="91" name="Text 84"/>
          <p:cNvSpPr/>
          <p:nvPr/>
        </p:nvSpPr>
        <p:spPr>
          <a:xfrm>
            <a:off x="4772025" y="3690417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680" dirty="0"/>
          </a:p>
        </p:txBody>
      </p:sp>
      <p:sp>
        <p:nvSpPr>
          <p:cNvPr id="92" name="Text 85"/>
          <p:cNvSpPr/>
          <p:nvPr/>
        </p:nvSpPr>
        <p:spPr>
          <a:xfrm>
            <a:off x="4772025" y="3931853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Validation with Either</a:t>
            </a:r>
            <a:endParaRPr lang="en-US" sz="680" dirty="0"/>
          </a:p>
        </p:txBody>
      </p:sp>
      <p:sp>
        <p:nvSpPr>
          <p:cNvPr id="93" name="Text 86"/>
          <p:cNvSpPr/>
          <p:nvPr/>
        </p:nvSpPr>
        <p:spPr>
          <a:xfrm>
            <a:off x="4772025" y="40525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680" dirty="0"/>
          </a:p>
        </p:txBody>
      </p:sp>
      <p:sp>
        <p:nvSpPr>
          <p:cNvPr id="94" name="Text 87"/>
          <p:cNvSpPr/>
          <p:nvPr/>
        </p:nvSpPr>
        <p:spPr>
          <a:xfrm>
            <a:off x="4939233" y="4052571"/>
            <a:ext cx="122607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validatePerson(json: </a:t>
            </a:r>
            <a:endParaRPr lang="en-US" sz="680" dirty="0"/>
          </a:p>
        </p:txBody>
      </p:sp>
      <p:sp>
        <p:nvSpPr>
          <p:cNvPr id="95" name="Text 88"/>
          <p:cNvSpPr/>
          <p:nvPr/>
        </p:nvSpPr>
        <p:spPr>
          <a:xfrm>
            <a:off x="6165307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JValue</a:t>
            </a:r>
            <a:endParaRPr lang="en-US" sz="680" dirty="0"/>
          </a:p>
        </p:txBody>
      </p:sp>
      <p:sp>
        <p:nvSpPr>
          <p:cNvPr id="96" name="Text 89"/>
          <p:cNvSpPr/>
          <p:nvPr/>
        </p:nvSpPr>
        <p:spPr>
          <a:xfrm>
            <a:off x="6499696" y="40525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 </a:t>
            </a:r>
            <a:endParaRPr lang="en-US" sz="680" dirty="0"/>
          </a:p>
        </p:txBody>
      </p:sp>
      <p:sp>
        <p:nvSpPr>
          <p:cNvPr id="97" name="Text 90"/>
          <p:cNvSpPr/>
          <p:nvPr/>
        </p:nvSpPr>
        <p:spPr>
          <a:xfrm>
            <a:off x="6666905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Either</a:t>
            </a:r>
            <a:endParaRPr lang="en-US" sz="680" dirty="0"/>
          </a:p>
        </p:txBody>
      </p:sp>
      <p:sp>
        <p:nvSpPr>
          <p:cNvPr id="98" name="Text 91"/>
          <p:cNvSpPr/>
          <p:nvPr/>
        </p:nvSpPr>
        <p:spPr>
          <a:xfrm>
            <a:off x="7001294" y="405257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680" dirty="0"/>
          </a:p>
        </p:txBody>
      </p:sp>
      <p:sp>
        <p:nvSpPr>
          <p:cNvPr id="99" name="Text 92"/>
          <p:cNvSpPr/>
          <p:nvPr/>
        </p:nvSpPr>
        <p:spPr>
          <a:xfrm>
            <a:off x="7057048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100" name="Text 93"/>
          <p:cNvSpPr/>
          <p:nvPr/>
        </p:nvSpPr>
        <p:spPr>
          <a:xfrm>
            <a:off x="7391437" y="4052571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680" dirty="0"/>
          </a:p>
        </p:txBody>
      </p:sp>
      <p:sp>
        <p:nvSpPr>
          <p:cNvPr id="101" name="Text 94"/>
          <p:cNvSpPr/>
          <p:nvPr/>
        </p:nvSpPr>
        <p:spPr>
          <a:xfrm>
            <a:off x="7502919" y="40525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102" name="Text 95"/>
          <p:cNvSpPr/>
          <p:nvPr/>
        </p:nvSpPr>
        <p:spPr>
          <a:xfrm>
            <a:off x="7837308" y="4052571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= {
</a:t>
            </a:r>
            <a:endParaRPr lang="en-US" sz="680" dirty="0"/>
          </a:p>
        </p:txBody>
      </p:sp>
      <p:sp>
        <p:nvSpPr>
          <p:cNvPr id="103" name="Text 96"/>
          <p:cNvSpPr/>
          <p:nvPr/>
        </p:nvSpPr>
        <p:spPr>
          <a:xfrm>
            <a:off x="4772025" y="41732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104" name="Text 97"/>
          <p:cNvSpPr/>
          <p:nvPr/>
        </p:nvSpPr>
        <p:spPr>
          <a:xfrm>
            <a:off x="4883507" y="417328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105" name="Text 98"/>
          <p:cNvSpPr/>
          <p:nvPr/>
        </p:nvSpPr>
        <p:spPr>
          <a:xfrm>
            <a:off x="5050715" y="41732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106" name="Text 99"/>
          <p:cNvSpPr/>
          <p:nvPr/>
        </p:nvSpPr>
        <p:spPr>
          <a:xfrm>
            <a:off x="4772025" y="429400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107" name="Text 100"/>
          <p:cNvSpPr/>
          <p:nvPr/>
        </p:nvSpPr>
        <p:spPr>
          <a:xfrm>
            <a:off x="4994960" y="4294008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680" dirty="0"/>
          </a:p>
        </p:txBody>
      </p:sp>
      <p:sp>
        <p:nvSpPr>
          <p:cNvPr id="108" name="Text 101"/>
          <p:cNvSpPr/>
          <p:nvPr/>
        </p:nvSpPr>
        <p:spPr>
          <a:xfrm>
            <a:off x="5273622" y="4294008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(json.extract[</a:t>
            </a:r>
            <a:endParaRPr lang="en-US" sz="680" dirty="0"/>
          </a:p>
        </p:txBody>
      </p:sp>
      <p:sp>
        <p:nvSpPr>
          <p:cNvPr id="109" name="Text 102"/>
          <p:cNvSpPr/>
          <p:nvPr/>
        </p:nvSpPr>
        <p:spPr>
          <a:xfrm>
            <a:off x="6053854" y="429400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110" name="Text 103"/>
          <p:cNvSpPr/>
          <p:nvPr/>
        </p:nvSpPr>
        <p:spPr>
          <a:xfrm>
            <a:off x="6388243" y="4294008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
</a:t>
            </a:r>
            <a:endParaRPr lang="en-US" sz="680" dirty="0"/>
          </a:p>
        </p:txBody>
      </p:sp>
      <p:sp>
        <p:nvSpPr>
          <p:cNvPr id="111" name="Text 104"/>
          <p:cNvSpPr/>
          <p:nvPr/>
        </p:nvSpPr>
        <p:spPr>
          <a:xfrm>
            <a:off x="4772025" y="4414726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 </a:t>
            </a:r>
            <a:endParaRPr lang="en-US" sz="680" dirty="0"/>
          </a:p>
        </p:txBody>
      </p:sp>
      <p:sp>
        <p:nvSpPr>
          <p:cNvPr id="112" name="Text 105"/>
          <p:cNvSpPr/>
          <p:nvPr/>
        </p:nvSpPr>
        <p:spPr>
          <a:xfrm>
            <a:off x="4994960" y="4414726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catch</a:t>
            </a:r>
            <a:endParaRPr lang="en-US" sz="680" dirty="0"/>
          </a:p>
        </p:txBody>
      </p:sp>
      <p:sp>
        <p:nvSpPr>
          <p:cNvPr id="113" name="Text 106"/>
          <p:cNvSpPr/>
          <p:nvPr/>
        </p:nvSpPr>
        <p:spPr>
          <a:xfrm>
            <a:off x="5273622" y="441472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114" name="Text 107"/>
          <p:cNvSpPr/>
          <p:nvPr/>
        </p:nvSpPr>
        <p:spPr>
          <a:xfrm>
            <a:off x="4772025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115" name="Text 108"/>
          <p:cNvSpPr/>
          <p:nvPr/>
        </p:nvSpPr>
        <p:spPr>
          <a:xfrm>
            <a:off x="4994960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116" name="Text 109"/>
          <p:cNvSpPr/>
          <p:nvPr/>
        </p:nvSpPr>
        <p:spPr>
          <a:xfrm>
            <a:off x="5217895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 </a:t>
            </a:r>
            <a:endParaRPr lang="en-US" sz="680" dirty="0"/>
          </a:p>
        </p:txBody>
      </p:sp>
      <p:sp>
        <p:nvSpPr>
          <p:cNvPr id="117" name="Text 110"/>
          <p:cNvSpPr/>
          <p:nvPr/>
        </p:nvSpPr>
        <p:spPr>
          <a:xfrm>
            <a:off x="5440831" y="4535444"/>
            <a:ext cx="89168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MappingException</a:t>
            </a:r>
            <a:endParaRPr lang="en-US" sz="680" dirty="0"/>
          </a:p>
        </p:txBody>
      </p:sp>
      <p:sp>
        <p:nvSpPr>
          <p:cNvPr id="118" name="Text 111"/>
          <p:cNvSpPr/>
          <p:nvPr/>
        </p:nvSpPr>
        <p:spPr>
          <a:xfrm>
            <a:off x="6332516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119" name="Text 112"/>
          <p:cNvSpPr/>
          <p:nvPr/>
        </p:nvSpPr>
        <p:spPr>
          <a:xfrm>
            <a:off x="6555451" y="45354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680" dirty="0"/>
          </a:p>
        </p:txBody>
      </p:sp>
      <p:sp>
        <p:nvSpPr>
          <p:cNvPr id="120" name="Text 113"/>
          <p:cNvSpPr/>
          <p:nvPr/>
        </p:nvSpPr>
        <p:spPr>
          <a:xfrm>
            <a:off x="6778386" y="4535444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(e.getMessage)
</a:t>
            </a:r>
            <a:endParaRPr lang="en-US" sz="680" dirty="0"/>
          </a:p>
        </p:txBody>
      </p:sp>
      <p:sp>
        <p:nvSpPr>
          <p:cNvPr id="121" name="Text 114"/>
          <p:cNvSpPr/>
          <p:nvPr/>
        </p:nvSpPr>
        <p:spPr>
          <a:xfrm>
            <a:off x="4772025" y="46561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680" dirty="0"/>
          </a:p>
        </p:txBody>
      </p:sp>
      <p:sp>
        <p:nvSpPr>
          <p:cNvPr id="122" name="Text 115"/>
          <p:cNvSpPr/>
          <p:nvPr/>
        </p:nvSpPr>
        <p:spPr>
          <a:xfrm>
            <a:off x="4772025" y="477688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123" name="Text 116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/ 7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876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Integration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Considerations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87673"/>
            <a:ext cx="9644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0778" y="1244798"/>
            <a:ext cx="2534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10778" y="1478756"/>
            <a:ext cx="1972010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compact(render(jValue))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862733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8998" y="1719858"/>
            <a:ext cx="2534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558998" y="1953816"/>
            <a:ext cx="1886257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pretty(render(jValue))</a:t>
            </a:r>
            <a:endParaRPr lang="en-US" sz="1046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588" y="1278731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614613" y="1243013"/>
            <a:ext cx="154450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 large JSON files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588" y="1635919"/>
            <a:ext cx="128588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614613" y="1500188"/>
            <a:ext cx="1871663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framework integration</a:t>
            </a:r>
            <a:endParaRPr lang="en-US" sz="1046" dirty="0"/>
          </a:p>
        </p:txBody>
      </p:sp>
      <p:sp>
        <p:nvSpPr>
          <p:cNvPr id="15" name="Shape 8"/>
          <p:cNvSpPr/>
          <p:nvPr/>
        </p:nvSpPr>
        <p:spPr>
          <a:xfrm>
            <a:off x="342900" y="2278856"/>
            <a:ext cx="4143375" cy="135999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6" name="Shape 9"/>
          <p:cNvSpPr/>
          <p:nvPr/>
        </p:nvSpPr>
        <p:spPr>
          <a:xfrm>
            <a:off x="342900" y="2278856"/>
            <a:ext cx="28575" cy="1359991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17" name="Text 10"/>
          <p:cNvSpPr/>
          <p:nvPr/>
        </p:nvSpPr>
        <p:spPr>
          <a:xfrm>
            <a:off x="428625" y="2373511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Performance comparison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428625" y="2522079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634398" y="2522079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json = parse(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1594675" y="2522079"/>
            <a:ext cx="21263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"""{"foo":1,"bar":{"baz":2}}"""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3721001" y="2522079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428625" y="2819214"/>
            <a:ext cx="24692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Fast serialization for production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428625" y="296778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634398" y="2967782"/>
            <a:ext cx="21949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compact = compact(render(json))
</a:t>
            </a:r>
            <a:endParaRPr lang="en-US" sz="837" dirty="0"/>
          </a:p>
        </p:txBody>
      </p:sp>
      <p:sp>
        <p:nvSpPr>
          <p:cNvPr id="25" name="Text 18"/>
          <p:cNvSpPr/>
          <p:nvPr/>
        </p:nvSpPr>
        <p:spPr>
          <a:xfrm>
            <a:off x="428625" y="3264917"/>
            <a:ext cx="21263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Human-readable for debugging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428625" y="341348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634398" y="3413485"/>
            <a:ext cx="205773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pretty = pretty(render(json))</a:t>
            </a:r>
            <a:endParaRPr lang="en-US" sz="837" dirty="0"/>
          </a:p>
        </p:txBody>
      </p:sp>
      <p:sp>
        <p:nvSpPr>
          <p:cNvPr id="28" name="Shape 21"/>
          <p:cNvSpPr/>
          <p:nvPr/>
        </p:nvSpPr>
        <p:spPr>
          <a:xfrm>
            <a:off x="342900" y="3724573"/>
            <a:ext cx="4143375" cy="76572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9" name="Shape 22"/>
          <p:cNvSpPr/>
          <p:nvPr/>
        </p:nvSpPr>
        <p:spPr>
          <a:xfrm>
            <a:off x="342900" y="3724573"/>
            <a:ext cx="28575" cy="765721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30" name="Text 23"/>
          <p:cNvSpPr/>
          <p:nvPr/>
        </p:nvSpPr>
        <p:spPr>
          <a:xfrm>
            <a:off x="428625" y="3819227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HTTP Framework Integration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428625" y="3967795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1183128" y="3967795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MyCaseClass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1937631" y="396779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(foo: 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2349178" y="396779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2760725" y="396779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bar: 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3240863" y="39677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Int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3446636" y="396779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428625" y="4116363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1251719" y="4116363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formats = DefaultFormats
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428625" y="4264930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634398" y="4264930"/>
            <a:ext cx="274364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jsonString = Serialization.write(myObj)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4657725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Integration</a:t>
            </a:r>
            <a:endParaRPr lang="en-US" sz="1350" dirty="0"/>
          </a:p>
        </p:txBody>
      </p:sp>
      <p:sp>
        <p:nvSpPr>
          <p:cNvPr id="43" name="Text 36"/>
          <p:cNvSpPr/>
          <p:nvPr/>
        </p:nvSpPr>
        <p:spPr>
          <a:xfrm>
            <a:off x="4657725" y="1243013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integrates seamlessly with popular Scala frameworks. </a:t>
            </a:r>
            <a:endParaRPr lang="en-US" sz="1046" dirty="0"/>
          </a:p>
        </p:txBody>
      </p:sp>
      <p:sp>
        <p:nvSpPr>
          <p:cNvPr id="44" name="Shape 37"/>
          <p:cNvSpPr/>
          <p:nvPr/>
        </p:nvSpPr>
        <p:spPr>
          <a:xfrm>
            <a:off x="4657725" y="1557338"/>
            <a:ext cx="4143375" cy="26971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5" name="Shape 38"/>
          <p:cNvSpPr/>
          <p:nvPr/>
        </p:nvSpPr>
        <p:spPr>
          <a:xfrm>
            <a:off x="4657725" y="1557338"/>
            <a:ext cx="28575" cy="2697100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46" name="Text 39"/>
          <p:cNvSpPr/>
          <p:nvPr/>
        </p:nvSpPr>
        <p:spPr>
          <a:xfrm>
            <a:off x="4743450" y="1651992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Akka HTTP integration</a:t>
            </a:r>
            <a:endParaRPr lang="en-US" sz="837" dirty="0"/>
          </a:p>
        </p:txBody>
      </p:sp>
      <p:sp>
        <p:nvSpPr>
          <p:cNvPr id="47" name="Text 40"/>
          <p:cNvSpPr/>
          <p:nvPr/>
        </p:nvSpPr>
        <p:spPr>
          <a:xfrm>
            <a:off x="4743450" y="1800560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</a:t>
            </a:r>
            <a:endParaRPr lang="en-US" sz="837" dirty="0"/>
          </a:p>
        </p:txBody>
      </p:sp>
      <p:sp>
        <p:nvSpPr>
          <p:cNvPr id="48" name="Text 41"/>
          <p:cNvSpPr/>
          <p:nvPr/>
        </p:nvSpPr>
        <p:spPr>
          <a:xfrm>
            <a:off x="5154997" y="1800560"/>
            <a:ext cx="33609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de.heikoseeberger.akkahttpjson4s.Json4sSupport._
</a:t>
            </a:r>
            <a:endParaRPr lang="en-US" sz="837" dirty="0"/>
          </a:p>
        </p:txBody>
      </p:sp>
      <p:sp>
        <p:nvSpPr>
          <p:cNvPr id="49" name="Text 42"/>
          <p:cNvSpPr/>
          <p:nvPr/>
        </p:nvSpPr>
        <p:spPr>
          <a:xfrm>
            <a:off x="4743450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50" name="Text 43"/>
          <p:cNvSpPr/>
          <p:nvPr/>
        </p:nvSpPr>
        <p:spPr>
          <a:xfrm>
            <a:off x="4949223" y="2097695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route = path(</a:t>
            </a:r>
            <a:endParaRPr lang="en-US" sz="837" dirty="0"/>
          </a:p>
        </p:txBody>
      </p:sp>
      <p:sp>
        <p:nvSpPr>
          <p:cNvPr id="51" name="Text 44"/>
          <p:cNvSpPr/>
          <p:nvPr/>
        </p:nvSpPr>
        <p:spPr>
          <a:xfrm>
            <a:off x="5909500" y="209769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"api"</a:t>
            </a:r>
            <a:endParaRPr lang="en-US" sz="837" dirty="0"/>
          </a:p>
        </p:txBody>
      </p:sp>
      <p:sp>
        <p:nvSpPr>
          <p:cNvPr id="52" name="Text 45"/>
          <p:cNvSpPr/>
          <p:nvPr/>
        </p:nvSpPr>
        <p:spPr>
          <a:xfrm>
            <a:off x="6252456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/ </a:t>
            </a:r>
            <a:endParaRPr lang="en-US" sz="837" dirty="0"/>
          </a:p>
        </p:txBody>
      </p:sp>
      <p:sp>
        <p:nvSpPr>
          <p:cNvPr id="53" name="Text 46"/>
          <p:cNvSpPr/>
          <p:nvPr/>
        </p:nvSpPr>
        <p:spPr>
          <a:xfrm>
            <a:off x="6458229" y="209769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"user"</a:t>
            </a:r>
            <a:endParaRPr lang="en-US" sz="837" dirty="0"/>
          </a:p>
        </p:txBody>
      </p:sp>
      <p:sp>
        <p:nvSpPr>
          <p:cNvPr id="54" name="Text 47"/>
          <p:cNvSpPr/>
          <p:nvPr/>
        </p:nvSpPr>
        <p:spPr>
          <a:xfrm>
            <a:off x="6869776" y="209769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{
</a:t>
            </a:r>
            <a:endParaRPr lang="en-US" sz="837" dirty="0"/>
          </a:p>
        </p:txBody>
      </p:sp>
      <p:sp>
        <p:nvSpPr>
          <p:cNvPr id="55" name="Text 48"/>
          <p:cNvSpPr/>
          <p:nvPr/>
        </p:nvSpPr>
        <p:spPr>
          <a:xfrm>
            <a:off x="4743450" y="2246263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post {
</a:t>
            </a:r>
            <a:endParaRPr lang="en-US" sz="837" dirty="0"/>
          </a:p>
        </p:txBody>
      </p:sp>
      <p:sp>
        <p:nvSpPr>
          <p:cNvPr id="56" name="Text 49"/>
          <p:cNvSpPr/>
          <p:nvPr/>
        </p:nvSpPr>
        <p:spPr>
          <a:xfrm>
            <a:off x="4743450" y="2394831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entity(as[</a:t>
            </a:r>
            <a:endParaRPr lang="en-US" sz="837" dirty="0"/>
          </a:p>
        </p:txBody>
      </p:sp>
      <p:sp>
        <p:nvSpPr>
          <p:cNvPr id="57" name="Text 50"/>
          <p:cNvSpPr/>
          <p:nvPr/>
        </p:nvSpPr>
        <p:spPr>
          <a:xfrm>
            <a:off x="5703726" y="2394831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58" name="Text 51"/>
          <p:cNvSpPr/>
          <p:nvPr/>
        </p:nvSpPr>
        <p:spPr>
          <a:xfrm>
            <a:off x="5978091" y="2394831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user =&gt;
</a:t>
            </a:r>
            <a:endParaRPr lang="en-US" sz="837" dirty="0"/>
          </a:p>
        </p:txBody>
      </p:sp>
      <p:sp>
        <p:nvSpPr>
          <p:cNvPr id="59" name="Text 52"/>
          <p:cNvSpPr/>
          <p:nvPr/>
        </p:nvSpPr>
        <p:spPr>
          <a:xfrm>
            <a:off x="4743450" y="2543398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complete(</a:t>
            </a:r>
            <a:endParaRPr lang="en-US" sz="837" dirty="0"/>
          </a:p>
        </p:txBody>
      </p:sp>
      <p:sp>
        <p:nvSpPr>
          <p:cNvPr id="60" name="Text 53"/>
          <p:cNvSpPr/>
          <p:nvPr/>
        </p:nvSpPr>
        <p:spPr>
          <a:xfrm>
            <a:off x="5772317" y="2543398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StatusCodes</a:t>
            </a:r>
            <a:endParaRPr lang="en-US" sz="837" dirty="0"/>
          </a:p>
        </p:txBody>
      </p:sp>
      <p:sp>
        <p:nvSpPr>
          <p:cNvPr id="61" name="Text 54"/>
          <p:cNvSpPr/>
          <p:nvPr/>
        </p:nvSpPr>
        <p:spPr>
          <a:xfrm>
            <a:off x="6526820" y="2543398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62" name="Text 55"/>
          <p:cNvSpPr/>
          <p:nvPr/>
        </p:nvSpPr>
        <p:spPr>
          <a:xfrm>
            <a:off x="6595411" y="254339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63" name="Text 56"/>
          <p:cNvSpPr/>
          <p:nvPr/>
        </p:nvSpPr>
        <p:spPr>
          <a:xfrm>
            <a:off x="7075550" y="254339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user)
</a:t>
            </a:r>
            <a:endParaRPr lang="en-US" sz="837" dirty="0"/>
          </a:p>
        </p:txBody>
      </p:sp>
      <p:sp>
        <p:nvSpPr>
          <p:cNvPr id="64" name="Text 57"/>
          <p:cNvSpPr/>
          <p:nvPr/>
        </p:nvSpPr>
        <p:spPr>
          <a:xfrm>
            <a:off x="4743450" y="269196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
</a:t>
            </a:r>
            <a:endParaRPr lang="en-US" sz="837" dirty="0"/>
          </a:p>
        </p:txBody>
      </p:sp>
      <p:sp>
        <p:nvSpPr>
          <p:cNvPr id="65" name="Text 58"/>
          <p:cNvSpPr/>
          <p:nvPr/>
        </p:nvSpPr>
        <p:spPr>
          <a:xfrm>
            <a:off x="4743450" y="284053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66" name="Text 59"/>
          <p:cNvSpPr/>
          <p:nvPr/>
        </p:nvSpPr>
        <p:spPr>
          <a:xfrm>
            <a:off x="4743450" y="2989101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837" dirty="0"/>
          </a:p>
        </p:txBody>
      </p:sp>
      <p:sp>
        <p:nvSpPr>
          <p:cNvPr id="67" name="Text 60"/>
          <p:cNvSpPr/>
          <p:nvPr/>
        </p:nvSpPr>
        <p:spPr>
          <a:xfrm>
            <a:off x="4743450" y="3286237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Play Framework integration</a:t>
            </a:r>
            <a:endParaRPr lang="en-US" sz="837" dirty="0"/>
          </a:p>
        </p:txBody>
      </p:sp>
      <p:sp>
        <p:nvSpPr>
          <p:cNvPr id="68" name="Text 61"/>
          <p:cNvSpPr/>
          <p:nvPr/>
        </p:nvSpPr>
        <p:spPr>
          <a:xfrm>
            <a:off x="4743450" y="343480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69" name="Text 62"/>
          <p:cNvSpPr/>
          <p:nvPr/>
        </p:nvSpPr>
        <p:spPr>
          <a:xfrm>
            <a:off x="5154997" y="3434804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UserController</a:t>
            </a:r>
            <a:endParaRPr lang="en-US" sz="837" dirty="0"/>
          </a:p>
        </p:txBody>
      </p:sp>
      <p:sp>
        <p:nvSpPr>
          <p:cNvPr id="70" name="Text 63"/>
          <p:cNvSpPr/>
          <p:nvPr/>
        </p:nvSpPr>
        <p:spPr>
          <a:xfrm>
            <a:off x="6183864" y="343480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71" name="Text 64"/>
          <p:cNvSpPr/>
          <p:nvPr/>
        </p:nvSpPr>
        <p:spPr>
          <a:xfrm>
            <a:off x="6732594" y="343480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Controller</a:t>
            </a:r>
            <a:endParaRPr lang="en-US" sz="837" dirty="0"/>
          </a:p>
        </p:txBody>
      </p:sp>
      <p:sp>
        <p:nvSpPr>
          <p:cNvPr id="72" name="Text 65"/>
          <p:cNvSpPr/>
          <p:nvPr/>
        </p:nvSpPr>
        <p:spPr>
          <a:xfrm>
            <a:off x="7487096" y="343480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with</a:t>
            </a:r>
            <a:endParaRPr lang="en-US" sz="837" dirty="0"/>
          </a:p>
        </p:txBody>
      </p:sp>
      <p:sp>
        <p:nvSpPr>
          <p:cNvPr id="73" name="Text 66"/>
          <p:cNvSpPr/>
          <p:nvPr/>
        </p:nvSpPr>
        <p:spPr>
          <a:xfrm>
            <a:off x="7830052" y="343480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Json4s</a:t>
            </a:r>
            <a:endParaRPr lang="en-US" sz="837" dirty="0"/>
          </a:p>
        </p:txBody>
      </p:sp>
      <p:sp>
        <p:nvSpPr>
          <p:cNvPr id="74" name="Text 67"/>
          <p:cNvSpPr/>
          <p:nvPr/>
        </p:nvSpPr>
        <p:spPr>
          <a:xfrm>
            <a:off x="8241599" y="343480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837" dirty="0"/>
          </a:p>
        </p:txBody>
      </p:sp>
      <p:sp>
        <p:nvSpPr>
          <p:cNvPr id="75" name="Text 68"/>
          <p:cNvSpPr/>
          <p:nvPr/>
        </p:nvSpPr>
        <p:spPr>
          <a:xfrm>
            <a:off x="4743450" y="3583372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76" name="Text 69"/>
          <p:cNvSpPr/>
          <p:nvPr/>
        </p:nvSpPr>
        <p:spPr>
          <a:xfrm>
            <a:off x="4880632" y="358337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837" dirty="0"/>
          </a:p>
        </p:txBody>
      </p:sp>
      <p:sp>
        <p:nvSpPr>
          <p:cNvPr id="77" name="Text 70"/>
          <p:cNvSpPr/>
          <p:nvPr/>
        </p:nvSpPr>
        <p:spPr>
          <a:xfrm>
            <a:off x="5086406" y="3583372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create = </a:t>
            </a:r>
            <a:endParaRPr lang="en-US" sz="837" dirty="0"/>
          </a:p>
        </p:txBody>
      </p:sp>
      <p:sp>
        <p:nvSpPr>
          <p:cNvPr id="78" name="Text 71"/>
          <p:cNvSpPr/>
          <p:nvPr/>
        </p:nvSpPr>
        <p:spPr>
          <a:xfrm>
            <a:off x="5772317" y="3583372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Action</a:t>
            </a:r>
            <a:endParaRPr lang="en-US" sz="837" dirty="0"/>
          </a:p>
        </p:txBody>
      </p:sp>
      <p:sp>
        <p:nvSpPr>
          <p:cNvPr id="79" name="Text 72"/>
          <p:cNvSpPr/>
          <p:nvPr/>
        </p:nvSpPr>
        <p:spPr>
          <a:xfrm>
            <a:off x="6183864" y="3583372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(json4s[</a:t>
            </a:r>
            <a:endParaRPr lang="en-US" sz="837" dirty="0"/>
          </a:p>
        </p:txBody>
      </p:sp>
      <p:sp>
        <p:nvSpPr>
          <p:cNvPr id="80" name="Text 73"/>
          <p:cNvSpPr/>
          <p:nvPr/>
        </p:nvSpPr>
        <p:spPr>
          <a:xfrm>
            <a:off x="6732594" y="3583372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81" name="Text 74"/>
          <p:cNvSpPr/>
          <p:nvPr/>
        </p:nvSpPr>
        <p:spPr>
          <a:xfrm>
            <a:off x="7006958" y="3583372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request =&gt;
</a:t>
            </a:r>
            <a:endParaRPr lang="en-US" sz="837" dirty="0"/>
          </a:p>
        </p:txBody>
      </p:sp>
      <p:sp>
        <p:nvSpPr>
          <p:cNvPr id="82" name="Text 75"/>
          <p:cNvSpPr/>
          <p:nvPr/>
        </p:nvSpPr>
        <p:spPr>
          <a:xfrm>
            <a:off x="4743450" y="3731940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83" name="Text 76"/>
          <p:cNvSpPr/>
          <p:nvPr/>
        </p:nvSpPr>
        <p:spPr>
          <a:xfrm>
            <a:off x="5017815" y="3731940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84" name="Text 77"/>
          <p:cNvSpPr/>
          <p:nvPr/>
        </p:nvSpPr>
        <p:spPr>
          <a:xfrm>
            <a:off x="5497953" y="3731940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(request.body)
</a:t>
            </a:r>
            <a:endParaRPr lang="en-US" sz="837" dirty="0"/>
          </a:p>
        </p:txBody>
      </p:sp>
      <p:sp>
        <p:nvSpPr>
          <p:cNvPr id="85" name="Text 78"/>
          <p:cNvSpPr/>
          <p:nvPr/>
        </p:nvSpPr>
        <p:spPr>
          <a:xfrm>
            <a:off x="4743450" y="3880507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86" name="Text 79"/>
          <p:cNvSpPr/>
          <p:nvPr/>
        </p:nvSpPr>
        <p:spPr>
          <a:xfrm>
            <a:off x="4743450" y="402907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87" name="Shape 80"/>
          <p:cNvSpPr/>
          <p:nvPr/>
        </p:nvSpPr>
        <p:spPr>
          <a:xfrm>
            <a:off x="4657725" y="4340163"/>
            <a:ext cx="4143375" cy="168592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88" name="Shape 81"/>
          <p:cNvSpPr/>
          <p:nvPr/>
        </p:nvSpPr>
        <p:spPr>
          <a:xfrm>
            <a:off x="4657725" y="4340163"/>
            <a:ext cx="28575" cy="168592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89" name="Text 82"/>
          <p:cNvSpPr/>
          <p:nvPr/>
        </p:nvSpPr>
        <p:spPr>
          <a:xfrm>
            <a:off x="4743450" y="4425888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Results:</a:t>
            </a:r>
            <a:endParaRPr lang="en-US" sz="1046" dirty="0"/>
          </a:p>
        </p:txBody>
      </p:sp>
      <p:sp>
        <p:nvSpPr>
          <p:cNvPr id="90" name="Text 83"/>
          <p:cNvSpPr/>
          <p:nvPr/>
        </p:nvSpPr>
        <p:spPr>
          <a:xfrm>
            <a:off x="4743450" y="4668775"/>
            <a:ext cx="162048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 Pretty Output</a:t>
            </a:r>
            <a:endParaRPr lang="en-US" sz="732" dirty="0"/>
          </a:p>
        </p:txBody>
      </p:sp>
      <p:sp>
        <p:nvSpPr>
          <p:cNvPr id="91" name="Text 84"/>
          <p:cNvSpPr/>
          <p:nvPr/>
        </p:nvSpPr>
        <p:spPr>
          <a:xfrm>
            <a:off x="4743450" y="4811650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Compact: {"foo":1,"bar":{"baz":2}}
</a:t>
            </a:r>
            <a:endParaRPr lang="en-US" sz="732" dirty="0"/>
          </a:p>
        </p:txBody>
      </p:sp>
      <p:sp>
        <p:nvSpPr>
          <p:cNvPr id="92" name="Text 85"/>
          <p:cNvSpPr/>
          <p:nvPr/>
        </p:nvSpPr>
        <p:spPr>
          <a:xfrm>
            <a:off x="4743450" y="5097400"/>
            <a:ext cx="54016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Pretty: {
</a:t>
            </a:r>
            <a:endParaRPr lang="en-US" sz="732" dirty="0"/>
          </a:p>
        </p:txBody>
      </p:sp>
      <p:sp>
        <p:nvSpPr>
          <p:cNvPr id="93" name="Text 86"/>
          <p:cNvSpPr/>
          <p:nvPr/>
        </p:nvSpPr>
        <p:spPr>
          <a:xfrm>
            <a:off x="4743450" y="5240275"/>
            <a:ext cx="7202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"foo" : 1,
</a:t>
            </a:r>
            <a:endParaRPr lang="en-US" sz="732" dirty="0"/>
          </a:p>
        </p:txBody>
      </p:sp>
      <p:sp>
        <p:nvSpPr>
          <p:cNvPr id="94" name="Text 87"/>
          <p:cNvSpPr/>
          <p:nvPr/>
        </p:nvSpPr>
        <p:spPr>
          <a:xfrm>
            <a:off x="4743450" y="5383150"/>
            <a:ext cx="66021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"bar" : {
</a:t>
            </a:r>
            <a:endParaRPr lang="en-US" sz="732" dirty="0"/>
          </a:p>
        </p:txBody>
      </p:sp>
      <p:sp>
        <p:nvSpPr>
          <p:cNvPr id="95" name="Text 88"/>
          <p:cNvSpPr/>
          <p:nvPr/>
        </p:nvSpPr>
        <p:spPr>
          <a:xfrm>
            <a:off x="4743450" y="5526025"/>
            <a:ext cx="7802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"baz" : 2
</a:t>
            </a:r>
            <a:endParaRPr lang="en-US" sz="732" dirty="0"/>
          </a:p>
        </p:txBody>
      </p:sp>
      <p:sp>
        <p:nvSpPr>
          <p:cNvPr id="96" name="Text 89"/>
          <p:cNvSpPr/>
          <p:nvPr/>
        </p:nvSpPr>
        <p:spPr>
          <a:xfrm>
            <a:off x="4743450" y="5668900"/>
            <a:ext cx="18007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732" dirty="0"/>
          </a:p>
        </p:txBody>
      </p:sp>
      <p:sp>
        <p:nvSpPr>
          <p:cNvPr id="97" name="Text 90"/>
          <p:cNvSpPr/>
          <p:nvPr/>
        </p:nvSpPr>
        <p:spPr>
          <a:xfrm>
            <a:off x="4743450" y="58117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sp>
        <p:nvSpPr>
          <p:cNvPr id="98" name="Text 91"/>
          <p:cNvSpPr/>
          <p:nvPr/>
        </p:nvSpPr>
        <p:spPr>
          <a:xfrm>
            <a:off x="4657725" y="61118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File Handling</a:t>
            </a:r>
            <a:endParaRPr lang="en-US" sz="1350" dirty="0"/>
          </a:p>
        </p:txBody>
      </p:sp>
      <p:sp>
        <p:nvSpPr>
          <p:cNvPr id="99" name="Shape 92"/>
          <p:cNvSpPr/>
          <p:nvPr/>
        </p:nvSpPr>
        <p:spPr>
          <a:xfrm>
            <a:off x="4657725" y="6454713"/>
            <a:ext cx="4143375" cy="46858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00" name="Shape 93"/>
          <p:cNvSpPr/>
          <p:nvPr/>
        </p:nvSpPr>
        <p:spPr>
          <a:xfrm>
            <a:off x="4657725" y="6454713"/>
            <a:ext cx="28575" cy="46858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101" name="Text 94"/>
          <p:cNvSpPr/>
          <p:nvPr/>
        </p:nvSpPr>
        <p:spPr>
          <a:xfrm>
            <a:off x="4743450" y="654936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102" name="Text 95"/>
          <p:cNvSpPr/>
          <p:nvPr/>
        </p:nvSpPr>
        <p:spPr>
          <a:xfrm>
            <a:off x="4949223" y="6549368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reader = </a:t>
            </a:r>
            <a:endParaRPr lang="en-US" sz="837" dirty="0"/>
          </a:p>
        </p:txBody>
      </p:sp>
      <p:sp>
        <p:nvSpPr>
          <p:cNvPr id="103" name="Text 96"/>
          <p:cNvSpPr/>
          <p:nvPr/>
        </p:nvSpPr>
        <p:spPr>
          <a:xfrm>
            <a:off x="5635135" y="6549368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new</a:t>
            </a:r>
            <a:endParaRPr lang="en-US" sz="837" dirty="0"/>
          </a:p>
        </p:txBody>
      </p:sp>
      <p:sp>
        <p:nvSpPr>
          <p:cNvPr id="104" name="Text 97"/>
          <p:cNvSpPr/>
          <p:nvPr/>
        </p:nvSpPr>
        <p:spPr>
          <a:xfrm>
            <a:off x="5840909" y="6549368"/>
            <a:ext cx="21263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java.io.FileReader("big.json")
</a:t>
            </a:r>
            <a:endParaRPr lang="en-US" sz="837" dirty="0"/>
          </a:p>
        </p:txBody>
      </p:sp>
      <p:sp>
        <p:nvSpPr>
          <p:cNvPr id="105" name="Text 98"/>
          <p:cNvSpPr/>
          <p:nvPr/>
        </p:nvSpPr>
        <p:spPr>
          <a:xfrm>
            <a:off x="4743450" y="669793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106" name="Text 99"/>
          <p:cNvSpPr/>
          <p:nvPr/>
        </p:nvSpPr>
        <p:spPr>
          <a:xfrm>
            <a:off x="4949223" y="6697935"/>
            <a:ext cx="23321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jValue = JsonParser.parse(reader)</a:t>
            </a:r>
            <a:endParaRPr lang="en-US" sz="837" dirty="0"/>
          </a:p>
        </p:txBody>
      </p:sp>
      <p:sp>
        <p:nvSpPr>
          <p:cNvPr id="107" name="Text 100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/ 7 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vs Other Scala JSON Libraries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 Comparison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342900" y="1228725"/>
            <a:ext cx="4143375" cy="1150060"/>
          </a:xfrm>
          <a:prstGeom prst="rect">
            <a:avLst/>
          </a:prstGeom>
          <a:solidFill>
            <a:srgbClr val="1E272E"/>
          </a:solidFill>
          <a:ln w="99">
            <a:solidFill>
              <a:srgbClr val="444444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42900" y="1228725"/>
            <a:ext cx="4143375" cy="318595"/>
          </a:xfrm>
          <a:prstGeom prst="rect">
            <a:avLst/>
          </a:prstGeom>
          <a:solidFill>
            <a:srgbClr val="263238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540176"/>
            <a:ext cx="4143375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8" name="Text 5"/>
          <p:cNvSpPr/>
          <p:nvPr/>
        </p:nvSpPr>
        <p:spPr>
          <a:xfrm>
            <a:off x="400050" y="1285875"/>
            <a:ext cx="80579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205843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Safety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2011663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2817484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3623304" y="1285875"/>
            <a:ext cx="80582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Ecosystem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342900" y="1540176"/>
            <a:ext cx="4143375" cy="204295"/>
          </a:xfrm>
          <a:prstGeom prst="rect">
            <a:avLst/>
          </a:prstGeom>
          <a:solidFill>
            <a:srgbClr val="E53935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1737327"/>
            <a:ext cx="4143375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15" name="Text 12"/>
          <p:cNvSpPr/>
          <p:nvPr/>
        </p:nvSpPr>
        <p:spPr>
          <a:xfrm>
            <a:off x="34290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1171575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200025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2828925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657600" y="154017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34290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Circe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171575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200025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2828925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Steep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3657600" y="1737327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4290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 JSON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1171575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200025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2828925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3657600" y="1941621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Play-focused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4290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uPickle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171575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200025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2828925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Easy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3657600" y="2145916"/>
            <a:ext cx="828675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4657725" y="900113"/>
            <a:ext cx="4143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to Choose JSON4S</a:t>
            </a:r>
            <a:endParaRPr lang="en-US" sz="1350" dirty="0"/>
          </a:p>
        </p:txBody>
      </p:sp>
      <p:sp>
        <p:nvSpPr>
          <p:cNvPr id="36" name="Shape 33"/>
          <p:cNvSpPr/>
          <p:nvPr/>
        </p:nvSpPr>
        <p:spPr>
          <a:xfrm>
            <a:off x="4657725" y="1228725"/>
            <a:ext cx="4143375" cy="60292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37" name="Shape 34"/>
          <p:cNvSpPr/>
          <p:nvPr/>
        </p:nvSpPr>
        <p:spPr>
          <a:xfrm>
            <a:off x="4657725" y="1228725"/>
            <a:ext cx="28575" cy="60292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38" name="Text 35"/>
          <p:cNvSpPr/>
          <p:nvPr/>
        </p:nvSpPr>
        <p:spPr>
          <a:xfrm>
            <a:off x="4729163" y="1300163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 Best For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729163" y="1500188"/>
            <a:ext cx="400050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 prototyping • Legacy migration • Multiple backends • Complex transformations </a:t>
            </a:r>
            <a:endParaRPr lang="en-US" sz="732" dirty="0"/>
          </a:p>
        </p:txBody>
      </p:sp>
      <p:sp>
        <p:nvSpPr>
          <p:cNvPr id="40" name="Shape 37"/>
          <p:cNvSpPr/>
          <p:nvPr/>
        </p:nvSpPr>
        <p:spPr>
          <a:xfrm>
            <a:off x="4657725" y="1773073"/>
            <a:ext cx="4143375" cy="47291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1" name="Shape 38"/>
          <p:cNvSpPr/>
          <p:nvPr/>
        </p:nvSpPr>
        <p:spPr>
          <a:xfrm>
            <a:off x="4657725" y="1773073"/>
            <a:ext cx="28575" cy="47291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2" name="Text 39"/>
          <p:cNvSpPr/>
          <p:nvPr/>
        </p:nvSpPr>
        <p:spPr>
          <a:xfrm>
            <a:off x="4729163" y="1844511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 Consider Alternatives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729163" y="2044536"/>
            <a:ext cx="400050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Maximum performance critical • Compile-time safety paramount • Large datasets </a:t>
            </a:r>
            <a:endParaRPr lang="en-US" sz="732" dirty="0"/>
          </a:p>
        </p:txBody>
      </p:sp>
      <p:sp>
        <p:nvSpPr>
          <p:cNvPr id="44" name="Shape 41"/>
          <p:cNvSpPr/>
          <p:nvPr/>
        </p:nvSpPr>
        <p:spPr>
          <a:xfrm>
            <a:off x="4657725" y="2317421"/>
            <a:ext cx="4143375" cy="86294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5" name="Shape 42"/>
          <p:cNvSpPr/>
          <p:nvPr/>
        </p:nvSpPr>
        <p:spPr>
          <a:xfrm>
            <a:off x="4657725" y="2317421"/>
            <a:ext cx="28575" cy="862943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6" name="Text 43"/>
          <p:cNvSpPr/>
          <p:nvPr/>
        </p:nvSpPr>
        <p:spPr>
          <a:xfrm>
            <a:off x="4729163" y="2388859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JSON4S Unique Advantages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4729163" y="2585312"/>
            <a:ext cx="9186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Agnostic: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5647804" y="2585312"/>
            <a:ext cx="23810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 library with unified API across Jackson/Native</a:t>
            </a:r>
            <a:endParaRPr lang="en-US" sz="732" dirty="0"/>
          </a:p>
        </p:txBody>
      </p:sp>
      <p:sp>
        <p:nvSpPr>
          <p:cNvPr id="49" name="Text 46"/>
          <p:cNvSpPr/>
          <p:nvPr/>
        </p:nvSpPr>
        <p:spPr>
          <a:xfrm>
            <a:off x="4729163" y="2715323"/>
            <a:ext cx="11485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Rich AST Manipulation: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5877716" y="2715323"/>
            <a:ext cx="24294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Best-in-class transformField, merge, diff operations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4729163" y="2845333"/>
            <a:ext cx="8956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Migration: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5624782" y="2845333"/>
            <a:ext cx="18853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Smooth Lift-JSON compatibility (unique)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4729163" y="2975344"/>
            <a:ext cx="10638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Architecture: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793023" y="2975344"/>
            <a:ext cx="18626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Switch backends without code changes </a:t>
            </a:r>
            <a:endParaRPr lang="en-US" sz="732" dirty="0"/>
          </a:p>
        </p:txBody>
      </p:sp>
      <p:sp>
        <p:nvSpPr>
          <p:cNvPr id="55" name="Shape 52"/>
          <p:cNvSpPr/>
          <p:nvPr/>
        </p:nvSpPr>
        <p:spPr>
          <a:xfrm>
            <a:off x="4657725" y="3251802"/>
            <a:ext cx="4143375" cy="86294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6" name="Shape 53"/>
          <p:cNvSpPr/>
          <p:nvPr/>
        </p:nvSpPr>
        <p:spPr>
          <a:xfrm>
            <a:off x="4657725" y="3251802"/>
            <a:ext cx="28575" cy="862943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7" name="Text 54"/>
          <p:cNvSpPr/>
          <p:nvPr/>
        </p:nvSpPr>
        <p:spPr>
          <a:xfrm>
            <a:off x="4729163" y="3323239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Performance Data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4729163" y="3519692"/>
            <a:ext cx="3651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732" dirty="0"/>
          </a:p>
        </p:txBody>
      </p:sp>
      <p:sp>
        <p:nvSpPr>
          <p:cNvPr id="59" name="Text 56"/>
          <p:cNvSpPr/>
          <p:nvPr/>
        </p:nvSpPr>
        <p:spPr>
          <a:xfrm>
            <a:off x="5094331" y="3519692"/>
            <a:ext cx="12756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circe-benchmarks (GitHub)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4729163" y="3649703"/>
            <a:ext cx="18497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Circe: 3,297 ops/s • JSON4S: 1,153 ops/s</a:t>
            </a:r>
            <a:endParaRPr lang="en-US" sz="732" dirty="0"/>
          </a:p>
        </p:txBody>
      </p:sp>
      <p:sp>
        <p:nvSpPr>
          <p:cNvPr id="61" name="Text 58"/>
          <p:cNvSpPr/>
          <p:nvPr/>
        </p:nvSpPr>
        <p:spPr>
          <a:xfrm>
            <a:off x="4729163" y="3779713"/>
            <a:ext cx="6141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~2.8x slower</a:t>
            </a:r>
            <a:endParaRPr lang="en-US" sz="732" dirty="0"/>
          </a:p>
        </p:txBody>
      </p:sp>
      <p:sp>
        <p:nvSpPr>
          <p:cNvPr id="62" name="Text 59"/>
          <p:cNvSpPr/>
          <p:nvPr/>
        </p:nvSpPr>
        <p:spPr>
          <a:xfrm>
            <a:off x="5343358" y="3779713"/>
            <a:ext cx="10512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 Circe for reading</a:t>
            </a:r>
            <a:endParaRPr lang="en-US" sz="732" dirty="0"/>
          </a:p>
        </p:txBody>
      </p:sp>
      <p:sp>
        <p:nvSpPr>
          <p:cNvPr id="63" name="Text 60"/>
          <p:cNvSpPr/>
          <p:nvPr/>
        </p:nvSpPr>
        <p:spPr>
          <a:xfrm>
            <a:off x="4729163" y="3909724"/>
            <a:ext cx="23027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Trade-off: Performance vs Developer Productivity </a:t>
            </a:r>
            <a:endParaRPr lang="en-US" sz="732" dirty="0"/>
          </a:p>
        </p:txBody>
      </p:sp>
      <p:sp>
        <p:nvSpPr>
          <p:cNvPr id="64" name="Text 61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 / 8 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222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Resources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 Summary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8756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7225" y="1451967"/>
            <a:ext cx="26561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879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57225" y="1752005"/>
            <a:ext cx="38687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 (transform, filter, merge)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078831"/>
            <a:ext cx="142875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57225" y="2052042"/>
            <a:ext cx="27256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78869"/>
            <a:ext cx="142875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57225" y="2352080"/>
            <a:ext cx="25663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Performance optimization techniques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457200" y="2728913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135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136106"/>
            <a:ext cx="107156" cy="1428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21506" y="3109317"/>
            <a:ext cx="20762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Always define implicit Formats</a:t>
            </a:r>
            <a:endParaRPr lang="en-US" sz="1046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436144"/>
            <a:ext cx="107156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21506" y="3409355"/>
            <a:ext cx="22974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 extractOpt for safe extraction</a:t>
            </a:r>
            <a:endParaRPr lang="en-US" sz="1046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736181"/>
            <a:ext cx="107156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621506" y="3709392"/>
            <a:ext cx="269177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Handle exceptions with try/catch blocks</a:t>
            </a:r>
            <a:endParaRPr lang="en-US" sz="1046" dirty="0"/>
          </a:p>
        </p:txBody>
      </p:sp>
      <p:sp>
        <p:nvSpPr>
          <p:cNvPr id="20" name="Text 10"/>
          <p:cNvSpPr/>
          <p:nvPr/>
        </p:nvSpPr>
        <p:spPr>
          <a:xfrm>
            <a:off x="457200" y="4086225"/>
            <a:ext cx="47091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Further Resources</a:t>
            </a:r>
            <a:endParaRPr lang="en-US" sz="13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493419"/>
            <a:ext cx="125016" cy="142875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76535" y="4466630"/>
            <a:ext cx="15123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Documentation</a:t>
            </a:r>
            <a:endParaRPr lang="en-US" sz="1046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793456"/>
            <a:ext cx="178594" cy="142875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730114" y="4766667"/>
            <a:ext cx="16979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GitHub Repository</a:t>
            </a:r>
            <a:endParaRPr lang="en-US" sz="1046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5093494"/>
            <a:ext cx="178594" cy="142875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730114" y="5066705"/>
            <a:ext cx="15887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Migration Guide</a:t>
            </a:r>
            <a:endParaRPr lang="en-US" sz="1046" dirty="0"/>
          </a:p>
        </p:txBody>
      </p:sp>
      <p:sp>
        <p:nvSpPr>
          <p:cNvPr id="27" name="Text 14"/>
          <p:cNvSpPr/>
          <p:nvPr/>
        </p:nvSpPr>
        <p:spPr>
          <a:xfrm>
            <a:off x="457200" y="5443538"/>
            <a:ext cx="4709154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You! Questions? </a:t>
            </a:r>
            <a:endParaRPr lang="en-US" sz="1575" dirty="0"/>
          </a:p>
        </p:txBody>
      </p:sp>
      <p:pic>
        <p:nvPicPr>
          <p:cNvPr id="2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7891" y="2264569"/>
            <a:ext cx="2286000" cy="2286000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8711747" y="4879181"/>
            <a:ext cx="203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 / 8 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2025-10-07T13:37:44Z</dcterms:created>
  <dcterms:modified xsi:type="dcterms:W3CDTF">2025-10-07T13:37:44Z</dcterms:modified>
</cp:coreProperties>
</file>