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image" Target="../media/image-8-10.png"/><Relationship Id="rId11" Type="http://schemas.openxmlformats.org/officeDocument/2006/relationships/image" Target="../media/image-8-11.png"/><Relationship Id="rId12" Type="http://schemas.openxmlformats.org/officeDocument/2006/relationships/image" Target="../media/image-8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3657600" y="821531"/>
            <a:ext cx="1828800" cy="2000250"/>
          </a:xfrm>
          <a:prstGeom prst="roundRect">
            <a:avLst/>
          </a:prstGeom>
          <a:solidFill>
            <a:srgbClr val="1F2937"/>
          </a:solidFill>
          <a:ln w="397">
            <a:solidFill>
              <a:srgbClr val="E5E7EB"/>
            </a:solidFill>
            <a:prstDash val="solid"/>
          </a:ln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1307306"/>
            <a:ext cx="857250" cy="6858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143375" y="2107406"/>
            <a:ext cx="857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1026579" y="3121819"/>
            <a:ext cx="7090842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 Deep Dive in Scala 3</a:t>
            </a:r>
            <a:endParaRPr lang="en-US" sz="4050" dirty="0"/>
          </a:p>
        </p:txBody>
      </p:sp>
      <p:sp>
        <p:nvSpPr>
          <p:cNvPr id="7" name="Text 3"/>
          <p:cNvSpPr/>
          <p:nvPr/>
        </p:nvSpPr>
        <p:spPr>
          <a:xfrm>
            <a:off x="2292139" y="4007644"/>
            <a:ext cx="455972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Practical Guide for Scala Developers</a:t>
            </a:r>
            <a:endParaRPr lang="en-US" sz="2025" dirty="0"/>
          </a:p>
        </p:txBody>
      </p:sp>
      <p:sp>
        <p:nvSpPr>
          <p:cNvPr id="8" name="Text 4"/>
          <p:cNvSpPr/>
          <p:nvPr/>
        </p:nvSpPr>
        <p:spPr>
          <a:xfrm>
            <a:off x="8142480" y="4772025"/>
            <a:ext cx="77292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September 2025 </a:t>
            </a:r>
            <a:endParaRPr lang="en-US" sz="73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Introduction to JSON4S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71563"/>
            <a:ext cx="38862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What is JSON4S?</a:t>
            </a:r>
            <a:endParaRPr lang="en-US" sz="837" dirty="0"/>
          </a:p>
        </p:txBody>
      </p:sp>
      <p:sp>
        <p:nvSpPr>
          <p:cNvPr id="5" name="Text 2"/>
          <p:cNvSpPr/>
          <p:nvPr/>
        </p:nvSpPr>
        <p:spPr>
          <a:xfrm>
            <a:off x="457200" y="1357313"/>
            <a:ext cx="38862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JSON4S is a unified JSON library for Scala that combines multiple JSON libraries under a common API, providing seamless JSON serialization and deserialization. 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457200" y="2043113"/>
            <a:ext cx="38862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Features</a:t>
            </a:r>
            <a:endParaRPr lang="en-US" sz="837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7438"/>
            <a:ext cx="114300" cy="1143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28650" y="2336006"/>
            <a:ext cx="212495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Custom serializers for ADTs and enums</a:t>
            </a:r>
            <a:endParaRPr lang="en-US" sz="837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14613"/>
            <a:ext cx="114300" cy="1143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28650" y="2593181"/>
            <a:ext cx="17526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Advanced JSON transformations</a:t>
            </a:r>
            <a:endParaRPr lang="en-US" sz="837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71788"/>
            <a:ext cx="114300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28650" y="2850356"/>
            <a:ext cx="21805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Type-safe extraction with error handling</a:t>
            </a:r>
            <a:endParaRPr lang="en-US" sz="837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28963"/>
            <a:ext cx="114300" cy="11430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650" y="3107531"/>
            <a:ext cx="18777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Integration with HTTP frameworks</a:t>
            </a:r>
            <a:endParaRPr lang="en-US" sz="837" dirty="0"/>
          </a:p>
        </p:txBody>
      </p:sp>
      <p:sp>
        <p:nvSpPr>
          <p:cNvPr id="15" name="Shape 8"/>
          <p:cNvSpPr/>
          <p:nvPr/>
        </p:nvSpPr>
        <p:spPr>
          <a:xfrm>
            <a:off x="4843463" y="1143000"/>
            <a:ext cx="3571875" cy="2143125"/>
          </a:xfrm>
          <a:prstGeom prst="rect">
            <a:avLst/>
          </a:prstGeom>
          <a:solidFill>
            <a:srgbClr val="1F2937"/>
          </a:solidFill>
          <a:ln/>
        </p:spPr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481" y="1528763"/>
            <a:ext cx="535781" cy="428625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5833988" y="2071688"/>
            <a:ext cx="159079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</a:t>
            </a:r>
            <a:endParaRPr lang="en-US" sz="1688" dirty="0"/>
          </a:p>
        </p:txBody>
      </p:sp>
      <p:sp>
        <p:nvSpPr>
          <p:cNvPr id="18" name="Text 10"/>
          <p:cNvSpPr/>
          <p:nvPr/>
        </p:nvSpPr>
        <p:spPr>
          <a:xfrm>
            <a:off x="5833988" y="2386013"/>
            <a:ext cx="159079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Unified JSON for Scala 3</a:t>
            </a:r>
            <a:endParaRPr lang="en-US" sz="1046" dirty="0"/>
          </a:p>
        </p:txBody>
      </p:sp>
      <p:sp>
        <p:nvSpPr>
          <p:cNvPr id="19" name="Shape 11"/>
          <p:cNvSpPr/>
          <p:nvPr/>
        </p:nvSpPr>
        <p:spPr>
          <a:xfrm>
            <a:off x="5899677" y="2700338"/>
            <a:ext cx="526517" cy="200025"/>
          </a:xfrm>
          <a:prstGeom prst="rect">
            <a:avLst/>
          </a:prstGeom>
          <a:solidFill>
            <a:srgbClr val="374151"/>
          </a:solidFill>
          <a:ln/>
        </p:spPr>
      </p:sp>
      <p:sp>
        <p:nvSpPr>
          <p:cNvPr id="20" name="Text 12"/>
          <p:cNvSpPr/>
          <p:nvPr/>
        </p:nvSpPr>
        <p:spPr>
          <a:xfrm>
            <a:off x="5899677" y="2700338"/>
            <a:ext cx="526517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Jackson</a:t>
            </a:r>
            <a:endParaRPr lang="en-US" sz="732" dirty="0"/>
          </a:p>
        </p:txBody>
      </p:sp>
      <p:sp>
        <p:nvSpPr>
          <p:cNvPr id="21" name="Shape 13"/>
          <p:cNvSpPr/>
          <p:nvPr/>
        </p:nvSpPr>
        <p:spPr>
          <a:xfrm>
            <a:off x="6483344" y="2700338"/>
            <a:ext cx="472715" cy="200025"/>
          </a:xfrm>
          <a:prstGeom prst="rect">
            <a:avLst/>
          </a:prstGeom>
          <a:solidFill>
            <a:srgbClr val="374151"/>
          </a:solidFill>
          <a:ln/>
        </p:spPr>
      </p:sp>
      <p:sp>
        <p:nvSpPr>
          <p:cNvPr id="22" name="Text 14"/>
          <p:cNvSpPr/>
          <p:nvPr/>
        </p:nvSpPr>
        <p:spPr>
          <a:xfrm>
            <a:off x="6483344" y="2700338"/>
            <a:ext cx="472715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Native</a:t>
            </a:r>
            <a:endParaRPr lang="en-US" sz="732" dirty="0"/>
          </a:p>
        </p:txBody>
      </p:sp>
      <p:sp>
        <p:nvSpPr>
          <p:cNvPr id="23" name="Shape 15"/>
          <p:cNvSpPr/>
          <p:nvPr/>
        </p:nvSpPr>
        <p:spPr>
          <a:xfrm>
            <a:off x="7013209" y="2700338"/>
            <a:ext cx="345886" cy="200025"/>
          </a:xfrm>
          <a:prstGeom prst="rect">
            <a:avLst/>
          </a:prstGeom>
          <a:solidFill>
            <a:srgbClr val="374151"/>
          </a:solidFill>
          <a:ln/>
        </p:spPr>
      </p:sp>
      <p:sp>
        <p:nvSpPr>
          <p:cNvPr id="24" name="Text 16"/>
          <p:cNvSpPr/>
          <p:nvPr/>
        </p:nvSpPr>
        <p:spPr>
          <a:xfrm>
            <a:off x="7013209" y="2700338"/>
            <a:ext cx="345886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AST</a:t>
            </a:r>
            <a:endParaRPr lang="en-US" sz="732" dirty="0"/>
          </a:p>
        </p:txBody>
      </p:sp>
      <p:sp>
        <p:nvSpPr>
          <p:cNvPr id="25" name="Text 17"/>
          <p:cNvSpPr/>
          <p:nvPr/>
        </p:nvSpPr>
        <p:spPr>
          <a:xfrm>
            <a:off x="457200" y="3586163"/>
            <a:ext cx="82296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 3 Integration</a:t>
            </a:r>
            <a:endParaRPr lang="en-US" sz="837" dirty="0"/>
          </a:p>
        </p:txBody>
      </p:sp>
      <p:sp>
        <p:nvSpPr>
          <p:cNvPr id="26" name="Text 18"/>
          <p:cNvSpPr/>
          <p:nvPr/>
        </p:nvSpPr>
        <p:spPr>
          <a:xfrm>
            <a:off x="457200" y="3871913"/>
            <a:ext cx="82296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JSON4S version 4.0.6 fully supports Scala 3's new features including enums, extension methods, and opaque types, making it an ideal choice for modern Scala applications. </a:t>
            </a:r>
            <a:endParaRPr lang="en-US" sz="837" dirty="0"/>
          </a:p>
        </p:txBody>
      </p:sp>
      <p:sp>
        <p:nvSpPr>
          <p:cNvPr id="27" name="Text 19"/>
          <p:cNvSpPr/>
          <p:nvPr/>
        </p:nvSpPr>
        <p:spPr>
          <a:xfrm>
            <a:off x="8682670" y="4857750"/>
            <a:ext cx="2327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2 / 8 </a:t>
            </a:r>
            <a:endParaRPr lang="en-US" sz="83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 Serializers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71563"/>
            <a:ext cx="470915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ADTs and Enums Serialization</a:t>
            </a:r>
            <a:endParaRPr lang="en-US" sz="837" dirty="0"/>
          </a:p>
        </p:txBody>
      </p:sp>
      <p:sp>
        <p:nvSpPr>
          <p:cNvPr id="5" name="Text 2"/>
          <p:cNvSpPr/>
          <p:nvPr/>
        </p:nvSpPr>
        <p:spPr>
          <a:xfrm>
            <a:off x="457200" y="1357313"/>
            <a:ext cx="470915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Custom serializers allow precise control over how your types are serialized to and deserialized from JSON. </a:t>
            </a:r>
            <a:endParaRPr lang="en-US" sz="837" dirty="0"/>
          </a:p>
        </p:txBody>
      </p:sp>
      <p:sp>
        <p:nvSpPr>
          <p:cNvPr id="6" name="Shape 3"/>
          <p:cNvSpPr/>
          <p:nvPr/>
        </p:nvSpPr>
        <p:spPr>
          <a:xfrm>
            <a:off x="457200" y="1814513"/>
            <a:ext cx="4709154" cy="2475533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7" name="Shape 4"/>
          <p:cNvSpPr/>
          <p:nvPr/>
        </p:nvSpPr>
        <p:spPr>
          <a:xfrm>
            <a:off x="457200" y="1814513"/>
            <a:ext cx="28575" cy="2475533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8" name="Text 5"/>
          <p:cNvSpPr/>
          <p:nvPr/>
        </p:nvSpPr>
        <p:spPr>
          <a:xfrm>
            <a:off x="571500" y="1928813"/>
            <a:ext cx="4480554" cy="224693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1.1 Custom Serializers (for ADTs, Enums, Custom Types)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sealed trait Animal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 class Dog(name: String) extends Animal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 class Cat(name: String) extends Animal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object AnimalSerializer extends CustomSerializer[Animal](format =&gt; (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{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case JObject(JField("type", JString("dog")) :: JField("name", JString(name)) :: Nil) =&gt; Dog(name)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case JObject(JField("type", JString("cat")) :: JField("name", JString(name)) :: Nil) =&gt; Cat(name)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},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{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case Dog(name) =&gt; JObject(JField("type", JString("dog")), JField("name", JString(name)))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case Cat(name) =&gt; JObject(JField("type", JString("cat")), JField("name", JString(name)))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))</a:t>
            </a:r>
            <a:endParaRPr lang="en-US" sz="575" dirty="0"/>
          </a:p>
          <a:p>
            <a:pPr indent="0" marL="0">
              <a:buNone/>
            </a:pP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In the main method: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implicit val formats: Formats = DefaultFormats + AnimalSerializer</a:t>
            </a:r>
            <a:endParaRPr lang="en-US" sz="575" dirty="0"/>
          </a:p>
          <a:p>
            <a:pPr indent="0" marL="0">
              <a:buNone/>
            </a:pP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dogJson = Serialization.writePretty(Dog("Rex"))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println(s"Dog as JSON (pretty):\n$dogJson")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catObj = Serialization.read[Animal](dogJson)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println(s"Dog from JSON: $catObj\n")</a:t>
            </a:r>
            <a:endParaRPr lang="en-US" sz="575" dirty="0"/>
          </a:p>
        </p:txBody>
      </p:sp>
      <p:sp>
        <p:nvSpPr>
          <p:cNvPr id="9" name="Shape 6"/>
          <p:cNvSpPr/>
          <p:nvPr/>
        </p:nvSpPr>
        <p:spPr>
          <a:xfrm>
            <a:off x="5394982" y="1185863"/>
            <a:ext cx="3291818" cy="1771650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0" name="Shape 7"/>
          <p:cNvSpPr/>
          <p:nvPr/>
        </p:nvSpPr>
        <p:spPr>
          <a:xfrm>
            <a:off x="5394982" y="1185863"/>
            <a:ext cx="28575" cy="1771650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11" name="Text 8"/>
          <p:cNvSpPr/>
          <p:nvPr/>
        </p:nvSpPr>
        <p:spPr>
          <a:xfrm>
            <a:off x="5509282" y="1300163"/>
            <a:ext cx="306321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Execution Result: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5509282" y="1571625"/>
            <a:ext cx="96027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D39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Serialization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5509282" y="1714500"/>
            <a:ext cx="126037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Dog as JSON (pretty):
</a:t>
            </a:r>
            <a:endParaRPr lang="en-US" sz="732" dirty="0"/>
          </a:p>
        </p:txBody>
      </p:sp>
      <p:sp>
        <p:nvSpPr>
          <p:cNvPr id="14" name="Text 11"/>
          <p:cNvSpPr/>
          <p:nvPr/>
        </p:nvSpPr>
        <p:spPr>
          <a:xfrm>
            <a:off x="5509282" y="1857375"/>
            <a:ext cx="6002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{
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5509282" y="2000250"/>
            <a:ext cx="102030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"type" : "dog",
</a:t>
            </a:r>
            <a:endParaRPr lang="en-US" sz="732" dirty="0"/>
          </a:p>
        </p:txBody>
      </p:sp>
      <p:sp>
        <p:nvSpPr>
          <p:cNvPr id="16" name="Text 13"/>
          <p:cNvSpPr/>
          <p:nvPr/>
        </p:nvSpPr>
        <p:spPr>
          <a:xfrm>
            <a:off x="5509282" y="2143125"/>
            <a:ext cx="96027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"name" : "Rex"
</a:t>
            </a:r>
            <a:endParaRPr lang="en-US" sz="732" dirty="0"/>
          </a:p>
        </p:txBody>
      </p:sp>
      <p:sp>
        <p:nvSpPr>
          <p:cNvPr id="17" name="Text 14"/>
          <p:cNvSpPr/>
          <p:nvPr/>
        </p:nvSpPr>
        <p:spPr>
          <a:xfrm>
            <a:off x="5509282" y="2286000"/>
            <a:ext cx="6002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
</a:t>
            </a:r>
            <a:endParaRPr lang="en-US" sz="732" dirty="0"/>
          </a:p>
        </p:txBody>
      </p:sp>
      <p:sp>
        <p:nvSpPr>
          <p:cNvPr id="18" name="Text 15"/>
          <p:cNvSpPr/>
          <p:nvPr/>
        </p:nvSpPr>
        <p:spPr>
          <a:xfrm>
            <a:off x="5509282" y="2571750"/>
            <a:ext cx="1080325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D39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Deserialization</a:t>
            </a:r>
            <a:endParaRPr lang="en-US" sz="732" dirty="0"/>
          </a:p>
        </p:txBody>
      </p:sp>
      <p:sp>
        <p:nvSpPr>
          <p:cNvPr id="19" name="Text 16"/>
          <p:cNvSpPr/>
          <p:nvPr/>
        </p:nvSpPr>
        <p:spPr>
          <a:xfrm>
            <a:off x="5509282" y="2714625"/>
            <a:ext cx="138041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Dog from JSON: Dog(Rex)</a:t>
            </a:r>
            <a:endParaRPr lang="en-US" sz="732" dirty="0"/>
          </a:p>
        </p:txBody>
      </p:sp>
      <p:sp>
        <p:nvSpPr>
          <p:cNvPr id="20" name="Text 17"/>
          <p:cNvSpPr/>
          <p:nvPr/>
        </p:nvSpPr>
        <p:spPr>
          <a:xfrm>
            <a:off x="5394982" y="3128963"/>
            <a:ext cx="329181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Benefits</a:t>
            </a:r>
            <a:endParaRPr lang="en-US" sz="837" dirty="0"/>
          </a:p>
        </p:txBody>
      </p:sp>
      <p:pic>
        <p:nvPicPr>
          <p:cNvPr id="2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82" y="3443288"/>
            <a:ext cx="114300" cy="114300"/>
          </a:xfrm>
          <a:prstGeom prst="rect">
            <a:avLst/>
          </a:prstGeom>
        </p:spPr>
      </p:pic>
      <p:sp>
        <p:nvSpPr>
          <p:cNvPr id="22" name="Text 18"/>
          <p:cNvSpPr/>
          <p:nvPr/>
        </p:nvSpPr>
        <p:spPr>
          <a:xfrm>
            <a:off x="5580720" y="3414713"/>
            <a:ext cx="18401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Type-safe handling of sealed traits</a:t>
            </a:r>
            <a:endParaRPr lang="en-US" sz="837" dirty="0"/>
          </a:p>
        </p:txBody>
      </p:sp>
      <p:pic>
        <p:nvPicPr>
          <p:cNvPr id="2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82" y="3700463"/>
            <a:ext cx="114300" cy="114300"/>
          </a:xfrm>
          <a:prstGeom prst="rect">
            <a:avLst/>
          </a:prstGeom>
        </p:spPr>
      </p:pic>
      <p:sp>
        <p:nvSpPr>
          <p:cNvPr id="24" name="Text 19"/>
          <p:cNvSpPr/>
          <p:nvPr/>
        </p:nvSpPr>
        <p:spPr>
          <a:xfrm>
            <a:off x="5580720" y="3671888"/>
            <a:ext cx="15215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 JSON format control</a:t>
            </a:r>
            <a:endParaRPr lang="en-US" sz="837" dirty="0"/>
          </a:p>
        </p:txBody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82" y="3957638"/>
            <a:ext cx="142875" cy="114300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5609295" y="3929063"/>
            <a:ext cx="134910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Bidirectional serialization</a:t>
            </a:r>
            <a:endParaRPr lang="en-US" sz="837" dirty="0"/>
          </a:p>
        </p:txBody>
      </p:sp>
      <p:pic>
        <p:nvPicPr>
          <p:cNvPr id="2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982" y="4214813"/>
            <a:ext cx="114300" cy="114300"/>
          </a:xfrm>
          <a:prstGeom prst="rect">
            <a:avLst/>
          </a:prstGeom>
        </p:spPr>
      </p:pic>
      <p:sp>
        <p:nvSpPr>
          <p:cNvPr id="28" name="Text 21"/>
          <p:cNvSpPr/>
          <p:nvPr/>
        </p:nvSpPr>
        <p:spPr>
          <a:xfrm>
            <a:off x="5580720" y="4186238"/>
            <a:ext cx="138932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Pattern matching support</a:t>
            </a:r>
            <a:endParaRPr lang="en-US" sz="837" dirty="0"/>
          </a:p>
        </p:txBody>
      </p:sp>
      <p:sp>
        <p:nvSpPr>
          <p:cNvPr id="29" name="Text 22"/>
          <p:cNvSpPr/>
          <p:nvPr/>
        </p:nvSpPr>
        <p:spPr>
          <a:xfrm>
            <a:off x="8682670" y="4857750"/>
            <a:ext cx="2327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3 / 7 </a:t>
            </a:r>
            <a:endParaRPr lang="en-US" sz="83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3367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JSON Transformations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42900" y="928688"/>
            <a:ext cx="4000500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Powerful JSON Manipulation Functions</a:t>
            </a:r>
            <a:endParaRPr lang="en-US" sz="575" dirty="0"/>
          </a:p>
        </p:txBody>
      </p:sp>
      <p:sp>
        <p:nvSpPr>
          <p:cNvPr id="5" name="Text 2"/>
          <p:cNvSpPr/>
          <p:nvPr/>
        </p:nvSpPr>
        <p:spPr>
          <a:xfrm>
            <a:off x="342900" y="1132284"/>
            <a:ext cx="4000500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JSON4S provides comprehensive tools to deeply transform, filter, diff, merge, and patch JSON trees. </a:t>
            </a:r>
            <a:endParaRPr lang="en-US" sz="575" dirty="0"/>
          </a:p>
        </p:txBody>
      </p:sp>
      <p:sp>
        <p:nvSpPr>
          <p:cNvPr id="6" name="Shape 3"/>
          <p:cNvSpPr/>
          <p:nvPr/>
        </p:nvSpPr>
        <p:spPr>
          <a:xfrm>
            <a:off x="342900" y="1348718"/>
            <a:ext cx="4000500" cy="510778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7" name="Shape 4"/>
          <p:cNvSpPr/>
          <p:nvPr/>
        </p:nvSpPr>
        <p:spPr>
          <a:xfrm>
            <a:off x="342900" y="1348718"/>
            <a:ext cx="28575" cy="510778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8" name="Text 5"/>
          <p:cNvSpPr/>
          <p:nvPr/>
        </p:nvSpPr>
        <p:spPr>
          <a:xfrm>
            <a:off x="428625" y="1434443"/>
            <a:ext cx="3829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transformField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428625" y="1655899"/>
            <a:ext cx="3829050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Modify field names and values throughout the JSON structure</a:t>
            </a:r>
            <a:endParaRPr lang="en-US" sz="575" dirty="0"/>
          </a:p>
        </p:txBody>
      </p:sp>
      <p:sp>
        <p:nvSpPr>
          <p:cNvPr id="10" name="Shape 7"/>
          <p:cNvSpPr/>
          <p:nvPr/>
        </p:nvSpPr>
        <p:spPr>
          <a:xfrm>
            <a:off x="342900" y="1930933"/>
            <a:ext cx="4000500" cy="510778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1" name="Shape 8"/>
          <p:cNvSpPr/>
          <p:nvPr/>
        </p:nvSpPr>
        <p:spPr>
          <a:xfrm>
            <a:off x="342900" y="1930933"/>
            <a:ext cx="28575" cy="510778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12" name="Text 9"/>
          <p:cNvSpPr/>
          <p:nvPr/>
        </p:nvSpPr>
        <p:spPr>
          <a:xfrm>
            <a:off x="428625" y="2016658"/>
            <a:ext cx="3829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filterField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428625" y="2238115"/>
            <a:ext cx="3829050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Remove unwanted fields based on custom criteria</a:t>
            </a:r>
            <a:endParaRPr lang="en-US" sz="575" dirty="0"/>
          </a:p>
        </p:txBody>
      </p:sp>
      <p:sp>
        <p:nvSpPr>
          <p:cNvPr id="14" name="Shape 11"/>
          <p:cNvSpPr/>
          <p:nvPr/>
        </p:nvSpPr>
        <p:spPr>
          <a:xfrm>
            <a:off x="342900" y="2513149"/>
            <a:ext cx="4000500" cy="510778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5" name="Shape 12"/>
          <p:cNvSpPr/>
          <p:nvPr/>
        </p:nvSpPr>
        <p:spPr>
          <a:xfrm>
            <a:off x="342900" y="2513149"/>
            <a:ext cx="28575" cy="510778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16" name="Text 13"/>
          <p:cNvSpPr/>
          <p:nvPr/>
        </p:nvSpPr>
        <p:spPr>
          <a:xfrm>
            <a:off x="428625" y="2598874"/>
            <a:ext cx="3829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merge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428625" y="2820330"/>
            <a:ext cx="3829050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Combine two JSON objects with intelligent field merging</a:t>
            </a:r>
            <a:endParaRPr lang="en-US" sz="575" dirty="0"/>
          </a:p>
        </p:txBody>
      </p:sp>
      <p:sp>
        <p:nvSpPr>
          <p:cNvPr id="18" name="Shape 15"/>
          <p:cNvSpPr/>
          <p:nvPr/>
        </p:nvSpPr>
        <p:spPr>
          <a:xfrm>
            <a:off x="342900" y="3095365"/>
            <a:ext cx="4000500" cy="510778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9" name="Shape 16"/>
          <p:cNvSpPr/>
          <p:nvPr/>
        </p:nvSpPr>
        <p:spPr>
          <a:xfrm>
            <a:off x="342900" y="3095365"/>
            <a:ext cx="28575" cy="510778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20" name="Text 17"/>
          <p:cNvSpPr/>
          <p:nvPr/>
        </p:nvSpPr>
        <p:spPr>
          <a:xfrm>
            <a:off x="428625" y="3181090"/>
            <a:ext cx="3829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diff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428625" y="3402546"/>
            <a:ext cx="3829050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Compare JSON objects and identify added, changed, and deleted fields</a:t>
            </a:r>
            <a:endParaRPr lang="en-US" sz="575" dirty="0"/>
          </a:p>
        </p:txBody>
      </p:sp>
      <p:sp>
        <p:nvSpPr>
          <p:cNvPr id="22" name="Text 19"/>
          <p:cNvSpPr/>
          <p:nvPr/>
        </p:nvSpPr>
        <p:spPr>
          <a:xfrm>
            <a:off x="4800600" y="928688"/>
            <a:ext cx="4000500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Code Examples</a:t>
            </a:r>
            <a:endParaRPr lang="en-US" sz="575" dirty="0"/>
          </a:p>
        </p:txBody>
      </p:sp>
      <p:sp>
        <p:nvSpPr>
          <p:cNvPr id="23" name="Shape 20"/>
          <p:cNvSpPr/>
          <p:nvPr/>
        </p:nvSpPr>
        <p:spPr>
          <a:xfrm>
            <a:off x="4800600" y="1132284"/>
            <a:ext cx="4000500" cy="3161891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24" name="Shape 21"/>
          <p:cNvSpPr/>
          <p:nvPr/>
        </p:nvSpPr>
        <p:spPr>
          <a:xfrm>
            <a:off x="4800600" y="1132284"/>
            <a:ext cx="28575" cy="3161891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25" name="Text 22"/>
          <p:cNvSpPr/>
          <p:nvPr/>
        </p:nvSpPr>
        <p:spPr>
          <a:xfrm>
            <a:off x="4900613" y="1232297"/>
            <a:ext cx="3800475" cy="29618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json = JsonMethods.parse("""{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"foo": 1,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"bar": {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"baz": 2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}""")</a:t>
            </a:r>
            <a:endParaRPr lang="en-US" sz="575" dirty="0"/>
          </a:p>
          <a:p>
            <a:pPr indent="0" marL="0">
              <a:buNone/>
            </a:pP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Transform field names to uppercase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upper = json transformField { 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case (name, value) =&gt; (name.toUpperCase, value) 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575" dirty="0"/>
          </a:p>
          <a:p>
            <a:pPr indent="0" marL="0">
              <a:buNone/>
            </a:pP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Filter out unwanted fields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noFoo = json filterField { 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case (name, _) =&gt; name != "foo" 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575" dirty="0"/>
          </a:p>
          <a:p>
            <a:pPr indent="0" marL="0">
              <a:buNone/>
            </a:pP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Merge with defaults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defaults = JsonMethods.parse("""{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"foo": 0,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"bar": {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"baz": 0,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"qux": 3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}""")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merged = json merge defaults</a:t>
            </a:r>
            <a:endParaRPr lang="en-US" sz="575" dirty="0"/>
          </a:p>
          <a:p>
            <a:pPr indent="0" marL="0">
              <a:buNone/>
            </a:pP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Calculate differences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diff = json diff defaults</a:t>
            </a:r>
            <a:endParaRPr lang="en-US" sz="575" dirty="0"/>
          </a:p>
        </p:txBody>
      </p:sp>
      <p:sp>
        <p:nvSpPr>
          <p:cNvPr id="26" name="Text 23"/>
          <p:cNvSpPr/>
          <p:nvPr/>
        </p:nvSpPr>
        <p:spPr>
          <a:xfrm>
            <a:off x="4800600" y="4408475"/>
            <a:ext cx="4000500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Transformation Results</a:t>
            </a:r>
            <a:endParaRPr lang="en-US" sz="575" dirty="0"/>
          </a:p>
        </p:txBody>
      </p:sp>
      <p:sp>
        <p:nvSpPr>
          <p:cNvPr id="27" name="Text 24"/>
          <p:cNvSpPr/>
          <p:nvPr/>
        </p:nvSpPr>
        <p:spPr>
          <a:xfrm>
            <a:off x="4900613" y="4697797"/>
            <a:ext cx="17716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Original JSON</a:t>
            </a:r>
            <a:endParaRPr lang="en-US" sz="732" dirty="0"/>
          </a:p>
        </p:txBody>
      </p:sp>
      <p:sp>
        <p:nvSpPr>
          <p:cNvPr id="28" name="Text 25"/>
          <p:cNvSpPr/>
          <p:nvPr/>
        </p:nvSpPr>
        <p:spPr>
          <a:xfrm>
            <a:off x="4900613" y="4869247"/>
            <a:ext cx="17716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{"foo":1,"bar":{"baz":2}}</a:t>
            </a:r>
            <a:endParaRPr lang="en-US" sz="732" dirty="0"/>
          </a:p>
        </p:txBody>
      </p:sp>
      <p:sp>
        <p:nvSpPr>
          <p:cNvPr id="29" name="Text 26"/>
          <p:cNvSpPr/>
          <p:nvPr/>
        </p:nvSpPr>
        <p:spPr>
          <a:xfrm>
            <a:off x="6943725" y="4697797"/>
            <a:ext cx="17716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Transformed</a:t>
            </a:r>
            <a:endParaRPr lang="en-US" sz="732" dirty="0"/>
          </a:p>
        </p:txBody>
      </p:sp>
      <p:sp>
        <p:nvSpPr>
          <p:cNvPr id="30" name="Text 27"/>
          <p:cNvSpPr/>
          <p:nvPr/>
        </p:nvSpPr>
        <p:spPr>
          <a:xfrm>
            <a:off x="6943725" y="4869247"/>
            <a:ext cx="17716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{"FOO":1,"BAR":{"BAZ":2}}</a:t>
            </a:r>
            <a:endParaRPr lang="en-US" sz="732" dirty="0"/>
          </a:p>
        </p:txBody>
      </p:sp>
      <p:sp>
        <p:nvSpPr>
          <p:cNvPr id="31" name="Text 28"/>
          <p:cNvSpPr/>
          <p:nvPr/>
        </p:nvSpPr>
        <p:spPr>
          <a:xfrm>
            <a:off x="4900613" y="5269297"/>
            <a:ext cx="17716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Filtered</a:t>
            </a:r>
            <a:endParaRPr lang="en-US" sz="732" dirty="0"/>
          </a:p>
        </p:txBody>
      </p:sp>
      <p:sp>
        <p:nvSpPr>
          <p:cNvPr id="32" name="Text 29"/>
          <p:cNvSpPr/>
          <p:nvPr/>
        </p:nvSpPr>
        <p:spPr>
          <a:xfrm>
            <a:off x="4900613" y="5440747"/>
            <a:ext cx="17716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{"bar":{"baz":2}}</a:t>
            </a:r>
            <a:endParaRPr lang="en-US" sz="732" dirty="0"/>
          </a:p>
        </p:txBody>
      </p:sp>
      <p:sp>
        <p:nvSpPr>
          <p:cNvPr id="33" name="Text 30"/>
          <p:cNvSpPr/>
          <p:nvPr/>
        </p:nvSpPr>
        <p:spPr>
          <a:xfrm>
            <a:off x="6943725" y="5269297"/>
            <a:ext cx="17716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Merged</a:t>
            </a:r>
            <a:endParaRPr lang="en-US" sz="732" dirty="0"/>
          </a:p>
        </p:txBody>
      </p:sp>
      <p:sp>
        <p:nvSpPr>
          <p:cNvPr id="34" name="Text 31"/>
          <p:cNvSpPr/>
          <p:nvPr/>
        </p:nvSpPr>
        <p:spPr>
          <a:xfrm>
            <a:off x="6943725" y="5440747"/>
            <a:ext cx="17716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{"foo":1,"bar":{"baz":2,"qux":3}}</a:t>
            </a:r>
            <a:endParaRPr lang="en-US" sz="732" dirty="0"/>
          </a:p>
        </p:txBody>
      </p:sp>
      <p:sp>
        <p:nvSpPr>
          <p:cNvPr id="35" name="Text 32"/>
          <p:cNvSpPr/>
          <p:nvPr/>
        </p:nvSpPr>
        <p:spPr>
          <a:xfrm>
            <a:off x="8755391" y="4911328"/>
            <a:ext cx="160009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4 / 7 </a:t>
            </a:r>
            <a:endParaRPr lang="en-US" sz="57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0447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 Handling &amp; Type Safety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71563"/>
            <a:ext cx="3886200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Safe Extraction Patterns</a:t>
            </a:r>
            <a:endParaRPr lang="en-US" sz="575" dirty="0"/>
          </a:p>
        </p:txBody>
      </p:sp>
      <p:sp>
        <p:nvSpPr>
          <p:cNvPr id="5" name="Text 2"/>
          <p:cNvSpPr/>
          <p:nvPr/>
        </p:nvSpPr>
        <p:spPr>
          <a:xfrm>
            <a:off x="457200" y="1303734"/>
            <a:ext cx="3886200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JSON4S provides robust error handling mechanisms to safely extract and validate JSON data. </a:t>
            </a:r>
            <a:endParaRPr lang="en-US" sz="575" dirty="0"/>
          </a:p>
        </p:txBody>
      </p:sp>
      <p:sp>
        <p:nvSpPr>
          <p:cNvPr id="6" name="Shape 3"/>
          <p:cNvSpPr/>
          <p:nvPr/>
        </p:nvSpPr>
        <p:spPr>
          <a:xfrm>
            <a:off x="457200" y="1535906"/>
            <a:ext cx="3886200" cy="2418383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7" name="Shape 4"/>
          <p:cNvSpPr/>
          <p:nvPr/>
        </p:nvSpPr>
        <p:spPr>
          <a:xfrm>
            <a:off x="457200" y="1535906"/>
            <a:ext cx="28575" cy="2418383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8" name="Text 5"/>
          <p:cNvSpPr/>
          <p:nvPr/>
        </p:nvSpPr>
        <p:spPr>
          <a:xfrm>
            <a:off x="542925" y="1621631"/>
            <a:ext cx="3714750" cy="224693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Case class for the demo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 class MaybeValue(opt: Option[String])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 class Person(name: String)</a:t>
            </a:r>
            <a:endParaRPr lang="en-US" sz="575" dirty="0"/>
          </a:p>
          <a:p>
            <a:pPr indent="0" marL="0">
              <a:buNone/>
            </a:pP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In the main method: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implicit val formats: Formats = DefaultFormats</a:t>
            </a:r>
            <a:endParaRPr lang="en-US" sz="575" dirty="0"/>
          </a:p>
          <a:p>
            <a:pPr indent="0" marL="0">
              <a:buNone/>
            </a:pP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Handling Option types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j = JsonMethods.parse("""{"opt":null}""")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mv = j.extract[MaybeValue]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println(s"MaybeValue extracted: $mv\n")</a:t>
            </a:r>
            <a:endParaRPr lang="en-US" sz="575" dirty="0"/>
          </a:p>
          <a:p>
            <a:pPr indent="0" marL="0">
              <a:buNone/>
            </a:pP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Safe extraction and error handling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safeInt: Option[Int] = (j \ "maybeInt").extractOpt[Int]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println(s"Safe int extraction: $safeInt")</a:t>
            </a:r>
            <a:endParaRPr lang="en-US" sz="575" dirty="0"/>
          </a:p>
          <a:p>
            <a:pPr indent="0" marL="0">
              <a:buNone/>
            </a:pP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try {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val person = j.extract[Person]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println(person)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 catch {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case e: MappingException =&gt; println(s"Caught MappingException: ${e.getMessage}")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575" dirty="0"/>
          </a:p>
        </p:txBody>
      </p:sp>
      <p:sp>
        <p:nvSpPr>
          <p:cNvPr id="9" name="Shape 6"/>
          <p:cNvSpPr/>
          <p:nvPr/>
        </p:nvSpPr>
        <p:spPr>
          <a:xfrm>
            <a:off x="457200" y="4068589"/>
            <a:ext cx="3886200" cy="857250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0" name="Shape 7"/>
          <p:cNvSpPr/>
          <p:nvPr/>
        </p:nvSpPr>
        <p:spPr>
          <a:xfrm>
            <a:off x="457200" y="4068589"/>
            <a:ext cx="28575" cy="857250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11" name="Text 8"/>
          <p:cNvSpPr/>
          <p:nvPr/>
        </p:nvSpPr>
        <p:spPr>
          <a:xfrm>
            <a:off x="542925" y="4154314"/>
            <a:ext cx="37147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Execution Result: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542925" y="4411489"/>
            <a:ext cx="37147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Safe int extraction: None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Caught MappingException: No usable value for name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Did not find value which can be converted into java.lang.String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4800600" y="1071563"/>
            <a:ext cx="3886200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Best Practices</a:t>
            </a:r>
            <a:endParaRPr lang="en-US" sz="575" dirty="0"/>
          </a:p>
        </p:txBody>
      </p:sp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305520"/>
            <a:ext cx="114300" cy="114300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4986338" y="1303734"/>
            <a:ext cx="1488411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Always use extractOpt for optional fields</a:t>
            </a:r>
            <a:endParaRPr lang="en-US" sz="575" dirty="0"/>
          </a:p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494830"/>
            <a:ext cx="114300" cy="11430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4986338" y="1493044"/>
            <a:ext cx="1272397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Wrap extraction in try-catch blocks</a:t>
            </a:r>
            <a:endParaRPr lang="en-US" sz="575" dirty="0"/>
          </a:p>
        </p:txBody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684139"/>
            <a:ext cx="114300" cy="11430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4986338" y="1682353"/>
            <a:ext cx="1331249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Option types for nullable values</a:t>
            </a:r>
            <a:endParaRPr lang="en-US" sz="575" dirty="0"/>
          </a:p>
        </p:txBody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1873448"/>
            <a:ext cx="114300" cy="114300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4986338" y="1871663"/>
            <a:ext cx="1512159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Validate JSON structure before extraction</a:t>
            </a:r>
            <a:endParaRPr lang="en-US" sz="575" dirty="0"/>
          </a:p>
        </p:txBody>
      </p:sp>
      <p:sp>
        <p:nvSpPr>
          <p:cNvPr id="22" name="Text 15"/>
          <p:cNvSpPr/>
          <p:nvPr/>
        </p:nvSpPr>
        <p:spPr>
          <a:xfrm>
            <a:off x="4800600" y="2218134"/>
            <a:ext cx="3886200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 Handling Strategies</a:t>
            </a:r>
            <a:endParaRPr lang="en-US" sz="575" dirty="0"/>
          </a:p>
        </p:txBody>
      </p:sp>
      <p:sp>
        <p:nvSpPr>
          <p:cNvPr id="23" name="Shape 16"/>
          <p:cNvSpPr/>
          <p:nvPr/>
        </p:nvSpPr>
        <p:spPr>
          <a:xfrm>
            <a:off x="4800600" y="2450306"/>
            <a:ext cx="3886200" cy="1601316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24" name="Shape 17"/>
          <p:cNvSpPr/>
          <p:nvPr/>
        </p:nvSpPr>
        <p:spPr>
          <a:xfrm>
            <a:off x="4800600" y="2450306"/>
            <a:ext cx="28575" cy="1601316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25" name="Text 18"/>
          <p:cNvSpPr/>
          <p:nvPr/>
        </p:nvSpPr>
        <p:spPr>
          <a:xfrm>
            <a:off x="4886325" y="2541389"/>
            <a:ext cx="1839125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Pattern matching for safe extraction</a:t>
            </a:r>
            <a:endParaRPr lang="en-US" sz="575" dirty="0"/>
          </a:p>
        </p:txBody>
      </p:sp>
      <p:sp>
        <p:nvSpPr>
          <p:cNvPr id="26" name="Text 19"/>
          <p:cNvSpPr/>
          <p:nvPr/>
        </p:nvSpPr>
        <p:spPr>
          <a:xfrm>
            <a:off x="4886325" y="2643522"/>
            <a:ext cx="14148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575" dirty="0"/>
          </a:p>
        </p:txBody>
      </p:sp>
      <p:sp>
        <p:nvSpPr>
          <p:cNvPr id="27" name="Text 20"/>
          <p:cNvSpPr/>
          <p:nvPr/>
        </p:nvSpPr>
        <p:spPr>
          <a:xfrm>
            <a:off x="5027805" y="2643522"/>
            <a:ext cx="848823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result = (json \ </a:t>
            </a:r>
            <a:endParaRPr lang="en-US" sz="575" dirty="0"/>
          </a:p>
        </p:txBody>
      </p:sp>
      <p:sp>
        <p:nvSpPr>
          <p:cNvPr id="28" name="Text 21"/>
          <p:cNvSpPr/>
          <p:nvPr/>
        </p:nvSpPr>
        <p:spPr>
          <a:xfrm>
            <a:off x="5876627" y="2643522"/>
            <a:ext cx="330119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"field"</a:t>
            </a:r>
            <a:endParaRPr lang="en-US" sz="575" dirty="0"/>
          </a:p>
        </p:txBody>
      </p:sp>
      <p:sp>
        <p:nvSpPr>
          <p:cNvPr id="29" name="Text 22"/>
          <p:cNvSpPr/>
          <p:nvPr/>
        </p:nvSpPr>
        <p:spPr>
          <a:xfrm>
            <a:off x="6206747" y="2643522"/>
            <a:ext cx="613051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).extractOpt[</a:t>
            </a:r>
            <a:endParaRPr lang="en-US" sz="575" dirty="0"/>
          </a:p>
        </p:txBody>
      </p:sp>
      <p:sp>
        <p:nvSpPr>
          <p:cNvPr id="30" name="Text 23"/>
          <p:cNvSpPr/>
          <p:nvPr/>
        </p:nvSpPr>
        <p:spPr>
          <a:xfrm>
            <a:off x="6819798" y="2643522"/>
            <a:ext cx="282959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String</a:t>
            </a:r>
            <a:endParaRPr lang="en-US" sz="575" dirty="0"/>
          </a:p>
        </p:txBody>
      </p:sp>
      <p:sp>
        <p:nvSpPr>
          <p:cNvPr id="31" name="Text 24"/>
          <p:cNvSpPr/>
          <p:nvPr/>
        </p:nvSpPr>
        <p:spPr>
          <a:xfrm>
            <a:off x="7102757" y="2643522"/>
            <a:ext cx="9432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 </a:t>
            </a:r>
            <a:endParaRPr lang="en-US" sz="575" dirty="0"/>
          </a:p>
        </p:txBody>
      </p:sp>
      <p:sp>
        <p:nvSpPr>
          <p:cNvPr id="32" name="Text 25"/>
          <p:cNvSpPr/>
          <p:nvPr/>
        </p:nvSpPr>
        <p:spPr>
          <a:xfrm>
            <a:off x="7197077" y="2643522"/>
            <a:ext cx="23580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match</a:t>
            </a:r>
            <a:endParaRPr lang="en-US" sz="575" dirty="0"/>
          </a:p>
        </p:txBody>
      </p:sp>
      <p:sp>
        <p:nvSpPr>
          <p:cNvPr id="33" name="Text 26"/>
          <p:cNvSpPr/>
          <p:nvPr/>
        </p:nvSpPr>
        <p:spPr>
          <a:xfrm>
            <a:off x="7432877" y="2643522"/>
            <a:ext cx="9432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{
</a:t>
            </a:r>
            <a:endParaRPr lang="en-US" sz="575" dirty="0"/>
          </a:p>
        </p:txBody>
      </p:sp>
      <p:sp>
        <p:nvSpPr>
          <p:cNvPr id="34" name="Text 27"/>
          <p:cNvSpPr/>
          <p:nvPr/>
        </p:nvSpPr>
        <p:spPr>
          <a:xfrm>
            <a:off x="4886325" y="2745656"/>
            <a:ext cx="9432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575" dirty="0"/>
          </a:p>
        </p:txBody>
      </p:sp>
      <p:sp>
        <p:nvSpPr>
          <p:cNvPr id="35" name="Text 28"/>
          <p:cNvSpPr/>
          <p:nvPr/>
        </p:nvSpPr>
        <p:spPr>
          <a:xfrm>
            <a:off x="4980645" y="2745656"/>
            <a:ext cx="18864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</a:t>
            </a:r>
            <a:endParaRPr lang="en-US" sz="575" dirty="0"/>
          </a:p>
        </p:txBody>
      </p:sp>
      <p:sp>
        <p:nvSpPr>
          <p:cNvPr id="36" name="Text 29"/>
          <p:cNvSpPr/>
          <p:nvPr/>
        </p:nvSpPr>
        <p:spPr>
          <a:xfrm>
            <a:off x="5216444" y="2745656"/>
            <a:ext cx="18864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Some</a:t>
            </a:r>
            <a:endParaRPr lang="en-US" sz="575" dirty="0"/>
          </a:p>
        </p:txBody>
      </p:sp>
      <p:sp>
        <p:nvSpPr>
          <p:cNvPr id="37" name="Text 30"/>
          <p:cNvSpPr/>
          <p:nvPr/>
        </p:nvSpPr>
        <p:spPr>
          <a:xfrm>
            <a:off x="5405084" y="2745656"/>
            <a:ext cx="565891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(value) =&gt; s</a:t>
            </a:r>
            <a:endParaRPr lang="en-US" sz="575" dirty="0"/>
          </a:p>
        </p:txBody>
      </p:sp>
      <p:sp>
        <p:nvSpPr>
          <p:cNvPr id="38" name="Text 31"/>
          <p:cNvSpPr/>
          <p:nvPr/>
        </p:nvSpPr>
        <p:spPr>
          <a:xfrm>
            <a:off x="5970975" y="2745656"/>
            <a:ext cx="707371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"Found: $value"</a:t>
            </a:r>
            <a:endParaRPr lang="en-US" sz="575" dirty="0"/>
          </a:p>
        </p:txBody>
      </p:sp>
      <p:sp>
        <p:nvSpPr>
          <p:cNvPr id="39" name="Text 32"/>
          <p:cNvSpPr/>
          <p:nvPr/>
        </p:nvSpPr>
        <p:spPr>
          <a:xfrm>
            <a:off x="4980645" y="2847789"/>
            <a:ext cx="18864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</a:t>
            </a:r>
            <a:endParaRPr lang="en-US" sz="575" dirty="0"/>
          </a:p>
        </p:txBody>
      </p:sp>
      <p:sp>
        <p:nvSpPr>
          <p:cNvPr id="40" name="Text 33"/>
          <p:cNvSpPr/>
          <p:nvPr/>
        </p:nvSpPr>
        <p:spPr>
          <a:xfrm>
            <a:off x="5216444" y="2847789"/>
            <a:ext cx="18864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None</a:t>
            </a:r>
            <a:endParaRPr lang="en-US" sz="575" dirty="0"/>
          </a:p>
        </p:txBody>
      </p:sp>
      <p:sp>
        <p:nvSpPr>
          <p:cNvPr id="41" name="Text 34"/>
          <p:cNvSpPr/>
          <p:nvPr/>
        </p:nvSpPr>
        <p:spPr>
          <a:xfrm>
            <a:off x="5405084" y="2847789"/>
            <a:ext cx="18864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=&gt; </a:t>
            </a:r>
            <a:endParaRPr lang="en-US" sz="575" dirty="0"/>
          </a:p>
        </p:txBody>
      </p:sp>
      <p:sp>
        <p:nvSpPr>
          <p:cNvPr id="42" name="Text 35"/>
          <p:cNvSpPr/>
          <p:nvPr/>
        </p:nvSpPr>
        <p:spPr>
          <a:xfrm>
            <a:off x="5593724" y="2847789"/>
            <a:ext cx="1320394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"Field not found or invalid"</a:t>
            </a:r>
            <a:endParaRPr lang="en-US" sz="575" dirty="0"/>
          </a:p>
        </p:txBody>
      </p:sp>
      <p:sp>
        <p:nvSpPr>
          <p:cNvPr id="43" name="Text 36"/>
          <p:cNvSpPr/>
          <p:nvPr/>
        </p:nvSpPr>
        <p:spPr>
          <a:xfrm>
            <a:off x="4886325" y="2949922"/>
            <a:ext cx="4716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
</a:t>
            </a:r>
            <a:endParaRPr lang="en-US" sz="575" dirty="0"/>
          </a:p>
        </p:txBody>
      </p:sp>
      <p:sp>
        <p:nvSpPr>
          <p:cNvPr id="44" name="Text 37"/>
          <p:cNvSpPr/>
          <p:nvPr/>
        </p:nvSpPr>
        <p:spPr>
          <a:xfrm>
            <a:off x="4886325" y="3154189"/>
            <a:ext cx="1178914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Validation with Either</a:t>
            </a:r>
            <a:endParaRPr lang="en-US" sz="575" dirty="0"/>
          </a:p>
        </p:txBody>
      </p:sp>
      <p:sp>
        <p:nvSpPr>
          <p:cNvPr id="45" name="Text 38"/>
          <p:cNvSpPr/>
          <p:nvPr/>
        </p:nvSpPr>
        <p:spPr>
          <a:xfrm>
            <a:off x="4886325" y="3256322"/>
            <a:ext cx="14148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def</a:t>
            </a:r>
            <a:endParaRPr lang="en-US" sz="575" dirty="0"/>
          </a:p>
        </p:txBody>
      </p:sp>
      <p:sp>
        <p:nvSpPr>
          <p:cNvPr id="46" name="Text 39"/>
          <p:cNvSpPr/>
          <p:nvPr/>
        </p:nvSpPr>
        <p:spPr>
          <a:xfrm>
            <a:off x="5027805" y="3256322"/>
            <a:ext cx="1037462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validatePerson(json: </a:t>
            </a:r>
            <a:endParaRPr lang="en-US" sz="575" dirty="0"/>
          </a:p>
        </p:txBody>
      </p:sp>
      <p:sp>
        <p:nvSpPr>
          <p:cNvPr id="47" name="Text 40"/>
          <p:cNvSpPr/>
          <p:nvPr/>
        </p:nvSpPr>
        <p:spPr>
          <a:xfrm>
            <a:off x="6065267" y="3256322"/>
            <a:ext cx="282959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JValue</a:t>
            </a:r>
            <a:endParaRPr lang="en-US" sz="575" dirty="0"/>
          </a:p>
        </p:txBody>
      </p:sp>
      <p:sp>
        <p:nvSpPr>
          <p:cNvPr id="48" name="Text 41"/>
          <p:cNvSpPr/>
          <p:nvPr/>
        </p:nvSpPr>
        <p:spPr>
          <a:xfrm>
            <a:off x="6348226" y="3256322"/>
            <a:ext cx="14148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): </a:t>
            </a:r>
            <a:endParaRPr lang="en-US" sz="575" dirty="0"/>
          </a:p>
        </p:txBody>
      </p:sp>
      <p:sp>
        <p:nvSpPr>
          <p:cNvPr id="49" name="Text 42"/>
          <p:cNvSpPr/>
          <p:nvPr/>
        </p:nvSpPr>
        <p:spPr>
          <a:xfrm>
            <a:off x="6489706" y="3256322"/>
            <a:ext cx="282959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Either</a:t>
            </a:r>
            <a:endParaRPr lang="en-US" sz="575" dirty="0"/>
          </a:p>
        </p:txBody>
      </p:sp>
      <p:sp>
        <p:nvSpPr>
          <p:cNvPr id="50" name="Text 43"/>
          <p:cNvSpPr/>
          <p:nvPr/>
        </p:nvSpPr>
        <p:spPr>
          <a:xfrm>
            <a:off x="6772666" y="3256322"/>
            <a:ext cx="4716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[</a:t>
            </a:r>
            <a:endParaRPr lang="en-US" sz="575" dirty="0"/>
          </a:p>
        </p:txBody>
      </p:sp>
      <p:sp>
        <p:nvSpPr>
          <p:cNvPr id="51" name="Text 44"/>
          <p:cNvSpPr/>
          <p:nvPr/>
        </p:nvSpPr>
        <p:spPr>
          <a:xfrm>
            <a:off x="6819826" y="3256322"/>
            <a:ext cx="282959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String</a:t>
            </a:r>
            <a:endParaRPr lang="en-US" sz="575" dirty="0"/>
          </a:p>
        </p:txBody>
      </p:sp>
      <p:sp>
        <p:nvSpPr>
          <p:cNvPr id="52" name="Text 45"/>
          <p:cNvSpPr/>
          <p:nvPr/>
        </p:nvSpPr>
        <p:spPr>
          <a:xfrm>
            <a:off x="7102785" y="3256322"/>
            <a:ext cx="9432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 </a:t>
            </a:r>
            <a:endParaRPr lang="en-US" sz="575" dirty="0"/>
          </a:p>
        </p:txBody>
      </p:sp>
      <p:sp>
        <p:nvSpPr>
          <p:cNvPr id="53" name="Text 46"/>
          <p:cNvSpPr/>
          <p:nvPr/>
        </p:nvSpPr>
        <p:spPr>
          <a:xfrm>
            <a:off x="7197105" y="3256322"/>
            <a:ext cx="282959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Person</a:t>
            </a:r>
            <a:endParaRPr lang="en-US" sz="575" dirty="0"/>
          </a:p>
        </p:txBody>
      </p:sp>
      <p:sp>
        <p:nvSpPr>
          <p:cNvPr id="54" name="Text 47"/>
          <p:cNvSpPr/>
          <p:nvPr/>
        </p:nvSpPr>
        <p:spPr>
          <a:xfrm>
            <a:off x="7480064" y="3256322"/>
            <a:ext cx="23580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 = {
</a:t>
            </a:r>
            <a:endParaRPr lang="en-US" sz="575" dirty="0"/>
          </a:p>
        </p:txBody>
      </p:sp>
      <p:sp>
        <p:nvSpPr>
          <p:cNvPr id="55" name="Text 48"/>
          <p:cNvSpPr/>
          <p:nvPr/>
        </p:nvSpPr>
        <p:spPr>
          <a:xfrm>
            <a:off x="4886325" y="3358455"/>
            <a:ext cx="9432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575" dirty="0"/>
          </a:p>
        </p:txBody>
      </p:sp>
      <p:sp>
        <p:nvSpPr>
          <p:cNvPr id="56" name="Text 49"/>
          <p:cNvSpPr/>
          <p:nvPr/>
        </p:nvSpPr>
        <p:spPr>
          <a:xfrm>
            <a:off x="4980645" y="3358455"/>
            <a:ext cx="14148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try</a:t>
            </a:r>
            <a:endParaRPr lang="en-US" sz="575" dirty="0"/>
          </a:p>
        </p:txBody>
      </p:sp>
      <p:sp>
        <p:nvSpPr>
          <p:cNvPr id="57" name="Text 50"/>
          <p:cNvSpPr/>
          <p:nvPr/>
        </p:nvSpPr>
        <p:spPr>
          <a:xfrm>
            <a:off x="5122125" y="3358455"/>
            <a:ext cx="9432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{
</a:t>
            </a:r>
            <a:endParaRPr lang="en-US" sz="575" dirty="0"/>
          </a:p>
        </p:txBody>
      </p:sp>
      <p:sp>
        <p:nvSpPr>
          <p:cNvPr id="58" name="Text 51"/>
          <p:cNvSpPr/>
          <p:nvPr/>
        </p:nvSpPr>
        <p:spPr>
          <a:xfrm>
            <a:off x="4886325" y="3460589"/>
            <a:ext cx="18864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575" dirty="0"/>
          </a:p>
        </p:txBody>
      </p:sp>
      <p:sp>
        <p:nvSpPr>
          <p:cNvPr id="59" name="Text 52"/>
          <p:cNvSpPr/>
          <p:nvPr/>
        </p:nvSpPr>
        <p:spPr>
          <a:xfrm>
            <a:off x="5074965" y="3460589"/>
            <a:ext cx="23580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Right</a:t>
            </a:r>
            <a:endParaRPr lang="en-US" sz="575" dirty="0"/>
          </a:p>
        </p:txBody>
      </p:sp>
      <p:sp>
        <p:nvSpPr>
          <p:cNvPr id="60" name="Text 53"/>
          <p:cNvSpPr/>
          <p:nvPr/>
        </p:nvSpPr>
        <p:spPr>
          <a:xfrm>
            <a:off x="5310764" y="3460589"/>
            <a:ext cx="660211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(json.extract[</a:t>
            </a:r>
            <a:endParaRPr lang="en-US" sz="575" dirty="0"/>
          </a:p>
        </p:txBody>
      </p:sp>
      <p:sp>
        <p:nvSpPr>
          <p:cNvPr id="61" name="Text 54"/>
          <p:cNvSpPr/>
          <p:nvPr/>
        </p:nvSpPr>
        <p:spPr>
          <a:xfrm>
            <a:off x="5970975" y="3460589"/>
            <a:ext cx="282959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Person</a:t>
            </a:r>
            <a:endParaRPr lang="en-US" sz="575" dirty="0"/>
          </a:p>
        </p:txBody>
      </p:sp>
      <p:sp>
        <p:nvSpPr>
          <p:cNvPr id="62" name="Text 55"/>
          <p:cNvSpPr/>
          <p:nvPr/>
        </p:nvSpPr>
        <p:spPr>
          <a:xfrm>
            <a:off x="6253935" y="3460589"/>
            <a:ext cx="9432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])
</a:t>
            </a:r>
            <a:endParaRPr lang="en-US" sz="575" dirty="0"/>
          </a:p>
        </p:txBody>
      </p:sp>
      <p:sp>
        <p:nvSpPr>
          <p:cNvPr id="63" name="Text 56"/>
          <p:cNvSpPr/>
          <p:nvPr/>
        </p:nvSpPr>
        <p:spPr>
          <a:xfrm>
            <a:off x="4886325" y="3562722"/>
            <a:ext cx="18864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 </a:t>
            </a:r>
            <a:endParaRPr lang="en-US" sz="575" dirty="0"/>
          </a:p>
        </p:txBody>
      </p:sp>
      <p:sp>
        <p:nvSpPr>
          <p:cNvPr id="64" name="Text 57"/>
          <p:cNvSpPr/>
          <p:nvPr/>
        </p:nvSpPr>
        <p:spPr>
          <a:xfrm>
            <a:off x="5074965" y="3562722"/>
            <a:ext cx="23580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catch</a:t>
            </a:r>
            <a:endParaRPr lang="en-US" sz="575" dirty="0"/>
          </a:p>
        </p:txBody>
      </p:sp>
      <p:sp>
        <p:nvSpPr>
          <p:cNvPr id="65" name="Text 58"/>
          <p:cNvSpPr/>
          <p:nvPr/>
        </p:nvSpPr>
        <p:spPr>
          <a:xfrm>
            <a:off x="5310764" y="3562722"/>
            <a:ext cx="9432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{
</a:t>
            </a:r>
            <a:endParaRPr lang="en-US" sz="575" dirty="0"/>
          </a:p>
        </p:txBody>
      </p:sp>
      <p:sp>
        <p:nvSpPr>
          <p:cNvPr id="66" name="Text 59"/>
          <p:cNvSpPr/>
          <p:nvPr/>
        </p:nvSpPr>
        <p:spPr>
          <a:xfrm>
            <a:off x="4886325" y="3664855"/>
            <a:ext cx="18864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575" dirty="0"/>
          </a:p>
        </p:txBody>
      </p:sp>
      <p:sp>
        <p:nvSpPr>
          <p:cNvPr id="67" name="Text 60"/>
          <p:cNvSpPr/>
          <p:nvPr/>
        </p:nvSpPr>
        <p:spPr>
          <a:xfrm>
            <a:off x="5074965" y="3664855"/>
            <a:ext cx="18864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</a:t>
            </a:r>
            <a:endParaRPr lang="en-US" sz="575" dirty="0"/>
          </a:p>
        </p:txBody>
      </p:sp>
      <p:sp>
        <p:nvSpPr>
          <p:cNvPr id="68" name="Text 61"/>
          <p:cNvSpPr/>
          <p:nvPr/>
        </p:nvSpPr>
        <p:spPr>
          <a:xfrm>
            <a:off x="5263604" y="3664855"/>
            <a:ext cx="18864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e: </a:t>
            </a:r>
            <a:endParaRPr lang="en-US" sz="575" dirty="0"/>
          </a:p>
        </p:txBody>
      </p:sp>
      <p:sp>
        <p:nvSpPr>
          <p:cNvPr id="69" name="Text 62"/>
          <p:cNvSpPr/>
          <p:nvPr/>
        </p:nvSpPr>
        <p:spPr>
          <a:xfrm>
            <a:off x="5452244" y="3664855"/>
            <a:ext cx="754503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MappingException</a:t>
            </a:r>
            <a:endParaRPr lang="en-US" sz="575" dirty="0"/>
          </a:p>
        </p:txBody>
      </p:sp>
      <p:sp>
        <p:nvSpPr>
          <p:cNvPr id="70" name="Text 63"/>
          <p:cNvSpPr/>
          <p:nvPr/>
        </p:nvSpPr>
        <p:spPr>
          <a:xfrm>
            <a:off x="6206747" y="3664855"/>
            <a:ext cx="18864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=&gt; </a:t>
            </a:r>
            <a:endParaRPr lang="en-US" sz="575" dirty="0"/>
          </a:p>
        </p:txBody>
      </p:sp>
      <p:sp>
        <p:nvSpPr>
          <p:cNvPr id="71" name="Text 64"/>
          <p:cNvSpPr/>
          <p:nvPr/>
        </p:nvSpPr>
        <p:spPr>
          <a:xfrm>
            <a:off x="6395386" y="3664855"/>
            <a:ext cx="18864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Left</a:t>
            </a:r>
            <a:endParaRPr lang="en-US" sz="575" dirty="0"/>
          </a:p>
        </p:txBody>
      </p:sp>
      <p:sp>
        <p:nvSpPr>
          <p:cNvPr id="72" name="Text 65"/>
          <p:cNvSpPr/>
          <p:nvPr/>
        </p:nvSpPr>
        <p:spPr>
          <a:xfrm>
            <a:off x="6584026" y="3664855"/>
            <a:ext cx="660211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(e.getMessage)
</a:t>
            </a:r>
            <a:endParaRPr lang="en-US" sz="575" dirty="0"/>
          </a:p>
        </p:txBody>
      </p:sp>
      <p:sp>
        <p:nvSpPr>
          <p:cNvPr id="73" name="Text 66"/>
          <p:cNvSpPr/>
          <p:nvPr/>
        </p:nvSpPr>
        <p:spPr>
          <a:xfrm>
            <a:off x="4886325" y="3766989"/>
            <a:ext cx="14148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
</a:t>
            </a:r>
            <a:endParaRPr lang="en-US" sz="575" dirty="0"/>
          </a:p>
        </p:txBody>
      </p:sp>
      <p:sp>
        <p:nvSpPr>
          <p:cNvPr id="74" name="Text 67"/>
          <p:cNvSpPr/>
          <p:nvPr/>
        </p:nvSpPr>
        <p:spPr>
          <a:xfrm>
            <a:off x="4886325" y="3869122"/>
            <a:ext cx="4716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575" dirty="0"/>
          </a:p>
        </p:txBody>
      </p:sp>
      <p:sp>
        <p:nvSpPr>
          <p:cNvPr id="75" name="Text 68"/>
          <p:cNvSpPr/>
          <p:nvPr/>
        </p:nvSpPr>
        <p:spPr>
          <a:xfrm>
            <a:off x="8755391" y="4911328"/>
            <a:ext cx="160009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5 / 7 </a:t>
            </a:r>
            <a:endParaRPr lang="en-US" sz="57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2887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&amp; Integration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42900" y="900113"/>
            <a:ext cx="4057650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Considerations</a:t>
            </a:r>
            <a:endParaRPr lang="en-US" sz="575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103709"/>
            <a:ext cx="96441" cy="12858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10778" y="1108007"/>
            <a:ext cx="15984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</a:t>
            </a:r>
            <a:endParaRPr lang="en-US" sz="575" dirty="0"/>
          </a:p>
        </p:txBody>
      </p:sp>
      <p:sp>
        <p:nvSpPr>
          <p:cNvPr id="7" name="Text 3"/>
          <p:cNvSpPr/>
          <p:nvPr/>
        </p:nvSpPr>
        <p:spPr>
          <a:xfrm>
            <a:off x="670620" y="1127652"/>
            <a:ext cx="1084622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compact(render(jValue))</a:t>
            </a:r>
            <a:endParaRPr lang="en-US" sz="575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289447"/>
            <a:ext cx="144661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8998" y="1293744"/>
            <a:ext cx="15984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</a:t>
            </a:r>
            <a:endParaRPr lang="en-US" sz="575" dirty="0"/>
          </a:p>
        </p:txBody>
      </p:sp>
      <p:sp>
        <p:nvSpPr>
          <p:cNvPr id="10" name="Text 5"/>
          <p:cNvSpPr/>
          <p:nvPr/>
        </p:nvSpPr>
        <p:spPr>
          <a:xfrm>
            <a:off x="718840" y="1313390"/>
            <a:ext cx="1037462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pretty(render(jValue))</a:t>
            </a:r>
            <a:endParaRPr lang="en-US" sz="575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725" y="1103709"/>
            <a:ext cx="128588" cy="12858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571750" y="1116936"/>
            <a:ext cx="849464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Stream large JSON files</a:t>
            </a:r>
            <a:endParaRPr lang="en-US" sz="575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725" y="1289447"/>
            <a:ext cx="128588" cy="12858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571750" y="1302674"/>
            <a:ext cx="1047117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 framework integration</a:t>
            </a:r>
            <a:endParaRPr lang="en-US" sz="575" dirty="0"/>
          </a:p>
        </p:txBody>
      </p:sp>
      <p:sp>
        <p:nvSpPr>
          <p:cNvPr id="15" name="Shape 8"/>
          <p:cNvSpPr/>
          <p:nvPr/>
        </p:nvSpPr>
        <p:spPr>
          <a:xfrm>
            <a:off x="342900" y="1560909"/>
            <a:ext cx="4057650" cy="1907716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6" name="Shape 9"/>
          <p:cNvSpPr/>
          <p:nvPr/>
        </p:nvSpPr>
        <p:spPr>
          <a:xfrm>
            <a:off x="342900" y="1560909"/>
            <a:ext cx="28575" cy="1907716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17" name="Text 10"/>
          <p:cNvSpPr/>
          <p:nvPr/>
        </p:nvSpPr>
        <p:spPr>
          <a:xfrm>
            <a:off x="428625" y="1646634"/>
            <a:ext cx="3886200" cy="17362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Performance &amp; Integration Examples</a:t>
            </a:r>
            <a:endParaRPr lang="en-US" sz="575" dirty="0"/>
          </a:p>
          <a:p>
            <a:pPr indent="0" marL="0">
              <a:buNone/>
            </a:pP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Compact vs. Pretty Rendering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println(s"Compact: ${JsonMethods.compact(JsonMethods.render(json))}")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println(s"Pretty: ${JsonMethods.pretty(JsonMethods.render(json))}\n")</a:t>
            </a:r>
            <a:endParaRPr lang="en-US" sz="575" dirty="0"/>
          </a:p>
          <a:p>
            <a:pPr indent="0" marL="0">
              <a:buNone/>
            </a:pP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HTTP Framework Serialization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 class MyCaseClass(foo: String, bar: Int)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myObj = MyCaseClass("abc", 123)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jsonString = Serialization.writePretty(myObj)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println(s"Serialized for HTTP (pretty):\n$jsonString\n")</a:t>
            </a:r>
            <a:endParaRPr lang="en-US" sz="575" dirty="0"/>
          </a:p>
          <a:p>
            <a:pPr indent="0" marL="0">
              <a:buNone/>
            </a:pP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Streaming Large JSON (Simulated)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bigJsonStr = """{ "big": [1, 2, 3, 4, 5] }"""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reader = new java.io.StringReader(bigJsonStr)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bigJValue = JsonMethods.parse(reader)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println(s"Parsed from stream (pretty):\n${JsonMethods.pretty(JsonMethods.render(bigJValue))}\n")</a:t>
            </a:r>
            <a:endParaRPr lang="en-US" sz="575" dirty="0"/>
          </a:p>
        </p:txBody>
      </p:sp>
      <p:sp>
        <p:nvSpPr>
          <p:cNvPr id="18" name="Text 11"/>
          <p:cNvSpPr/>
          <p:nvPr/>
        </p:nvSpPr>
        <p:spPr>
          <a:xfrm>
            <a:off x="4743450" y="900113"/>
            <a:ext cx="4057650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Framework Integration</a:t>
            </a:r>
            <a:endParaRPr lang="en-US" sz="575" dirty="0"/>
          </a:p>
        </p:txBody>
      </p:sp>
      <p:sp>
        <p:nvSpPr>
          <p:cNvPr id="19" name="Text 12"/>
          <p:cNvSpPr/>
          <p:nvPr/>
        </p:nvSpPr>
        <p:spPr>
          <a:xfrm>
            <a:off x="4743450" y="1103709"/>
            <a:ext cx="4057650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JSON4S integrates seamlessly with popular Scala frameworks. </a:t>
            </a:r>
            <a:endParaRPr lang="en-US" sz="575" dirty="0"/>
          </a:p>
        </p:txBody>
      </p:sp>
      <p:sp>
        <p:nvSpPr>
          <p:cNvPr id="20" name="Shape 13"/>
          <p:cNvSpPr/>
          <p:nvPr/>
        </p:nvSpPr>
        <p:spPr>
          <a:xfrm>
            <a:off x="4743450" y="1320143"/>
            <a:ext cx="4057650" cy="1907716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21" name="Shape 14"/>
          <p:cNvSpPr/>
          <p:nvPr/>
        </p:nvSpPr>
        <p:spPr>
          <a:xfrm>
            <a:off x="4743450" y="1320143"/>
            <a:ext cx="28575" cy="1907716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22" name="Text 15"/>
          <p:cNvSpPr/>
          <p:nvPr/>
        </p:nvSpPr>
        <p:spPr>
          <a:xfrm>
            <a:off x="4829175" y="1405868"/>
            <a:ext cx="3886200" cy="17362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Akka HTTP integration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import de.heikoseeberger.akkahttpjson4s.Json4sSupport._</a:t>
            </a:r>
            <a:endParaRPr lang="en-US" sz="575" dirty="0"/>
          </a:p>
          <a:p>
            <a:pPr indent="0" marL="0">
              <a:buNone/>
            </a:pP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route = path("api" / "user") {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post {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entity(as[User]) { user =&gt;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complete(StatusCodes.Created, user)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575" dirty="0"/>
          </a:p>
          <a:p>
            <a:pPr indent="0" marL="0">
              <a:buNone/>
            </a:pP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Play Framework integration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UserController extends Controller with Json4s {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def create = Action(json4s[User]) { request =&gt;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Created(request.body)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575" dirty="0"/>
          </a:p>
        </p:txBody>
      </p:sp>
      <p:sp>
        <p:nvSpPr>
          <p:cNvPr id="23" name="Shape 16"/>
          <p:cNvSpPr/>
          <p:nvPr/>
        </p:nvSpPr>
        <p:spPr>
          <a:xfrm>
            <a:off x="4743450" y="3313584"/>
            <a:ext cx="4057650" cy="1685925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24" name="Shape 17"/>
          <p:cNvSpPr/>
          <p:nvPr/>
        </p:nvSpPr>
        <p:spPr>
          <a:xfrm>
            <a:off x="4743450" y="3313584"/>
            <a:ext cx="28575" cy="1685925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25" name="Text 18"/>
          <p:cNvSpPr/>
          <p:nvPr/>
        </p:nvSpPr>
        <p:spPr>
          <a:xfrm>
            <a:off x="4829175" y="3399309"/>
            <a:ext cx="38862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Execution Results:</a:t>
            </a:r>
            <a:endParaRPr lang="en-US" sz="1046" dirty="0"/>
          </a:p>
        </p:txBody>
      </p:sp>
      <p:sp>
        <p:nvSpPr>
          <p:cNvPr id="26" name="Text 19"/>
          <p:cNvSpPr/>
          <p:nvPr/>
        </p:nvSpPr>
        <p:spPr>
          <a:xfrm>
            <a:off x="4829175" y="3627909"/>
            <a:ext cx="3886200" cy="1285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Compact vs Pretty Output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Compact: {"foo":1,"bar":{"baz":2}}</a:t>
            </a:r>
            <a:endParaRPr lang="en-US" sz="732" dirty="0"/>
          </a:p>
          <a:p>
            <a:pPr indent="0" marL="0">
              <a:buNone/>
            </a:pP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Pretty: {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"foo" : 1,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"bar" : {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"baz" : 2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</p:txBody>
      </p:sp>
      <p:sp>
        <p:nvSpPr>
          <p:cNvPr id="27" name="Text 20"/>
          <p:cNvSpPr/>
          <p:nvPr/>
        </p:nvSpPr>
        <p:spPr>
          <a:xfrm>
            <a:off x="4743450" y="5085234"/>
            <a:ext cx="4057650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Large File Handling</a:t>
            </a:r>
            <a:endParaRPr lang="en-US" sz="575" dirty="0"/>
          </a:p>
        </p:txBody>
      </p:sp>
      <p:sp>
        <p:nvSpPr>
          <p:cNvPr id="28" name="Shape 21"/>
          <p:cNvSpPr/>
          <p:nvPr/>
        </p:nvSpPr>
        <p:spPr>
          <a:xfrm>
            <a:off x="4743450" y="5288831"/>
            <a:ext cx="4057650" cy="375717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29" name="Shape 22"/>
          <p:cNvSpPr/>
          <p:nvPr/>
        </p:nvSpPr>
        <p:spPr>
          <a:xfrm>
            <a:off x="4743450" y="5288831"/>
            <a:ext cx="28575" cy="375717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30" name="Text 23"/>
          <p:cNvSpPr/>
          <p:nvPr/>
        </p:nvSpPr>
        <p:spPr>
          <a:xfrm>
            <a:off x="4829175" y="5379913"/>
            <a:ext cx="14148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575" dirty="0"/>
          </a:p>
        </p:txBody>
      </p:sp>
      <p:sp>
        <p:nvSpPr>
          <p:cNvPr id="31" name="Text 24"/>
          <p:cNvSpPr/>
          <p:nvPr/>
        </p:nvSpPr>
        <p:spPr>
          <a:xfrm>
            <a:off x="4970655" y="5379913"/>
            <a:ext cx="471571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reader = </a:t>
            </a:r>
            <a:endParaRPr lang="en-US" sz="575" dirty="0"/>
          </a:p>
        </p:txBody>
      </p:sp>
      <p:sp>
        <p:nvSpPr>
          <p:cNvPr id="32" name="Text 25"/>
          <p:cNvSpPr/>
          <p:nvPr/>
        </p:nvSpPr>
        <p:spPr>
          <a:xfrm>
            <a:off x="5442226" y="5379913"/>
            <a:ext cx="14148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new</a:t>
            </a:r>
            <a:endParaRPr lang="en-US" sz="575" dirty="0"/>
          </a:p>
        </p:txBody>
      </p:sp>
      <p:sp>
        <p:nvSpPr>
          <p:cNvPr id="33" name="Text 26"/>
          <p:cNvSpPr/>
          <p:nvPr/>
        </p:nvSpPr>
        <p:spPr>
          <a:xfrm>
            <a:off x="5583706" y="5379913"/>
            <a:ext cx="1461874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java.io.FileReader("big.json")
</a:t>
            </a:r>
            <a:endParaRPr lang="en-US" sz="575" dirty="0"/>
          </a:p>
        </p:txBody>
      </p:sp>
      <p:sp>
        <p:nvSpPr>
          <p:cNvPr id="34" name="Text 27"/>
          <p:cNvSpPr/>
          <p:nvPr/>
        </p:nvSpPr>
        <p:spPr>
          <a:xfrm>
            <a:off x="4829175" y="5482047"/>
            <a:ext cx="141480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575" dirty="0"/>
          </a:p>
        </p:txBody>
      </p:sp>
      <p:sp>
        <p:nvSpPr>
          <p:cNvPr id="35" name="Text 28"/>
          <p:cNvSpPr/>
          <p:nvPr/>
        </p:nvSpPr>
        <p:spPr>
          <a:xfrm>
            <a:off x="4970655" y="5482047"/>
            <a:ext cx="1603325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jValue = JsonParser.parse(reader)</a:t>
            </a:r>
            <a:endParaRPr lang="en-US" sz="575" dirty="0"/>
          </a:p>
        </p:txBody>
      </p:sp>
      <p:sp>
        <p:nvSpPr>
          <p:cNvPr id="36" name="Text 29"/>
          <p:cNvSpPr/>
          <p:nvPr/>
        </p:nvSpPr>
        <p:spPr>
          <a:xfrm>
            <a:off x="8755391" y="4911328"/>
            <a:ext cx="160009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6 / 7 </a:t>
            </a:r>
            <a:endParaRPr lang="en-US" sz="5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 vs Other Scala JSON Libraries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42900" y="900113"/>
            <a:ext cx="40576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Library Comparison</a:t>
            </a:r>
            <a:endParaRPr lang="en-US" sz="837" dirty="0"/>
          </a:p>
        </p:txBody>
      </p:sp>
      <p:sp>
        <p:nvSpPr>
          <p:cNvPr id="5" name="Shape 2"/>
          <p:cNvSpPr/>
          <p:nvPr/>
        </p:nvSpPr>
        <p:spPr>
          <a:xfrm>
            <a:off x="342900" y="1143000"/>
            <a:ext cx="4057650" cy="1150060"/>
          </a:xfrm>
          <a:prstGeom prst="rect">
            <a:avLst/>
          </a:prstGeom>
          <a:solidFill>
            <a:srgbClr val="1E272E"/>
          </a:solidFill>
          <a:ln w="99">
            <a:solidFill>
              <a:srgbClr val="444444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342900" y="1143000"/>
            <a:ext cx="4057650" cy="318595"/>
          </a:xfrm>
          <a:prstGeom prst="rect">
            <a:avLst/>
          </a:prstGeom>
          <a:solidFill>
            <a:srgbClr val="263238"/>
          </a:solidFill>
          <a:ln/>
        </p:spPr>
      </p:sp>
      <p:sp>
        <p:nvSpPr>
          <p:cNvPr id="7" name="Shape 4"/>
          <p:cNvSpPr/>
          <p:nvPr/>
        </p:nvSpPr>
        <p:spPr>
          <a:xfrm>
            <a:off x="342900" y="1454451"/>
            <a:ext cx="4057650" cy="7144"/>
          </a:xfrm>
          <a:prstGeom prst="rect">
            <a:avLst/>
          </a:prstGeom>
          <a:solidFill>
            <a:srgbClr val="444444"/>
          </a:solidFill>
          <a:ln/>
        </p:spPr>
      </p:sp>
      <p:sp>
        <p:nvSpPr>
          <p:cNvPr id="8" name="Text 5"/>
          <p:cNvSpPr/>
          <p:nvPr/>
        </p:nvSpPr>
        <p:spPr>
          <a:xfrm>
            <a:off x="400050" y="1200150"/>
            <a:ext cx="788659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Library</a:t>
            </a:r>
            <a:endParaRPr lang="en-US" sz="680" dirty="0"/>
          </a:p>
        </p:txBody>
      </p:sp>
      <p:sp>
        <p:nvSpPr>
          <p:cNvPr id="9" name="Text 6"/>
          <p:cNvSpPr/>
          <p:nvPr/>
        </p:nvSpPr>
        <p:spPr>
          <a:xfrm>
            <a:off x="1188709" y="1200150"/>
            <a:ext cx="788659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Type Safety</a:t>
            </a:r>
            <a:endParaRPr lang="en-US" sz="680" dirty="0"/>
          </a:p>
        </p:txBody>
      </p:sp>
      <p:sp>
        <p:nvSpPr>
          <p:cNvPr id="10" name="Text 7"/>
          <p:cNvSpPr/>
          <p:nvPr/>
        </p:nvSpPr>
        <p:spPr>
          <a:xfrm>
            <a:off x="1977368" y="1200150"/>
            <a:ext cx="788687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</a:t>
            </a:r>
            <a:endParaRPr lang="en-US" sz="680" dirty="0"/>
          </a:p>
        </p:txBody>
      </p:sp>
      <p:sp>
        <p:nvSpPr>
          <p:cNvPr id="11" name="Text 8"/>
          <p:cNvSpPr/>
          <p:nvPr/>
        </p:nvSpPr>
        <p:spPr>
          <a:xfrm>
            <a:off x="2766054" y="1200150"/>
            <a:ext cx="788659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Learning</a:t>
            </a:r>
            <a:endParaRPr lang="en-US" sz="680" dirty="0"/>
          </a:p>
        </p:txBody>
      </p:sp>
      <p:sp>
        <p:nvSpPr>
          <p:cNvPr id="12" name="Text 9"/>
          <p:cNvSpPr/>
          <p:nvPr/>
        </p:nvSpPr>
        <p:spPr>
          <a:xfrm>
            <a:off x="3554713" y="1200150"/>
            <a:ext cx="788687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Ecosystem</a:t>
            </a:r>
            <a:endParaRPr lang="en-US" sz="680" dirty="0"/>
          </a:p>
        </p:txBody>
      </p:sp>
      <p:sp>
        <p:nvSpPr>
          <p:cNvPr id="13" name="Shape 10"/>
          <p:cNvSpPr/>
          <p:nvPr/>
        </p:nvSpPr>
        <p:spPr>
          <a:xfrm>
            <a:off x="342900" y="1454451"/>
            <a:ext cx="4057650" cy="204295"/>
          </a:xfrm>
          <a:prstGeom prst="rect">
            <a:avLst/>
          </a:prstGeom>
          <a:solidFill>
            <a:srgbClr val="E53935">
              <a:alpha val="10000"/>
            </a:srgbClr>
          </a:solidFill>
          <a:ln/>
        </p:spPr>
      </p:sp>
      <p:sp>
        <p:nvSpPr>
          <p:cNvPr id="14" name="Shape 11"/>
          <p:cNvSpPr/>
          <p:nvPr/>
        </p:nvSpPr>
        <p:spPr>
          <a:xfrm>
            <a:off x="342900" y="1651602"/>
            <a:ext cx="4057650" cy="7144"/>
          </a:xfrm>
          <a:prstGeom prst="rect">
            <a:avLst/>
          </a:prstGeom>
          <a:solidFill>
            <a:srgbClr val="444444"/>
          </a:solidFill>
          <a:ln/>
        </p:spPr>
      </p:sp>
      <p:sp>
        <p:nvSpPr>
          <p:cNvPr id="15" name="Text 12"/>
          <p:cNvSpPr/>
          <p:nvPr/>
        </p:nvSpPr>
        <p:spPr>
          <a:xfrm>
            <a:off x="342900" y="1454451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</a:t>
            </a:r>
            <a:endParaRPr lang="en-US" sz="680" dirty="0"/>
          </a:p>
        </p:txBody>
      </p:sp>
      <p:sp>
        <p:nvSpPr>
          <p:cNvPr id="16" name="Text 13"/>
          <p:cNvSpPr/>
          <p:nvPr/>
        </p:nvSpPr>
        <p:spPr>
          <a:xfrm>
            <a:off x="1154413" y="1454451"/>
            <a:ext cx="81154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Good</a:t>
            </a:r>
            <a:endParaRPr lang="en-US" sz="680" dirty="0"/>
          </a:p>
        </p:txBody>
      </p:sp>
      <p:sp>
        <p:nvSpPr>
          <p:cNvPr id="17" name="Text 14"/>
          <p:cNvSpPr/>
          <p:nvPr/>
        </p:nvSpPr>
        <p:spPr>
          <a:xfrm>
            <a:off x="1965954" y="1454451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Moderate</a:t>
            </a:r>
            <a:endParaRPr lang="en-US" sz="680" dirty="0"/>
          </a:p>
        </p:txBody>
      </p:sp>
      <p:sp>
        <p:nvSpPr>
          <p:cNvPr id="18" name="Text 15"/>
          <p:cNvSpPr/>
          <p:nvPr/>
        </p:nvSpPr>
        <p:spPr>
          <a:xfrm>
            <a:off x="2777468" y="1454451"/>
            <a:ext cx="81154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Easy</a:t>
            </a:r>
            <a:endParaRPr lang="en-US" sz="680" dirty="0"/>
          </a:p>
        </p:txBody>
      </p:sp>
      <p:sp>
        <p:nvSpPr>
          <p:cNvPr id="19" name="Text 16"/>
          <p:cNvSpPr/>
          <p:nvPr/>
        </p:nvSpPr>
        <p:spPr>
          <a:xfrm>
            <a:off x="3589009" y="1454451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Excellent</a:t>
            </a:r>
            <a:endParaRPr lang="en-US" sz="680" dirty="0"/>
          </a:p>
        </p:txBody>
      </p:sp>
      <p:sp>
        <p:nvSpPr>
          <p:cNvPr id="20" name="Text 17"/>
          <p:cNvSpPr/>
          <p:nvPr/>
        </p:nvSpPr>
        <p:spPr>
          <a:xfrm>
            <a:off x="342900" y="1651602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Circe</a:t>
            </a:r>
            <a:endParaRPr lang="en-US" sz="680" dirty="0"/>
          </a:p>
        </p:txBody>
      </p:sp>
      <p:sp>
        <p:nvSpPr>
          <p:cNvPr id="21" name="Text 18"/>
          <p:cNvSpPr/>
          <p:nvPr/>
        </p:nvSpPr>
        <p:spPr>
          <a:xfrm>
            <a:off x="1154413" y="1651602"/>
            <a:ext cx="81154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Excellent</a:t>
            </a:r>
            <a:endParaRPr lang="en-US" sz="680" dirty="0"/>
          </a:p>
        </p:txBody>
      </p:sp>
      <p:sp>
        <p:nvSpPr>
          <p:cNvPr id="22" name="Text 19"/>
          <p:cNvSpPr/>
          <p:nvPr/>
        </p:nvSpPr>
        <p:spPr>
          <a:xfrm>
            <a:off x="1965954" y="1651602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Fast</a:t>
            </a:r>
            <a:endParaRPr lang="en-US" sz="680" dirty="0"/>
          </a:p>
        </p:txBody>
      </p:sp>
      <p:sp>
        <p:nvSpPr>
          <p:cNvPr id="23" name="Text 20"/>
          <p:cNvSpPr/>
          <p:nvPr/>
        </p:nvSpPr>
        <p:spPr>
          <a:xfrm>
            <a:off x="2777468" y="1651602"/>
            <a:ext cx="81154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AB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Steep</a:t>
            </a:r>
            <a:endParaRPr lang="en-US" sz="680" dirty="0"/>
          </a:p>
        </p:txBody>
      </p:sp>
      <p:sp>
        <p:nvSpPr>
          <p:cNvPr id="24" name="Text 21"/>
          <p:cNvSpPr/>
          <p:nvPr/>
        </p:nvSpPr>
        <p:spPr>
          <a:xfrm>
            <a:off x="3589009" y="1651602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Good</a:t>
            </a:r>
            <a:endParaRPr lang="en-US" sz="680" dirty="0"/>
          </a:p>
        </p:txBody>
      </p:sp>
      <p:sp>
        <p:nvSpPr>
          <p:cNvPr id="25" name="Text 22"/>
          <p:cNvSpPr/>
          <p:nvPr/>
        </p:nvSpPr>
        <p:spPr>
          <a:xfrm>
            <a:off x="342900" y="1855896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Play JSON</a:t>
            </a:r>
            <a:endParaRPr lang="en-US" sz="680" dirty="0"/>
          </a:p>
        </p:txBody>
      </p:sp>
      <p:sp>
        <p:nvSpPr>
          <p:cNvPr id="26" name="Text 23"/>
          <p:cNvSpPr/>
          <p:nvPr/>
        </p:nvSpPr>
        <p:spPr>
          <a:xfrm>
            <a:off x="1154413" y="1855896"/>
            <a:ext cx="81154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Good</a:t>
            </a:r>
            <a:endParaRPr lang="en-US" sz="680" dirty="0"/>
          </a:p>
        </p:txBody>
      </p:sp>
      <p:sp>
        <p:nvSpPr>
          <p:cNvPr id="27" name="Text 24"/>
          <p:cNvSpPr/>
          <p:nvPr/>
        </p:nvSpPr>
        <p:spPr>
          <a:xfrm>
            <a:off x="1965954" y="1855896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Moderate</a:t>
            </a:r>
            <a:endParaRPr lang="en-US" sz="680" dirty="0"/>
          </a:p>
        </p:txBody>
      </p:sp>
      <p:sp>
        <p:nvSpPr>
          <p:cNvPr id="28" name="Text 25"/>
          <p:cNvSpPr/>
          <p:nvPr/>
        </p:nvSpPr>
        <p:spPr>
          <a:xfrm>
            <a:off x="2777468" y="1855896"/>
            <a:ext cx="81154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Easy</a:t>
            </a:r>
            <a:endParaRPr lang="en-US" sz="680" dirty="0"/>
          </a:p>
        </p:txBody>
      </p:sp>
      <p:sp>
        <p:nvSpPr>
          <p:cNvPr id="29" name="Text 26"/>
          <p:cNvSpPr/>
          <p:nvPr/>
        </p:nvSpPr>
        <p:spPr>
          <a:xfrm>
            <a:off x="3589009" y="1855896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Play-focused</a:t>
            </a:r>
            <a:endParaRPr lang="en-US" sz="680" dirty="0"/>
          </a:p>
        </p:txBody>
      </p:sp>
      <p:sp>
        <p:nvSpPr>
          <p:cNvPr id="30" name="Text 27"/>
          <p:cNvSpPr/>
          <p:nvPr/>
        </p:nvSpPr>
        <p:spPr>
          <a:xfrm>
            <a:off x="342900" y="2060191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uPickle</a:t>
            </a:r>
            <a:endParaRPr lang="en-US" sz="680" dirty="0"/>
          </a:p>
        </p:txBody>
      </p:sp>
      <p:sp>
        <p:nvSpPr>
          <p:cNvPr id="31" name="Text 28"/>
          <p:cNvSpPr/>
          <p:nvPr/>
        </p:nvSpPr>
        <p:spPr>
          <a:xfrm>
            <a:off x="1154413" y="2060191"/>
            <a:ext cx="81154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Basic</a:t>
            </a:r>
            <a:endParaRPr lang="en-US" sz="680" dirty="0"/>
          </a:p>
        </p:txBody>
      </p:sp>
      <p:sp>
        <p:nvSpPr>
          <p:cNvPr id="32" name="Text 29"/>
          <p:cNvSpPr/>
          <p:nvPr/>
        </p:nvSpPr>
        <p:spPr>
          <a:xfrm>
            <a:off x="1965954" y="2060191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Fast</a:t>
            </a:r>
            <a:endParaRPr lang="en-US" sz="680" dirty="0"/>
          </a:p>
        </p:txBody>
      </p:sp>
      <p:sp>
        <p:nvSpPr>
          <p:cNvPr id="33" name="Text 30"/>
          <p:cNvSpPr/>
          <p:nvPr/>
        </p:nvSpPr>
        <p:spPr>
          <a:xfrm>
            <a:off x="2777468" y="2060191"/>
            <a:ext cx="81154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Very Easy</a:t>
            </a:r>
            <a:endParaRPr lang="en-US" sz="680" dirty="0"/>
          </a:p>
        </p:txBody>
      </p:sp>
      <p:sp>
        <p:nvSpPr>
          <p:cNvPr id="34" name="Text 31"/>
          <p:cNvSpPr/>
          <p:nvPr/>
        </p:nvSpPr>
        <p:spPr>
          <a:xfrm>
            <a:off x="3589009" y="2060191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AB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Limited</a:t>
            </a:r>
            <a:endParaRPr lang="en-US" sz="680" dirty="0"/>
          </a:p>
        </p:txBody>
      </p:sp>
      <p:sp>
        <p:nvSpPr>
          <p:cNvPr id="35" name="Text 32"/>
          <p:cNvSpPr/>
          <p:nvPr/>
        </p:nvSpPr>
        <p:spPr>
          <a:xfrm>
            <a:off x="4743450" y="900113"/>
            <a:ext cx="40576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When to Choose JSON4S</a:t>
            </a:r>
            <a:endParaRPr lang="en-US" sz="837" dirty="0"/>
          </a:p>
        </p:txBody>
      </p:sp>
      <p:sp>
        <p:nvSpPr>
          <p:cNvPr id="36" name="Shape 33"/>
          <p:cNvSpPr/>
          <p:nvPr/>
        </p:nvSpPr>
        <p:spPr>
          <a:xfrm>
            <a:off x="4743450" y="1143000"/>
            <a:ext cx="4057650" cy="640035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37" name="Shape 34"/>
          <p:cNvSpPr/>
          <p:nvPr/>
        </p:nvSpPr>
        <p:spPr>
          <a:xfrm>
            <a:off x="4743450" y="1143000"/>
            <a:ext cx="28575" cy="640035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38" name="Text 35"/>
          <p:cNvSpPr/>
          <p:nvPr/>
        </p:nvSpPr>
        <p:spPr>
          <a:xfrm>
            <a:off x="4814888" y="1214438"/>
            <a:ext cx="39147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✅ Best For</a:t>
            </a:r>
            <a:endParaRPr lang="en-US" sz="837" dirty="0"/>
          </a:p>
        </p:txBody>
      </p:sp>
      <p:sp>
        <p:nvSpPr>
          <p:cNvPr id="39" name="Text 36"/>
          <p:cNvSpPr/>
          <p:nvPr/>
        </p:nvSpPr>
        <p:spPr>
          <a:xfrm>
            <a:off x="4814888" y="1414463"/>
            <a:ext cx="3914775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Rapid prototyping • Legacy migration • Multiple backends • Complex transformations </a:t>
            </a:r>
            <a:endParaRPr lang="en-US" sz="837" dirty="0"/>
          </a:p>
        </p:txBody>
      </p:sp>
      <p:sp>
        <p:nvSpPr>
          <p:cNvPr id="40" name="Shape 37"/>
          <p:cNvSpPr/>
          <p:nvPr/>
        </p:nvSpPr>
        <p:spPr>
          <a:xfrm>
            <a:off x="4743450" y="1854473"/>
            <a:ext cx="4057650" cy="640035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41" name="Shape 38"/>
          <p:cNvSpPr/>
          <p:nvPr/>
        </p:nvSpPr>
        <p:spPr>
          <a:xfrm>
            <a:off x="4743450" y="1854473"/>
            <a:ext cx="28575" cy="640035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42" name="Text 39"/>
          <p:cNvSpPr/>
          <p:nvPr/>
        </p:nvSpPr>
        <p:spPr>
          <a:xfrm>
            <a:off x="4814888" y="1925910"/>
            <a:ext cx="39147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⚠️ Consider Alternatives</a:t>
            </a:r>
            <a:endParaRPr lang="en-US" sz="837" dirty="0"/>
          </a:p>
        </p:txBody>
      </p:sp>
      <p:sp>
        <p:nvSpPr>
          <p:cNvPr id="43" name="Text 40"/>
          <p:cNvSpPr/>
          <p:nvPr/>
        </p:nvSpPr>
        <p:spPr>
          <a:xfrm>
            <a:off x="4814888" y="2125935"/>
            <a:ext cx="3914775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Maximum performance critical • Compile-time safety paramount • Large datasets </a:t>
            </a:r>
            <a:endParaRPr lang="en-US" sz="837" dirty="0"/>
          </a:p>
        </p:txBody>
      </p:sp>
      <p:sp>
        <p:nvSpPr>
          <p:cNvPr id="44" name="Shape 41"/>
          <p:cNvSpPr/>
          <p:nvPr/>
        </p:nvSpPr>
        <p:spPr>
          <a:xfrm>
            <a:off x="4743450" y="2565946"/>
            <a:ext cx="4057650" cy="1085738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45" name="Shape 42"/>
          <p:cNvSpPr/>
          <p:nvPr/>
        </p:nvSpPr>
        <p:spPr>
          <a:xfrm>
            <a:off x="4743450" y="2565946"/>
            <a:ext cx="28575" cy="1085738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46" name="Text 43"/>
          <p:cNvSpPr/>
          <p:nvPr/>
        </p:nvSpPr>
        <p:spPr>
          <a:xfrm>
            <a:off x="4814888" y="2637383"/>
            <a:ext cx="39147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🎯 JSON4S Unique Advantages</a:t>
            </a:r>
            <a:endParaRPr lang="en-US" sz="837" dirty="0"/>
          </a:p>
        </p:txBody>
      </p:sp>
      <p:sp>
        <p:nvSpPr>
          <p:cNvPr id="47" name="Text 44"/>
          <p:cNvSpPr/>
          <p:nvPr/>
        </p:nvSpPr>
        <p:spPr>
          <a:xfrm>
            <a:off x="4814888" y="2833836"/>
            <a:ext cx="104985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Agnostic:</a:t>
            </a:r>
            <a:endParaRPr lang="en-US" sz="837" dirty="0"/>
          </a:p>
        </p:txBody>
      </p:sp>
      <p:sp>
        <p:nvSpPr>
          <p:cNvPr id="48" name="Text 45"/>
          <p:cNvSpPr/>
          <p:nvPr/>
        </p:nvSpPr>
        <p:spPr>
          <a:xfrm>
            <a:off x="5864740" y="2833836"/>
            <a:ext cx="272115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Only library with unified API across Jackson/Native</a:t>
            </a:r>
            <a:endParaRPr lang="en-US" sz="837" dirty="0"/>
          </a:p>
        </p:txBody>
      </p:sp>
      <p:sp>
        <p:nvSpPr>
          <p:cNvPr id="49" name="Text 46"/>
          <p:cNvSpPr/>
          <p:nvPr/>
        </p:nvSpPr>
        <p:spPr>
          <a:xfrm>
            <a:off x="4814888" y="2982404"/>
            <a:ext cx="131263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Rich AST Manipulation:</a:t>
            </a:r>
            <a:endParaRPr lang="en-US" sz="837" dirty="0"/>
          </a:p>
        </p:txBody>
      </p:sp>
      <p:sp>
        <p:nvSpPr>
          <p:cNvPr id="50" name="Text 47"/>
          <p:cNvSpPr/>
          <p:nvPr/>
        </p:nvSpPr>
        <p:spPr>
          <a:xfrm>
            <a:off x="6127524" y="2982404"/>
            <a:ext cx="21685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Best-in-class transformField, merge, diff </a:t>
            </a:r>
            <a:endParaRPr lang="en-US" sz="837" dirty="0"/>
          </a:p>
        </p:txBody>
      </p:sp>
      <p:sp>
        <p:nvSpPr>
          <p:cNvPr id="51" name="Text 48"/>
          <p:cNvSpPr/>
          <p:nvPr/>
        </p:nvSpPr>
        <p:spPr>
          <a:xfrm>
            <a:off x="4814888" y="3130972"/>
            <a:ext cx="57825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operations</a:t>
            </a:r>
            <a:endParaRPr lang="en-US" sz="837" dirty="0"/>
          </a:p>
        </p:txBody>
      </p:sp>
      <p:sp>
        <p:nvSpPr>
          <p:cNvPr id="52" name="Text 49"/>
          <p:cNvSpPr/>
          <p:nvPr/>
        </p:nvSpPr>
        <p:spPr>
          <a:xfrm>
            <a:off x="4814888" y="3279539"/>
            <a:ext cx="102356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Legacy Migration:</a:t>
            </a:r>
            <a:endParaRPr lang="en-US" sz="837" dirty="0"/>
          </a:p>
        </p:txBody>
      </p:sp>
      <p:sp>
        <p:nvSpPr>
          <p:cNvPr id="53" name="Text 50"/>
          <p:cNvSpPr/>
          <p:nvPr/>
        </p:nvSpPr>
        <p:spPr>
          <a:xfrm>
            <a:off x="5838453" y="3279539"/>
            <a:ext cx="215467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Smooth Lift-JSON compatibility (unique)</a:t>
            </a:r>
            <a:endParaRPr lang="en-US" sz="837" dirty="0"/>
          </a:p>
        </p:txBody>
      </p:sp>
      <p:sp>
        <p:nvSpPr>
          <p:cNvPr id="54" name="Text 51"/>
          <p:cNvSpPr/>
          <p:nvPr/>
        </p:nvSpPr>
        <p:spPr>
          <a:xfrm>
            <a:off x="4814888" y="3428107"/>
            <a:ext cx="12158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Flexible Architecture:</a:t>
            </a:r>
            <a:endParaRPr lang="en-US" sz="837" dirty="0"/>
          </a:p>
        </p:txBody>
      </p:sp>
      <p:sp>
        <p:nvSpPr>
          <p:cNvPr id="55" name="Text 52"/>
          <p:cNvSpPr/>
          <p:nvPr/>
        </p:nvSpPr>
        <p:spPr>
          <a:xfrm>
            <a:off x="6030720" y="3428107"/>
            <a:ext cx="21287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Switch backends without code changes </a:t>
            </a:r>
            <a:endParaRPr lang="en-US" sz="837" dirty="0"/>
          </a:p>
        </p:txBody>
      </p:sp>
      <p:sp>
        <p:nvSpPr>
          <p:cNvPr id="56" name="Shape 53"/>
          <p:cNvSpPr/>
          <p:nvPr/>
        </p:nvSpPr>
        <p:spPr>
          <a:xfrm>
            <a:off x="4743450" y="3723122"/>
            <a:ext cx="4057650" cy="937171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57" name="Shape 54"/>
          <p:cNvSpPr/>
          <p:nvPr/>
        </p:nvSpPr>
        <p:spPr>
          <a:xfrm>
            <a:off x="4743450" y="3723122"/>
            <a:ext cx="28575" cy="937171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58" name="Text 55"/>
          <p:cNvSpPr/>
          <p:nvPr/>
        </p:nvSpPr>
        <p:spPr>
          <a:xfrm>
            <a:off x="4814888" y="3794559"/>
            <a:ext cx="39147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⚡ Performance Data</a:t>
            </a:r>
            <a:endParaRPr lang="en-US" sz="837" dirty="0"/>
          </a:p>
        </p:txBody>
      </p:sp>
      <p:sp>
        <p:nvSpPr>
          <p:cNvPr id="59" name="Text 56"/>
          <p:cNvSpPr/>
          <p:nvPr/>
        </p:nvSpPr>
        <p:spPr>
          <a:xfrm>
            <a:off x="4814888" y="3991012"/>
            <a:ext cx="41732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Source:</a:t>
            </a:r>
            <a:endParaRPr lang="en-US" sz="837" dirty="0"/>
          </a:p>
        </p:txBody>
      </p:sp>
      <p:sp>
        <p:nvSpPr>
          <p:cNvPr id="60" name="Text 57"/>
          <p:cNvSpPr/>
          <p:nvPr/>
        </p:nvSpPr>
        <p:spPr>
          <a:xfrm>
            <a:off x="5232211" y="3991012"/>
            <a:ext cx="145791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circe-benchmarks (GitHub)</a:t>
            </a:r>
            <a:endParaRPr lang="en-US" sz="837" dirty="0"/>
          </a:p>
        </p:txBody>
      </p:sp>
      <p:sp>
        <p:nvSpPr>
          <p:cNvPr id="61" name="Text 58"/>
          <p:cNvSpPr/>
          <p:nvPr/>
        </p:nvSpPr>
        <p:spPr>
          <a:xfrm>
            <a:off x="4814888" y="4139580"/>
            <a:ext cx="211399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Circe: 3,297 ops/s • JSON4S: 1,153 ops/s</a:t>
            </a:r>
            <a:endParaRPr lang="en-US" sz="837" dirty="0"/>
          </a:p>
        </p:txBody>
      </p:sp>
      <p:sp>
        <p:nvSpPr>
          <p:cNvPr id="62" name="Text 59"/>
          <p:cNvSpPr/>
          <p:nvPr/>
        </p:nvSpPr>
        <p:spPr>
          <a:xfrm>
            <a:off x="4814888" y="4288148"/>
            <a:ext cx="70192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~2.8x slower</a:t>
            </a:r>
            <a:endParaRPr lang="en-US" sz="837" dirty="0"/>
          </a:p>
        </p:txBody>
      </p:sp>
      <p:sp>
        <p:nvSpPr>
          <p:cNvPr id="63" name="Text 60"/>
          <p:cNvSpPr/>
          <p:nvPr/>
        </p:nvSpPr>
        <p:spPr>
          <a:xfrm>
            <a:off x="5516817" y="4288148"/>
            <a:ext cx="120140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than Circe for reading</a:t>
            </a:r>
            <a:endParaRPr lang="en-US" sz="837" dirty="0"/>
          </a:p>
        </p:txBody>
      </p:sp>
      <p:sp>
        <p:nvSpPr>
          <p:cNvPr id="64" name="Text 61"/>
          <p:cNvSpPr/>
          <p:nvPr/>
        </p:nvSpPr>
        <p:spPr>
          <a:xfrm>
            <a:off x="4814888" y="4436715"/>
            <a:ext cx="26316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Trade-off: Performance vs Developer Productivity </a:t>
            </a:r>
            <a:endParaRPr lang="en-US" sz="837" dirty="0"/>
          </a:p>
        </p:txBody>
      </p:sp>
      <p:sp>
        <p:nvSpPr>
          <p:cNvPr id="65" name="Text 62"/>
          <p:cNvSpPr/>
          <p:nvPr/>
        </p:nvSpPr>
        <p:spPr>
          <a:xfrm>
            <a:off x="8682670" y="4857750"/>
            <a:ext cx="2327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7 / 8 </a:t>
            </a:r>
            <a:endParaRPr lang="en-US" sz="83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2213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 &amp; Resources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71563"/>
            <a:ext cx="470915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Features Summary</a:t>
            </a:r>
            <a:endParaRPr lang="en-US" sz="837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5888"/>
            <a:ext cx="114300" cy="1143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650" y="1364456"/>
            <a:ext cx="212495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Custom serializers for ADTs and enums</a:t>
            </a:r>
            <a:endParaRPr lang="en-US" sz="837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43063"/>
            <a:ext cx="114300" cy="1143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8650" y="1621631"/>
            <a:ext cx="309503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Advanced JSON transformations (transform, filter, merge)</a:t>
            </a:r>
            <a:endParaRPr lang="en-US" sz="837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00238"/>
            <a:ext cx="114300" cy="1143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28650" y="1878806"/>
            <a:ext cx="21805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Type-safe extraction with error handling</a:t>
            </a:r>
            <a:endParaRPr lang="en-US" sz="837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157413"/>
            <a:ext cx="114300" cy="11430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28650" y="2135981"/>
            <a:ext cx="20530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Performance optimization techniques</a:t>
            </a:r>
            <a:endParaRPr lang="en-US" sz="837" dirty="0"/>
          </a:p>
        </p:txBody>
      </p:sp>
      <p:sp>
        <p:nvSpPr>
          <p:cNvPr id="13" name="Text 6"/>
          <p:cNvSpPr/>
          <p:nvPr/>
        </p:nvSpPr>
        <p:spPr>
          <a:xfrm>
            <a:off x="457200" y="2471738"/>
            <a:ext cx="470915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Best Practices</a:t>
            </a:r>
            <a:endParaRPr lang="en-US" sz="837" dirty="0"/>
          </a:p>
        </p:txBody>
      </p:sp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786063"/>
            <a:ext cx="85725" cy="11430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00075" y="2764631"/>
            <a:ext cx="166100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Always define implicit Formats</a:t>
            </a:r>
            <a:endParaRPr lang="en-US" sz="837" dirty="0"/>
          </a:p>
        </p:txBody>
      </p:sp>
      <p:pic>
        <p:nvPicPr>
          <p:cNvPr id="1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043238"/>
            <a:ext cx="85725" cy="114300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600075" y="3021806"/>
            <a:ext cx="183795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Use extractOpt for safe extraction</a:t>
            </a:r>
            <a:endParaRPr lang="en-US" sz="837" dirty="0"/>
          </a:p>
        </p:txBody>
      </p:sp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300413"/>
            <a:ext cx="85725" cy="11430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600075" y="3278981"/>
            <a:ext cx="215342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Handle exceptions with try/catch blocks</a:t>
            </a:r>
            <a:endParaRPr lang="en-US" sz="837" dirty="0"/>
          </a:p>
        </p:txBody>
      </p:sp>
      <p:sp>
        <p:nvSpPr>
          <p:cNvPr id="20" name="Text 10"/>
          <p:cNvSpPr/>
          <p:nvPr/>
        </p:nvSpPr>
        <p:spPr>
          <a:xfrm>
            <a:off x="457200" y="3614738"/>
            <a:ext cx="470915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Further Resources</a:t>
            </a:r>
            <a:endParaRPr lang="en-US" sz="837" dirty="0"/>
          </a:p>
        </p:txBody>
      </p:sp>
      <p:pic>
        <p:nvPicPr>
          <p:cNvPr id="2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3929063"/>
            <a:ext cx="100013" cy="114300"/>
          </a:xfrm>
          <a:prstGeom prst="rect">
            <a:avLst/>
          </a:prstGeom>
        </p:spPr>
      </p:pic>
      <p:sp>
        <p:nvSpPr>
          <p:cNvPr id="22" name="Text 11"/>
          <p:cNvSpPr/>
          <p:nvPr/>
        </p:nvSpPr>
        <p:spPr>
          <a:xfrm>
            <a:off x="644082" y="3907631"/>
            <a:ext cx="12098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u="sng" dirty="0">
                <a:solidFill>
                  <a:srgbClr val="FFD54F"/>
                </a:solidFill>
                <a:uFill>
                  <a:solidFill>
                    <a:srgbClr val="FFD54F"/>
                  </a:solidFill>
                </a:u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 Documentation</a:t>
            </a:r>
            <a:endParaRPr lang="en-US" sz="837" dirty="0"/>
          </a:p>
        </p:txBody>
      </p:sp>
      <p:pic>
        <p:nvPicPr>
          <p:cNvPr id="23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4186238"/>
            <a:ext cx="142875" cy="114300"/>
          </a:xfrm>
          <a:prstGeom prst="rect">
            <a:avLst/>
          </a:prstGeom>
        </p:spPr>
      </p:pic>
      <p:sp>
        <p:nvSpPr>
          <p:cNvPr id="24" name="Text 12"/>
          <p:cNvSpPr/>
          <p:nvPr/>
        </p:nvSpPr>
        <p:spPr>
          <a:xfrm>
            <a:off x="686944" y="4164806"/>
            <a:ext cx="135834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u="sng" dirty="0">
                <a:solidFill>
                  <a:srgbClr val="FFD54F"/>
                </a:solidFill>
                <a:uFill>
                  <a:solidFill>
                    <a:srgbClr val="FFD54F"/>
                  </a:solidFill>
                </a:u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 GitHub Repository</a:t>
            </a:r>
            <a:endParaRPr lang="en-US" sz="837" dirty="0"/>
          </a:p>
        </p:txBody>
      </p:sp>
      <p:pic>
        <p:nvPicPr>
          <p:cNvPr id="25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4443413"/>
            <a:ext cx="142875" cy="114300"/>
          </a:xfrm>
          <a:prstGeom prst="rect">
            <a:avLst/>
          </a:prstGeom>
        </p:spPr>
      </p:pic>
      <p:sp>
        <p:nvSpPr>
          <p:cNvPr id="26" name="Text 13"/>
          <p:cNvSpPr/>
          <p:nvPr/>
        </p:nvSpPr>
        <p:spPr>
          <a:xfrm>
            <a:off x="686944" y="4421981"/>
            <a:ext cx="127102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u="sng" dirty="0">
                <a:solidFill>
                  <a:srgbClr val="FFD54F"/>
                </a:solidFill>
                <a:uFill>
                  <a:solidFill>
                    <a:srgbClr val="FFD54F"/>
                  </a:solidFill>
                </a:u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 3 Migration Guide</a:t>
            </a:r>
            <a:endParaRPr lang="en-US" sz="837" dirty="0"/>
          </a:p>
        </p:txBody>
      </p:sp>
      <p:sp>
        <p:nvSpPr>
          <p:cNvPr id="27" name="Text 14"/>
          <p:cNvSpPr/>
          <p:nvPr/>
        </p:nvSpPr>
        <p:spPr>
          <a:xfrm>
            <a:off x="457200" y="4757738"/>
            <a:ext cx="4709154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Thank You! Questions? </a:t>
            </a:r>
            <a:endParaRPr lang="en-US" sz="2025" dirty="0"/>
          </a:p>
        </p:txBody>
      </p:sp>
      <p:pic>
        <p:nvPicPr>
          <p:cNvPr id="28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97891" y="1964531"/>
            <a:ext cx="2286000" cy="2286000"/>
          </a:xfrm>
          <a:prstGeom prst="rect">
            <a:avLst/>
          </a:prstGeom>
        </p:spPr>
      </p:pic>
      <p:sp>
        <p:nvSpPr>
          <p:cNvPr id="29" name="Text 15"/>
          <p:cNvSpPr/>
          <p:nvPr/>
        </p:nvSpPr>
        <p:spPr>
          <a:xfrm>
            <a:off x="8682670" y="4857750"/>
            <a:ext cx="2327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8 / 8 </a:t>
            </a:r>
            <a:endParaRPr lang="en-US" sz="8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2025-10-07T15:42:37Z</dcterms:created>
  <dcterms:modified xsi:type="dcterms:W3CDTF">2025-10-07T15:42:37Z</dcterms:modified>
</cp:coreProperties>
</file>