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 id="2147483766" r:id="rId2"/>
    <p:sldMasterId id="2147483795" r:id="rId3"/>
    <p:sldMasterId id="2147483813" r:id="rId4"/>
  </p:sldMasterIdLst>
  <p:sldIdLst>
    <p:sldId id="256"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8605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03002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05256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41865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36513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77327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34552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9084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12218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72922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9427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19148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1146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142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916146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60590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35478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754677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6929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268008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202600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90836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50788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660571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43862938"/>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67503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52373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045904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0838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583130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7615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164889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927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0719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2629664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736318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3716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9366752"/>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8426578"/>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334026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9388479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4728006"/>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2454942"/>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142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70361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274537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187240"/>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01390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1817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45528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310417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473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9535436"/>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12/1/2019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41537040"/>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138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39314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13058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961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251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6489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5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4.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12/1/2019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057495922"/>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73857883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12/1/2019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792770345"/>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12/1/2019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0762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XGBoost" TargetMode="External"/><Relationship Id="rId2" Type="http://schemas.openxmlformats.org/officeDocument/2006/relationships/hyperlink" Target="https://en.wikipedia.org/wiki/Genetic_algorithm" TargetMode="Externa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77FD-8DED-451A-BFB0-98E54895D8AB}"/>
              </a:ext>
            </a:extLst>
          </p:cNvPr>
          <p:cNvSpPr>
            <a:spLocks noGrp="1"/>
          </p:cNvSpPr>
          <p:nvPr>
            <p:ph type="ctrTitle"/>
          </p:nvPr>
        </p:nvSpPr>
        <p:spPr>
          <a:xfrm>
            <a:off x="1031388" y="2502578"/>
            <a:ext cx="9162936" cy="1916791"/>
          </a:xfrm>
        </p:spPr>
        <p:txBody>
          <a:bodyPr/>
          <a:lstStyle/>
          <a:p>
            <a:r>
              <a:rPr lang="en-US" sz="4800" dirty="0">
                <a:solidFill>
                  <a:schemeClr val="bg1"/>
                </a:solidFill>
              </a:rPr>
              <a:t>Travel Time Optimization using    				Machine Learning</a:t>
            </a:r>
            <a:endParaRPr lang="en-IN" sz="4800" dirty="0">
              <a:solidFill>
                <a:schemeClr val="bg1"/>
              </a:solidFill>
            </a:endParaRPr>
          </a:p>
        </p:txBody>
      </p:sp>
      <p:sp>
        <p:nvSpPr>
          <p:cNvPr id="3" name="Subtitle 2">
            <a:extLst>
              <a:ext uri="{FF2B5EF4-FFF2-40B4-BE49-F238E27FC236}">
                <a16:creationId xmlns:a16="http://schemas.microsoft.com/office/drawing/2014/main" id="{52A39CED-95DB-4C18-B7EB-DAD2E7FC46DD}"/>
              </a:ext>
            </a:extLst>
          </p:cNvPr>
          <p:cNvSpPr>
            <a:spLocks noGrp="1"/>
          </p:cNvSpPr>
          <p:nvPr>
            <p:ph type="subTitle" idx="1"/>
          </p:nvPr>
        </p:nvSpPr>
        <p:spPr>
          <a:xfrm>
            <a:off x="1154955" y="5468497"/>
            <a:ext cx="8825658" cy="1030776"/>
          </a:xfrm>
        </p:spPr>
        <p:txBody>
          <a:bodyPr>
            <a:normAutofit fontScale="92500" lnSpcReduction="20000"/>
          </a:bodyPr>
          <a:lstStyle/>
          <a:p>
            <a:endParaRPr lang="en-US" sz="1800" dirty="0">
              <a:solidFill>
                <a:schemeClr val="accent1">
                  <a:lumMod val="50000"/>
                </a:schemeClr>
              </a:solidFill>
            </a:endParaRPr>
          </a:p>
          <a:p>
            <a:r>
              <a:rPr lang="en-US" sz="1800" dirty="0">
                <a:solidFill>
                  <a:srgbClr val="002060"/>
                </a:solidFill>
              </a:rPr>
              <a:t>Vikash Kumar - 170001054	</a:t>
            </a:r>
          </a:p>
          <a:p>
            <a:r>
              <a:rPr lang="en-US" sz="1800" dirty="0">
                <a:solidFill>
                  <a:srgbClr val="002060"/>
                </a:solidFill>
              </a:rPr>
              <a:t>Vikram Kushwaha - 170001055 </a:t>
            </a:r>
            <a:endParaRPr lang="en-IN" sz="1800" dirty="0">
              <a:solidFill>
                <a:srgbClr val="002060"/>
              </a:solidFill>
            </a:endParaRPr>
          </a:p>
        </p:txBody>
      </p:sp>
      <p:sp>
        <p:nvSpPr>
          <p:cNvPr id="4" name="TextBox 3">
            <a:extLst>
              <a:ext uri="{FF2B5EF4-FFF2-40B4-BE49-F238E27FC236}">
                <a16:creationId xmlns:a16="http://schemas.microsoft.com/office/drawing/2014/main" id="{192C477C-9748-4F8A-9FA3-4DEFC04388FF}"/>
              </a:ext>
            </a:extLst>
          </p:cNvPr>
          <p:cNvSpPr txBox="1"/>
          <p:nvPr/>
        </p:nvSpPr>
        <p:spPr>
          <a:xfrm>
            <a:off x="1154955" y="963827"/>
            <a:ext cx="8837676" cy="461665"/>
          </a:xfrm>
          <a:prstGeom prst="rect">
            <a:avLst/>
          </a:prstGeom>
          <a:noFill/>
        </p:spPr>
        <p:txBody>
          <a:bodyPr wrap="none" rtlCol="0">
            <a:spAutoFit/>
          </a:bodyPr>
          <a:lstStyle/>
          <a:p>
            <a:r>
              <a:rPr lang="en-IN" sz="2400" dirty="0">
                <a:solidFill>
                  <a:schemeClr val="bg2"/>
                </a:solidFill>
              </a:rPr>
              <a:t>Project Proposal : Optimization Algorithms and Techniques</a:t>
            </a:r>
          </a:p>
        </p:txBody>
      </p:sp>
      <p:sp>
        <p:nvSpPr>
          <p:cNvPr id="5" name="TextBox 4">
            <a:extLst>
              <a:ext uri="{FF2B5EF4-FFF2-40B4-BE49-F238E27FC236}">
                <a16:creationId xmlns:a16="http://schemas.microsoft.com/office/drawing/2014/main" id="{75FB9ACF-190B-40E7-A6BE-F10120FE8FBD}"/>
              </a:ext>
            </a:extLst>
          </p:cNvPr>
          <p:cNvSpPr txBox="1"/>
          <p:nvPr/>
        </p:nvSpPr>
        <p:spPr>
          <a:xfrm>
            <a:off x="1154955" y="1518676"/>
            <a:ext cx="2385589" cy="369332"/>
          </a:xfrm>
          <a:prstGeom prst="rect">
            <a:avLst/>
          </a:prstGeom>
          <a:noFill/>
        </p:spPr>
        <p:txBody>
          <a:bodyPr wrap="none" rtlCol="0">
            <a:spAutoFit/>
          </a:bodyPr>
          <a:lstStyle/>
          <a:p>
            <a:r>
              <a:rPr lang="en-IN" dirty="0">
                <a:solidFill>
                  <a:schemeClr val="accent6"/>
                </a:solidFill>
              </a:rPr>
              <a:t>Faculty: Kapil Ahuja</a:t>
            </a:r>
          </a:p>
        </p:txBody>
      </p:sp>
      <p:sp>
        <p:nvSpPr>
          <p:cNvPr id="6" name="TextBox 5">
            <a:extLst>
              <a:ext uri="{FF2B5EF4-FFF2-40B4-BE49-F238E27FC236}">
                <a16:creationId xmlns:a16="http://schemas.microsoft.com/office/drawing/2014/main" id="{E265948D-1509-4220-B7DC-B2132557296C}"/>
              </a:ext>
            </a:extLst>
          </p:cNvPr>
          <p:cNvSpPr txBox="1"/>
          <p:nvPr/>
        </p:nvSpPr>
        <p:spPr>
          <a:xfrm>
            <a:off x="1154955" y="5339324"/>
            <a:ext cx="1712328" cy="369332"/>
          </a:xfrm>
          <a:prstGeom prst="rect">
            <a:avLst/>
          </a:prstGeom>
          <a:noFill/>
        </p:spPr>
        <p:txBody>
          <a:bodyPr wrap="none" rtlCol="0">
            <a:spAutoFit/>
          </a:bodyPr>
          <a:lstStyle/>
          <a:p>
            <a:r>
              <a:rPr lang="en-IN" dirty="0">
                <a:solidFill>
                  <a:srgbClr val="002060"/>
                </a:solidFill>
              </a:rPr>
              <a:t>Submitted By:</a:t>
            </a:r>
          </a:p>
        </p:txBody>
      </p:sp>
    </p:spTree>
    <p:extLst>
      <p:ext uri="{BB962C8B-B14F-4D97-AF65-F5344CB8AC3E}">
        <p14:creationId xmlns:p14="http://schemas.microsoft.com/office/powerpoint/2010/main" val="203873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1600-9B2C-4D41-BECF-3278FC4230D6}"/>
              </a:ext>
            </a:extLst>
          </p:cNvPr>
          <p:cNvSpPr>
            <a:spLocks noGrp="1"/>
          </p:cNvSpPr>
          <p:nvPr>
            <p:ph type="title"/>
          </p:nvPr>
        </p:nvSpPr>
        <p:spPr>
          <a:xfrm>
            <a:off x="2919632" y="969144"/>
            <a:ext cx="8770571" cy="1330794"/>
          </a:xfrm>
        </p:spPr>
        <p:txBody>
          <a:bodyPr/>
          <a:lstStyle/>
          <a:p>
            <a:r>
              <a:rPr lang="en-US" dirty="0">
                <a:solidFill>
                  <a:srgbClr val="7030A0"/>
                </a:solidFill>
              </a:rPr>
              <a:t>                   </a:t>
            </a:r>
            <a:r>
              <a:rPr lang="en-US" sz="6000" u="sng" dirty="0">
                <a:solidFill>
                  <a:srgbClr val="7030A0"/>
                </a:solidFill>
              </a:rPr>
              <a:t>OBJECTIVE</a:t>
            </a:r>
            <a:endParaRPr lang="en-IN" sz="6000" u="sng" dirty="0">
              <a:solidFill>
                <a:srgbClr val="7030A0"/>
              </a:solidFill>
            </a:endParaRPr>
          </a:p>
        </p:txBody>
      </p:sp>
      <p:sp>
        <p:nvSpPr>
          <p:cNvPr id="3" name="Content Placeholder 2">
            <a:extLst>
              <a:ext uri="{FF2B5EF4-FFF2-40B4-BE49-F238E27FC236}">
                <a16:creationId xmlns:a16="http://schemas.microsoft.com/office/drawing/2014/main" id="{E0F8082B-A8B9-4A21-904C-08AF9E794170}"/>
              </a:ext>
            </a:extLst>
          </p:cNvPr>
          <p:cNvSpPr>
            <a:spLocks noGrp="1"/>
          </p:cNvSpPr>
          <p:nvPr>
            <p:ph idx="1"/>
          </p:nvPr>
        </p:nvSpPr>
        <p:spPr>
          <a:xfrm>
            <a:off x="4008912" y="2559430"/>
            <a:ext cx="6947088" cy="3450613"/>
          </a:xfrm>
        </p:spPr>
        <p:txBody>
          <a:bodyPr/>
          <a:lstStyle/>
          <a:p>
            <a:r>
              <a:rPr lang="en-US" sz="2400" dirty="0">
                <a:solidFill>
                  <a:schemeClr val="tx1"/>
                </a:solidFill>
              </a:rPr>
              <a:t>Our goal is to use the power of machine learning to forecast the travel time between every location and use genetic algorithm for optimization purpose to predict the best travel route .</a:t>
            </a:r>
            <a:endParaRPr lang="en-IN" sz="2400" dirty="0">
              <a:solidFill>
                <a:schemeClr val="tx1"/>
              </a:solidFill>
            </a:endParaRPr>
          </a:p>
          <a:p>
            <a:endParaRPr lang="en-IN" dirty="0"/>
          </a:p>
        </p:txBody>
      </p:sp>
    </p:spTree>
    <p:extLst>
      <p:ext uri="{BB962C8B-B14F-4D97-AF65-F5344CB8AC3E}">
        <p14:creationId xmlns:p14="http://schemas.microsoft.com/office/powerpoint/2010/main" val="264571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8100000" scaled="1"/>
          <a:tileRect/>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CF558E6-65A0-46F8-96A4-132D4487B3AD}"/>
              </a:ext>
            </a:extLst>
          </p:cNvPr>
          <p:cNvPicPr>
            <a:picLocks noGrp="1" noChangeAspect="1"/>
          </p:cNvPicPr>
          <p:nvPr>
            <p:ph type="pic" idx="1"/>
          </p:nvPr>
        </p:nvPicPr>
        <p:blipFill>
          <a:blip r:embed="rId2"/>
          <a:srcRect l="8038" r="8038"/>
          <a:stretch>
            <a:fillRect/>
          </a:stretch>
        </p:blipFill>
        <p:spPr>
          <a:xfrm>
            <a:off x="8520992" y="815926"/>
            <a:ext cx="3280974" cy="5078437"/>
          </a:xfrm>
        </p:spPr>
      </p:pic>
      <p:sp>
        <p:nvSpPr>
          <p:cNvPr id="7" name="TextBox 6">
            <a:extLst>
              <a:ext uri="{FF2B5EF4-FFF2-40B4-BE49-F238E27FC236}">
                <a16:creationId xmlns:a16="http://schemas.microsoft.com/office/drawing/2014/main" id="{3924A011-B57A-47C9-8DAC-4BA09D2A6B09}"/>
              </a:ext>
            </a:extLst>
          </p:cNvPr>
          <p:cNvSpPr txBox="1"/>
          <p:nvPr/>
        </p:nvSpPr>
        <p:spPr>
          <a:xfrm>
            <a:off x="1334530" y="1643829"/>
            <a:ext cx="5684108"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7030A0"/>
                </a:solidFill>
              </a:rPr>
              <a:t>There are given set of point on the map. We have to find the best route between them, but we do not know distance between given set of geo-spatial locations.</a:t>
            </a:r>
          </a:p>
          <a:p>
            <a:endParaRPr lang="en-US" dirty="0">
              <a:solidFill>
                <a:srgbClr val="7030A0"/>
              </a:solidFill>
            </a:endParaRPr>
          </a:p>
          <a:p>
            <a:pPr marL="285750" indent="-285750">
              <a:buFont typeface="Arial" panose="020B0604020202020204" pitchFamily="34" charset="0"/>
              <a:buChar char="•"/>
            </a:pPr>
            <a:r>
              <a:rPr lang="en-US" dirty="0">
                <a:solidFill>
                  <a:srgbClr val="7030A0"/>
                </a:solidFill>
              </a:rPr>
              <a:t>We would first calculate approximate distance between given set of locations using machine learning model such as XGBoost.</a:t>
            </a:r>
          </a:p>
          <a:p>
            <a:endParaRPr lang="en-US" dirty="0">
              <a:solidFill>
                <a:srgbClr val="7030A0"/>
              </a:solidFill>
            </a:endParaRPr>
          </a:p>
          <a:p>
            <a:pPr marL="285750" indent="-285750">
              <a:buFont typeface="Arial" panose="020B0604020202020204" pitchFamily="34" charset="0"/>
              <a:buChar char="•"/>
            </a:pPr>
            <a:r>
              <a:rPr lang="en-US" dirty="0">
                <a:solidFill>
                  <a:srgbClr val="7030A0"/>
                </a:solidFill>
              </a:rPr>
              <a:t>We will use the output from the machine learning model to find the best route among all possible. This optimization process is done using  ”genetic algorithm”.</a:t>
            </a:r>
            <a:r>
              <a:rPr lang="en-US" dirty="0"/>
              <a:t> </a:t>
            </a:r>
            <a:r>
              <a:rPr lang="en-US" dirty="0">
                <a:solidFill>
                  <a:srgbClr val="7030A0"/>
                </a:solidFill>
              </a:rPr>
              <a:t>The genetic algorithm is a method for solving both constrained and unconstrained optimization problems that is based on natural selection, the process that drives biological evolution.  </a:t>
            </a:r>
            <a:endParaRPr lang="en-IN" dirty="0">
              <a:solidFill>
                <a:srgbClr val="7030A0"/>
              </a:solidFill>
            </a:endParaRPr>
          </a:p>
        </p:txBody>
      </p:sp>
      <p:sp>
        <p:nvSpPr>
          <p:cNvPr id="2" name="TextBox 1">
            <a:extLst>
              <a:ext uri="{FF2B5EF4-FFF2-40B4-BE49-F238E27FC236}">
                <a16:creationId xmlns:a16="http://schemas.microsoft.com/office/drawing/2014/main" id="{4747D617-F182-4E2A-AF71-8177D1FBDBBD}"/>
              </a:ext>
            </a:extLst>
          </p:cNvPr>
          <p:cNvSpPr txBox="1"/>
          <p:nvPr/>
        </p:nvSpPr>
        <p:spPr>
          <a:xfrm>
            <a:off x="1334530" y="815926"/>
            <a:ext cx="1875193" cy="584775"/>
          </a:xfrm>
          <a:prstGeom prst="rect">
            <a:avLst/>
          </a:prstGeom>
          <a:noFill/>
        </p:spPr>
        <p:txBody>
          <a:bodyPr wrap="none" rtlCol="0">
            <a:spAutoFit/>
          </a:bodyPr>
          <a:lstStyle/>
          <a:p>
            <a:r>
              <a:rPr lang="en-IN" sz="3200" u="sng" dirty="0">
                <a:solidFill>
                  <a:srgbClr val="00B050"/>
                </a:solidFill>
              </a:rPr>
              <a:t>Overview:</a:t>
            </a:r>
          </a:p>
        </p:txBody>
      </p:sp>
    </p:spTree>
    <p:extLst>
      <p:ext uri="{BB962C8B-B14F-4D97-AF65-F5344CB8AC3E}">
        <p14:creationId xmlns:p14="http://schemas.microsoft.com/office/powerpoint/2010/main" val="40867147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EEFE8-4297-4829-B548-91BC8878CB74}"/>
              </a:ext>
            </a:extLst>
          </p:cNvPr>
          <p:cNvSpPr txBox="1"/>
          <p:nvPr/>
        </p:nvSpPr>
        <p:spPr>
          <a:xfrm>
            <a:off x="2089047" y="1099670"/>
            <a:ext cx="3186333" cy="584775"/>
          </a:xfrm>
          <a:prstGeom prst="rect">
            <a:avLst/>
          </a:prstGeom>
          <a:noFill/>
        </p:spPr>
        <p:txBody>
          <a:bodyPr wrap="square" rtlCol="0">
            <a:spAutoFit/>
          </a:bodyPr>
          <a:lstStyle/>
          <a:p>
            <a:r>
              <a:rPr lang="en-US" sz="3200" dirty="0">
                <a:solidFill>
                  <a:schemeClr val="tx2">
                    <a:lumMod val="60000"/>
                    <a:lumOff val="40000"/>
                  </a:schemeClr>
                </a:solidFill>
              </a:rPr>
              <a:t>Reference:</a:t>
            </a:r>
            <a:endParaRPr lang="en-IN" sz="3200" dirty="0">
              <a:solidFill>
                <a:schemeClr val="tx2">
                  <a:lumMod val="60000"/>
                  <a:lumOff val="40000"/>
                </a:schemeClr>
              </a:solidFill>
            </a:endParaRPr>
          </a:p>
        </p:txBody>
      </p:sp>
      <p:sp>
        <p:nvSpPr>
          <p:cNvPr id="3" name="TextBox 2">
            <a:extLst>
              <a:ext uri="{FF2B5EF4-FFF2-40B4-BE49-F238E27FC236}">
                <a16:creationId xmlns:a16="http://schemas.microsoft.com/office/drawing/2014/main" id="{E5A47A30-5993-4547-9333-ACB58A546084}"/>
              </a:ext>
            </a:extLst>
          </p:cNvPr>
          <p:cNvSpPr txBox="1"/>
          <p:nvPr/>
        </p:nvSpPr>
        <p:spPr>
          <a:xfrm>
            <a:off x="2089048" y="4742667"/>
            <a:ext cx="7891975" cy="1015663"/>
          </a:xfrm>
          <a:prstGeom prst="rect">
            <a:avLst/>
          </a:prstGeom>
          <a:noFill/>
        </p:spPr>
        <p:txBody>
          <a:bodyPr wrap="square" rtlCol="0">
            <a:spAutoFit/>
          </a:bodyPr>
          <a:lstStyle/>
          <a:p>
            <a:r>
              <a:rPr lang="en-US" sz="2000" dirty="0">
                <a:solidFill>
                  <a:srgbClr val="002060"/>
                </a:solidFill>
              </a:rPr>
              <a:t>Genetic Algorithm for Optimizing Routing Design and Fleet Allocation of Freeway Service Overlapping Patrol – Xiuqiao Sun, Jian Wang, Weitiao Wu and Wenjia Liu</a:t>
            </a:r>
            <a:endParaRPr lang="en-IN" sz="2000" dirty="0">
              <a:solidFill>
                <a:srgbClr val="002060"/>
              </a:solidFill>
            </a:endParaRPr>
          </a:p>
        </p:txBody>
      </p:sp>
      <p:sp>
        <p:nvSpPr>
          <p:cNvPr id="4" name="TextBox 3">
            <a:extLst>
              <a:ext uri="{FF2B5EF4-FFF2-40B4-BE49-F238E27FC236}">
                <a16:creationId xmlns:a16="http://schemas.microsoft.com/office/drawing/2014/main" id="{833788C3-CAB5-4FA5-9D82-B35A86769FA5}"/>
              </a:ext>
            </a:extLst>
          </p:cNvPr>
          <p:cNvSpPr txBox="1"/>
          <p:nvPr/>
        </p:nvSpPr>
        <p:spPr>
          <a:xfrm>
            <a:off x="2089047" y="3564713"/>
            <a:ext cx="7891974" cy="1015663"/>
          </a:xfrm>
          <a:prstGeom prst="rect">
            <a:avLst/>
          </a:prstGeom>
          <a:noFill/>
        </p:spPr>
        <p:txBody>
          <a:bodyPr wrap="square" rtlCol="0">
            <a:spAutoFit/>
          </a:bodyPr>
          <a:lstStyle/>
          <a:p>
            <a:r>
              <a:rPr lang="en-US" sz="2000" dirty="0">
                <a:solidFill>
                  <a:srgbClr val="002060"/>
                </a:solidFill>
              </a:rPr>
              <a:t>A High-Performance Genetic Algorithm: Using Traveling Salesman Problem as a Case- Chun-Wei Tsai, Shih-Pang Tseng, Ming-Chao Chiang, Chu-Sing Yang, and Tzung-Pei Hong</a:t>
            </a:r>
            <a:endParaRPr lang="en-IN" sz="2000" dirty="0">
              <a:solidFill>
                <a:srgbClr val="002060"/>
              </a:solidFill>
            </a:endParaRPr>
          </a:p>
        </p:txBody>
      </p:sp>
      <p:sp>
        <p:nvSpPr>
          <p:cNvPr id="6" name="TextBox 5">
            <a:extLst>
              <a:ext uri="{FF2B5EF4-FFF2-40B4-BE49-F238E27FC236}">
                <a16:creationId xmlns:a16="http://schemas.microsoft.com/office/drawing/2014/main" id="{EADDC505-214B-44D1-ACF0-B837CB67F306}"/>
              </a:ext>
            </a:extLst>
          </p:cNvPr>
          <p:cNvSpPr txBox="1"/>
          <p:nvPr/>
        </p:nvSpPr>
        <p:spPr>
          <a:xfrm>
            <a:off x="2089047" y="1734029"/>
            <a:ext cx="7891974" cy="400110"/>
          </a:xfrm>
          <a:prstGeom prst="rect">
            <a:avLst/>
          </a:prstGeom>
          <a:noFill/>
        </p:spPr>
        <p:txBody>
          <a:bodyPr wrap="square" rtlCol="0">
            <a:spAutoFit/>
          </a:bodyPr>
          <a:lstStyle/>
          <a:p>
            <a:r>
              <a:rPr lang="en-US" sz="2000" dirty="0">
                <a:solidFill>
                  <a:srgbClr val="002060"/>
                </a:solidFill>
              </a:rPr>
              <a:t>XGBoost: A Scalable Tree Boosting System- Tianqi Chen, Carlos Guestrin</a:t>
            </a:r>
            <a:endParaRPr lang="en-IN" sz="2000" dirty="0">
              <a:solidFill>
                <a:srgbClr val="002060"/>
              </a:solidFill>
            </a:endParaRPr>
          </a:p>
        </p:txBody>
      </p:sp>
      <p:sp>
        <p:nvSpPr>
          <p:cNvPr id="9" name="TextBox 8">
            <a:extLst>
              <a:ext uri="{FF2B5EF4-FFF2-40B4-BE49-F238E27FC236}">
                <a16:creationId xmlns:a16="http://schemas.microsoft.com/office/drawing/2014/main" id="{97C3680A-0A15-4729-A244-A4DBF06C3A6E}"/>
              </a:ext>
            </a:extLst>
          </p:cNvPr>
          <p:cNvSpPr txBox="1"/>
          <p:nvPr/>
        </p:nvSpPr>
        <p:spPr>
          <a:xfrm>
            <a:off x="2089047" y="2923956"/>
            <a:ext cx="7534435" cy="369332"/>
          </a:xfrm>
          <a:prstGeom prst="rect">
            <a:avLst/>
          </a:prstGeom>
          <a:noFill/>
        </p:spPr>
        <p:txBody>
          <a:bodyPr wrap="none" rtlCol="0">
            <a:spAutoFit/>
          </a:bodyPr>
          <a:lstStyle/>
          <a:p>
            <a:r>
              <a:rPr lang="en-IN" u="sng" dirty="0">
                <a:solidFill>
                  <a:srgbClr val="002060"/>
                </a:solidFill>
                <a:hlinkClick r:id="rId2">
                  <a:extLst>
                    <a:ext uri="{A12FA001-AC4F-418D-AE19-62706E023703}">
                      <ahyp:hlinkClr xmlns:ahyp="http://schemas.microsoft.com/office/drawing/2018/hyperlinkcolor" val="tx"/>
                    </a:ext>
                  </a:extLst>
                </a:hlinkClick>
              </a:rPr>
              <a:t>Genetic </a:t>
            </a:r>
            <a:r>
              <a:rPr lang="en-IN" dirty="0">
                <a:solidFill>
                  <a:srgbClr val="002060"/>
                </a:solidFill>
                <a:hlinkClick r:id="rId2">
                  <a:extLst>
                    <a:ext uri="{A12FA001-AC4F-418D-AE19-62706E023703}">
                      <ahyp:hlinkClr xmlns:ahyp="http://schemas.microsoft.com/office/drawing/2018/hyperlinkcolor" val="tx"/>
                    </a:ext>
                  </a:extLst>
                </a:hlinkClick>
              </a:rPr>
              <a:t>Algorithm Wikipedia: </a:t>
            </a:r>
            <a:r>
              <a:rPr lang="en-IN" dirty="0">
                <a:hlinkClick r:id="rId2">
                  <a:extLst>
                    <a:ext uri="{A12FA001-AC4F-418D-AE19-62706E023703}">
                      <ahyp:hlinkClr xmlns:ahyp="http://schemas.microsoft.com/office/drawing/2018/hyperlinkcolor" val="tx"/>
                    </a:ext>
                  </a:extLst>
                </a:hlinkClick>
              </a:rPr>
              <a:t>https://en.wikipedia.org/wiki/Genetic_algorithm</a:t>
            </a:r>
            <a:endParaRPr lang="en-IN" dirty="0"/>
          </a:p>
        </p:txBody>
      </p:sp>
      <p:sp>
        <p:nvSpPr>
          <p:cNvPr id="10" name="TextBox 9">
            <a:extLst>
              <a:ext uri="{FF2B5EF4-FFF2-40B4-BE49-F238E27FC236}">
                <a16:creationId xmlns:a16="http://schemas.microsoft.com/office/drawing/2014/main" id="{7AC8EF61-F9E9-45EE-81F2-E26A13CDDC48}"/>
              </a:ext>
            </a:extLst>
          </p:cNvPr>
          <p:cNvSpPr txBox="1"/>
          <p:nvPr/>
        </p:nvSpPr>
        <p:spPr>
          <a:xfrm>
            <a:off x="2089047" y="2344381"/>
            <a:ext cx="5818324" cy="369332"/>
          </a:xfrm>
          <a:prstGeom prst="rect">
            <a:avLst/>
          </a:prstGeom>
          <a:noFill/>
        </p:spPr>
        <p:txBody>
          <a:bodyPr wrap="none" rtlCol="0">
            <a:spAutoFit/>
          </a:bodyPr>
          <a:lstStyle/>
          <a:p>
            <a:r>
              <a:rPr lang="en-IN" dirty="0">
                <a:solidFill>
                  <a:srgbClr val="002060"/>
                </a:solidFill>
                <a:hlinkClick r:id="rId3">
                  <a:extLst>
                    <a:ext uri="{A12FA001-AC4F-418D-AE19-62706E023703}">
                      <ahyp:hlinkClr xmlns:ahyp="http://schemas.microsoft.com/office/drawing/2018/hyperlinkcolor" val="tx"/>
                    </a:ext>
                  </a:extLst>
                </a:hlinkClick>
              </a:rPr>
              <a:t>XGBoost Wikipedia</a:t>
            </a:r>
            <a:r>
              <a:rPr lang="en-IN" dirty="0">
                <a:hlinkClick r:id="rId3">
                  <a:extLst>
                    <a:ext uri="{A12FA001-AC4F-418D-AE19-62706E023703}">
                      <ahyp:hlinkClr xmlns:ahyp="http://schemas.microsoft.com/office/drawing/2018/hyperlinkcolor" val="tx"/>
                    </a:ext>
                  </a:extLst>
                </a:hlinkClick>
              </a:rPr>
              <a:t>:  </a:t>
            </a:r>
            <a:r>
              <a:rPr lang="en-IN" dirty="0">
                <a:hlinkClick r:id="rId3">
                  <a:extLst>
                    <a:ext uri="{A12FA001-AC4F-418D-AE19-62706E023703}">
                      <ahyp:hlinkClr xmlns:ahyp="http://schemas.microsoft.com/office/drawing/2018/hyperlinkcolor" val="tx"/>
                    </a:ext>
                  </a:extLst>
                </a:hlinkClick>
              </a:rPr>
              <a:t>https://en.wikipedia.org/wiki/XGBoost</a:t>
            </a:r>
            <a:endParaRPr lang="en-IN" dirty="0"/>
          </a:p>
        </p:txBody>
      </p:sp>
    </p:spTree>
    <p:extLst>
      <p:ext uri="{BB962C8B-B14F-4D97-AF65-F5344CB8AC3E}">
        <p14:creationId xmlns:p14="http://schemas.microsoft.com/office/powerpoint/2010/main" val="3700828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4.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Ion</Template>
  <TotalTime>1043</TotalTime>
  <Words>276</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vt:i4>
      </vt:variant>
    </vt:vector>
  </HeadingPairs>
  <TitlesOfParts>
    <vt:vector size="13" baseType="lpstr">
      <vt:lpstr>Arial</vt:lpstr>
      <vt:lpstr>Calibri</vt:lpstr>
      <vt:lpstr>Calibri Light</vt:lpstr>
      <vt:lpstr>Century Gothic</vt:lpstr>
      <vt:lpstr>Wingdings 3</vt:lpstr>
      <vt:lpstr>Ion</vt:lpstr>
      <vt:lpstr>Wisp</vt:lpstr>
      <vt:lpstr>Celestial</vt:lpstr>
      <vt:lpstr>Retrospect</vt:lpstr>
      <vt:lpstr>Travel Time Optimization using        Machine Learning</vt:lpstr>
      <vt:lpstr>                   OBJECTIVE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Time Optimization using Machine Learning</dc:title>
  <dc:creator>vikash kumar</dc:creator>
  <cp:lastModifiedBy>vikash kumar</cp:lastModifiedBy>
  <cp:revision>19</cp:revision>
  <cp:lastPrinted>2019-12-01T07:33:58Z</cp:lastPrinted>
  <dcterms:created xsi:type="dcterms:W3CDTF">2019-10-22T17:41:07Z</dcterms:created>
  <dcterms:modified xsi:type="dcterms:W3CDTF">2019-12-01T14:14:05Z</dcterms:modified>
</cp:coreProperties>
</file>