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12" d="100"/>
          <a:sy n="112" d="100"/>
        </p:scale>
        <p:origin x="86" y="2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AC0EBC-59A3-4F55-9E57-362B5927AA3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3C188B31-1AE0-421C-987A-3E074C3C77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F2BC0D59-4D66-4040-92E8-0ED02E332A47}"/>
              </a:ext>
            </a:extLst>
          </p:cNvPr>
          <p:cNvSpPr>
            <a:spLocks noGrp="1"/>
          </p:cNvSpPr>
          <p:nvPr>
            <p:ph type="dt" sz="half" idx="10"/>
          </p:nvPr>
        </p:nvSpPr>
        <p:spPr/>
        <p:txBody>
          <a:bodyPr/>
          <a:lstStyle/>
          <a:p>
            <a:fld id="{C316EFAF-852A-4688-BB89-A4AE73A679CB}" type="datetimeFigureOut">
              <a:rPr lang="es-ES" smtClean="0"/>
              <a:t>03/03/2022</a:t>
            </a:fld>
            <a:endParaRPr lang="es-ES"/>
          </a:p>
        </p:txBody>
      </p:sp>
      <p:sp>
        <p:nvSpPr>
          <p:cNvPr id="5" name="Marcador de pie de página 4">
            <a:extLst>
              <a:ext uri="{FF2B5EF4-FFF2-40B4-BE49-F238E27FC236}">
                <a16:creationId xmlns:a16="http://schemas.microsoft.com/office/drawing/2014/main" id="{2A63825A-8D46-477A-887F-8E6C446D2CA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714632D-A561-4C0A-B990-6517B1F59950}"/>
              </a:ext>
            </a:extLst>
          </p:cNvPr>
          <p:cNvSpPr>
            <a:spLocks noGrp="1"/>
          </p:cNvSpPr>
          <p:nvPr>
            <p:ph type="sldNum" sz="quarter" idx="12"/>
          </p:nvPr>
        </p:nvSpPr>
        <p:spPr/>
        <p:txBody>
          <a:bodyPr/>
          <a:lstStyle/>
          <a:p>
            <a:fld id="{9408150B-DAC3-4920-B7ED-A9C0FA4A7AF2}" type="slidenum">
              <a:rPr lang="es-ES" smtClean="0"/>
              <a:t>‹Nº›</a:t>
            </a:fld>
            <a:endParaRPr lang="es-ES"/>
          </a:p>
        </p:txBody>
      </p:sp>
    </p:spTree>
    <p:extLst>
      <p:ext uri="{BB962C8B-B14F-4D97-AF65-F5344CB8AC3E}">
        <p14:creationId xmlns:p14="http://schemas.microsoft.com/office/powerpoint/2010/main" val="4165418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EE9A07-5E94-4EFB-B5FF-E86AE9C88048}"/>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44C99D7F-1530-4C6C-A5ED-97B5C7C66F9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9C40DE1-17D9-4629-9996-DA4A9DE99B00}"/>
              </a:ext>
            </a:extLst>
          </p:cNvPr>
          <p:cNvSpPr>
            <a:spLocks noGrp="1"/>
          </p:cNvSpPr>
          <p:nvPr>
            <p:ph type="dt" sz="half" idx="10"/>
          </p:nvPr>
        </p:nvSpPr>
        <p:spPr/>
        <p:txBody>
          <a:bodyPr/>
          <a:lstStyle/>
          <a:p>
            <a:fld id="{C316EFAF-852A-4688-BB89-A4AE73A679CB}" type="datetimeFigureOut">
              <a:rPr lang="es-ES" smtClean="0"/>
              <a:t>03/03/2022</a:t>
            </a:fld>
            <a:endParaRPr lang="es-ES"/>
          </a:p>
        </p:txBody>
      </p:sp>
      <p:sp>
        <p:nvSpPr>
          <p:cNvPr id="5" name="Marcador de pie de página 4">
            <a:extLst>
              <a:ext uri="{FF2B5EF4-FFF2-40B4-BE49-F238E27FC236}">
                <a16:creationId xmlns:a16="http://schemas.microsoft.com/office/drawing/2014/main" id="{1396A766-1CB9-43D6-B524-63687F1CC04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15980EA-BA26-4176-8C35-96F5CC4854C1}"/>
              </a:ext>
            </a:extLst>
          </p:cNvPr>
          <p:cNvSpPr>
            <a:spLocks noGrp="1"/>
          </p:cNvSpPr>
          <p:nvPr>
            <p:ph type="sldNum" sz="quarter" idx="12"/>
          </p:nvPr>
        </p:nvSpPr>
        <p:spPr/>
        <p:txBody>
          <a:bodyPr/>
          <a:lstStyle/>
          <a:p>
            <a:fld id="{9408150B-DAC3-4920-B7ED-A9C0FA4A7AF2}" type="slidenum">
              <a:rPr lang="es-ES" smtClean="0"/>
              <a:t>‹Nº›</a:t>
            </a:fld>
            <a:endParaRPr lang="es-ES"/>
          </a:p>
        </p:txBody>
      </p:sp>
    </p:spTree>
    <p:extLst>
      <p:ext uri="{BB962C8B-B14F-4D97-AF65-F5344CB8AC3E}">
        <p14:creationId xmlns:p14="http://schemas.microsoft.com/office/powerpoint/2010/main" val="552599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BE337B3-B5B5-430A-9FE5-DEAB5CF6D87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B131728A-122A-4E87-ACFD-E8920BE649E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E5B2E37-C39B-4EBF-BED9-4DA174B75051}"/>
              </a:ext>
            </a:extLst>
          </p:cNvPr>
          <p:cNvSpPr>
            <a:spLocks noGrp="1"/>
          </p:cNvSpPr>
          <p:nvPr>
            <p:ph type="dt" sz="half" idx="10"/>
          </p:nvPr>
        </p:nvSpPr>
        <p:spPr/>
        <p:txBody>
          <a:bodyPr/>
          <a:lstStyle/>
          <a:p>
            <a:fld id="{C316EFAF-852A-4688-BB89-A4AE73A679CB}" type="datetimeFigureOut">
              <a:rPr lang="es-ES" smtClean="0"/>
              <a:t>03/03/2022</a:t>
            </a:fld>
            <a:endParaRPr lang="es-ES"/>
          </a:p>
        </p:txBody>
      </p:sp>
      <p:sp>
        <p:nvSpPr>
          <p:cNvPr id="5" name="Marcador de pie de página 4">
            <a:extLst>
              <a:ext uri="{FF2B5EF4-FFF2-40B4-BE49-F238E27FC236}">
                <a16:creationId xmlns:a16="http://schemas.microsoft.com/office/drawing/2014/main" id="{A2E11C65-A160-4BBA-A70E-5B5A43E2F63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6955E5E-370F-4F43-8E45-636CFE48C46D}"/>
              </a:ext>
            </a:extLst>
          </p:cNvPr>
          <p:cNvSpPr>
            <a:spLocks noGrp="1"/>
          </p:cNvSpPr>
          <p:nvPr>
            <p:ph type="sldNum" sz="quarter" idx="12"/>
          </p:nvPr>
        </p:nvSpPr>
        <p:spPr/>
        <p:txBody>
          <a:bodyPr/>
          <a:lstStyle/>
          <a:p>
            <a:fld id="{9408150B-DAC3-4920-B7ED-A9C0FA4A7AF2}" type="slidenum">
              <a:rPr lang="es-ES" smtClean="0"/>
              <a:t>‹Nº›</a:t>
            </a:fld>
            <a:endParaRPr lang="es-ES"/>
          </a:p>
        </p:txBody>
      </p:sp>
    </p:spTree>
    <p:extLst>
      <p:ext uri="{BB962C8B-B14F-4D97-AF65-F5344CB8AC3E}">
        <p14:creationId xmlns:p14="http://schemas.microsoft.com/office/powerpoint/2010/main" val="3098586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CC8D36-87E1-455A-A107-8ED002A1030C}"/>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47D7816-D38F-46A8-A8BB-AF76ACCF5E15}"/>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86EBBD0-3651-4667-BFB3-29EBBBE9E06A}"/>
              </a:ext>
            </a:extLst>
          </p:cNvPr>
          <p:cNvSpPr>
            <a:spLocks noGrp="1"/>
          </p:cNvSpPr>
          <p:nvPr>
            <p:ph type="dt" sz="half" idx="10"/>
          </p:nvPr>
        </p:nvSpPr>
        <p:spPr/>
        <p:txBody>
          <a:bodyPr/>
          <a:lstStyle/>
          <a:p>
            <a:fld id="{C316EFAF-852A-4688-BB89-A4AE73A679CB}" type="datetimeFigureOut">
              <a:rPr lang="es-ES" smtClean="0"/>
              <a:t>03/03/2022</a:t>
            </a:fld>
            <a:endParaRPr lang="es-ES"/>
          </a:p>
        </p:txBody>
      </p:sp>
      <p:sp>
        <p:nvSpPr>
          <p:cNvPr id="5" name="Marcador de pie de página 4">
            <a:extLst>
              <a:ext uri="{FF2B5EF4-FFF2-40B4-BE49-F238E27FC236}">
                <a16:creationId xmlns:a16="http://schemas.microsoft.com/office/drawing/2014/main" id="{5868A07C-56C7-45FC-A65E-F3450ED379D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EC6EEF6-FCF6-4989-B358-3C1B3C0C4996}"/>
              </a:ext>
            </a:extLst>
          </p:cNvPr>
          <p:cNvSpPr>
            <a:spLocks noGrp="1"/>
          </p:cNvSpPr>
          <p:nvPr>
            <p:ph type="sldNum" sz="quarter" idx="12"/>
          </p:nvPr>
        </p:nvSpPr>
        <p:spPr/>
        <p:txBody>
          <a:bodyPr/>
          <a:lstStyle/>
          <a:p>
            <a:fld id="{9408150B-DAC3-4920-B7ED-A9C0FA4A7AF2}" type="slidenum">
              <a:rPr lang="es-ES" smtClean="0"/>
              <a:t>‹Nº›</a:t>
            </a:fld>
            <a:endParaRPr lang="es-ES"/>
          </a:p>
        </p:txBody>
      </p:sp>
    </p:spTree>
    <p:extLst>
      <p:ext uri="{BB962C8B-B14F-4D97-AF65-F5344CB8AC3E}">
        <p14:creationId xmlns:p14="http://schemas.microsoft.com/office/powerpoint/2010/main" val="2029262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EBBB63-B6E4-4519-8A15-DEE64A3694A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22E2AD2E-369E-49C7-85F9-F7712EA9E9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07A9D172-81B9-4D0A-8E7E-6DD0E4229629}"/>
              </a:ext>
            </a:extLst>
          </p:cNvPr>
          <p:cNvSpPr>
            <a:spLocks noGrp="1"/>
          </p:cNvSpPr>
          <p:nvPr>
            <p:ph type="dt" sz="half" idx="10"/>
          </p:nvPr>
        </p:nvSpPr>
        <p:spPr/>
        <p:txBody>
          <a:bodyPr/>
          <a:lstStyle/>
          <a:p>
            <a:fld id="{C316EFAF-852A-4688-BB89-A4AE73A679CB}" type="datetimeFigureOut">
              <a:rPr lang="es-ES" smtClean="0"/>
              <a:t>03/03/2022</a:t>
            </a:fld>
            <a:endParaRPr lang="es-ES"/>
          </a:p>
        </p:txBody>
      </p:sp>
      <p:sp>
        <p:nvSpPr>
          <p:cNvPr id="5" name="Marcador de pie de página 4">
            <a:extLst>
              <a:ext uri="{FF2B5EF4-FFF2-40B4-BE49-F238E27FC236}">
                <a16:creationId xmlns:a16="http://schemas.microsoft.com/office/drawing/2014/main" id="{66B97C73-3980-4CA7-994F-A3802A3D44C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019CC52-D2A4-413D-93E1-D8BD90C3556A}"/>
              </a:ext>
            </a:extLst>
          </p:cNvPr>
          <p:cNvSpPr>
            <a:spLocks noGrp="1"/>
          </p:cNvSpPr>
          <p:nvPr>
            <p:ph type="sldNum" sz="quarter" idx="12"/>
          </p:nvPr>
        </p:nvSpPr>
        <p:spPr/>
        <p:txBody>
          <a:bodyPr/>
          <a:lstStyle/>
          <a:p>
            <a:fld id="{9408150B-DAC3-4920-B7ED-A9C0FA4A7AF2}" type="slidenum">
              <a:rPr lang="es-ES" smtClean="0"/>
              <a:t>‹Nº›</a:t>
            </a:fld>
            <a:endParaRPr lang="es-ES"/>
          </a:p>
        </p:txBody>
      </p:sp>
    </p:spTree>
    <p:extLst>
      <p:ext uri="{BB962C8B-B14F-4D97-AF65-F5344CB8AC3E}">
        <p14:creationId xmlns:p14="http://schemas.microsoft.com/office/powerpoint/2010/main" val="1147730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5923A7-56FB-44C9-B5D3-CED2C8608DDD}"/>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2525A7C-89C2-47E5-80AC-156D446F8CD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CFB4D7D5-4794-462A-AD12-3060CDD255B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E530DA42-67F8-4C1E-9CE6-2C0160C9CEB4}"/>
              </a:ext>
            </a:extLst>
          </p:cNvPr>
          <p:cNvSpPr>
            <a:spLocks noGrp="1"/>
          </p:cNvSpPr>
          <p:nvPr>
            <p:ph type="dt" sz="half" idx="10"/>
          </p:nvPr>
        </p:nvSpPr>
        <p:spPr/>
        <p:txBody>
          <a:bodyPr/>
          <a:lstStyle/>
          <a:p>
            <a:fld id="{C316EFAF-852A-4688-BB89-A4AE73A679CB}" type="datetimeFigureOut">
              <a:rPr lang="es-ES" smtClean="0"/>
              <a:t>03/03/2022</a:t>
            </a:fld>
            <a:endParaRPr lang="es-ES"/>
          </a:p>
        </p:txBody>
      </p:sp>
      <p:sp>
        <p:nvSpPr>
          <p:cNvPr id="6" name="Marcador de pie de página 5">
            <a:extLst>
              <a:ext uri="{FF2B5EF4-FFF2-40B4-BE49-F238E27FC236}">
                <a16:creationId xmlns:a16="http://schemas.microsoft.com/office/drawing/2014/main" id="{5A69A262-3B00-4741-BA2D-A7F6A639E29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2F8BCB7-2DE3-4984-94B6-5241E51C16B9}"/>
              </a:ext>
            </a:extLst>
          </p:cNvPr>
          <p:cNvSpPr>
            <a:spLocks noGrp="1"/>
          </p:cNvSpPr>
          <p:nvPr>
            <p:ph type="sldNum" sz="quarter" idx="12"/>
          </p:nvPr>
        </p:nvSpPr>
        <p:spPr/>
        <p:txBody>
          <a:bodyPr/>
          <a:lstStyle/>
          <a:p>
            <a:fld id="{9408150B-DAC3-4920-B7ED-A9C0FA4A7AF2}" type="slidenum">
              <a:rPr lang="es-ES" smtClean="0"/>
              <a:t>‹Nº›</a:t>
            </a:fld>
            <a:endParaRPr lang="es-ES"/>
          </a:p>
        </p:txBody>
      </p:sp>
    </p:spTree>
    <p:extLst>
      <p:ext uri="{BB962C8B-B14F-4D97-AF65-F5344CB8AC3E}">
        <p14:creationId xmlns:p14="http://schemas.microsoft.com/office/powerpoint/2010/main" val="2304757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8595F8-4A41-4C66-8A6C-BB4440267432}"/>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E5ABC7C2-0C99-479A-A552-E3B5932B1F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A517EA5-1D1A-40FB-A586-66E7221BEA8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578E1391-C0C4-4B1D-A032-05599FF541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2A4DA9A7-33D1-4FD2-AF00-601B7DC43DC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447A0C07-0EFB-48D6-9198-7D4EDD9B6D15}"/>
              </a:ext>
            </a:extLst>
          </p:cNvPr>
          <p:cNvSpPr>
            <a:spLocks noGrp="1"/>
          </p:cNvSpPr>
          <p:nvPr>
            <p:ph type="dt" sz="half" idx="10"/>
          </p:nvPr>
        </p:nvSpPr>
        <p:spPr/>
        <p:txBody>
          <a:bodyPr/>
          <a:lstStyle/>
          <a:p>
            <a:fld id="{C316EFAF-852A-4688-BB89-A4AE73A679CB}" type="datetimeFigureOut">
              <a:rPr lang="es-ES" smtClean="0"/>
              <a:t>03/03/2022</a:t>
            </a:fld>
            <a:endParaRPr lang="es-ES"/>
          </a:p>
        </p:txBody>
      </p:sp>
      <p:sp>
        <p:nvSpPr>
          <p:cNvPr id="8" name="Marcador de pie de página 7">
            <a:extLst>
              <a:ext uri="{FF2B5EF4-FFF2-40B4-BE49-F238E27FC236}">
                <a16:creationId xmlns:a16="http://schemas.microsoft.com/office/drawing/2014/main" id="{384D3685-01D9-486A-8A7A-DD676F56922A}"/>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40428041-F592-446A-8F00-38E9A104C715}"/>
              </a:ext>
            </a:extLst>
          </p:cNvPr>
          <p:cNvSpPr>
            <a:spLocks noGrp="1"/>
          </p:cNvSpPr>
          <p:nvPr>
            <p:ph type="sldNum" sz="quarter" idx="12"/>
          </p:nvPr>
        </p:nvSpPr>
        <p:spPr/>
        <p:txBody>
          <a:bodyPr/>
          <a:lstStyle/>
          <a:p>
            <a:fld id="{9408150B-DAC3-4920-B7ED-A9C0FA4A7AF2}" type="slidenum">
              <a:rPr lang="es-ES" smtClean="0"/>
              <a:t>‹Nº›</a:t>
            </a:fld>
            <a:endParaRPr lang="es-ES"/>
          </a:p>
        </p:txBody>
      </p:sp>
    </p:spTree>
    <p:extLst>
      <p:ext uri="{BB962C8B-B14F-4D97-AF65-F5344CB8AC3E}">
        <p14:creationId xmlns:p14="http://schemas.microsoft.com/office/powerpoint/2010/main" val="1165459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F36CC2-95A6-4ABF-8450-E5BC5CA0278A}"/>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4724BF1D-2AEB-40B6-90E6-8979C614BED7}"/>
              </a:ext>
            </a:extLst>
          </p:cNvPr>
          <p:cNvSpPr>
            <a:spLocks noGrp="1"/>
          </p:cNvSpPr>
          <p:nvPr>
            <p:ph type="dt" sz="half" idx="10"/>
          </p:nvPr>
        </p:nvSpPr>
        <p:spPr/>
        <p:txBody>
          <a:bodyPr/>
          <a:lstStyle/>
          <a:p>
            <a:fld id="{C316EFAF-852A-4688-BB89-A4AE73A679CB}" type="datetimeFigureOut">
              <a:rPr lang="es-ES" smtClean="0"/>
              <a:t>03/03/2022</a:t>
            </a:fld>
            <a:endParaRPr lang="es-ES"/>
          </a:p>
        </p:txBody>
      </p:sp>
      <p:sp>
        <p:nvSpPr>
          <p:cNvPr id="4" name="Marcador de pie de página 3">
            <a:extLst>
              <a:ext uri="{FF2B5EF4-FFF2-40B4-BE49-F238E27FC236}">
                <a16:creationId xmlns:a16="http://schemas.microsoft.com/office/drawing/2014/main" id="{82B92B95-1A69-4304-A2A9-7AFBC5825011}"/>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615782B6-B004-45BC-9C32-22CA4D875F93}"/>
              </a:ext>
            </a:extLst>
          </p:cNvPr>
          <p:cNvSpPr>
            <a:spLocks noGrp="1"/>
          </p:cNvSpPr>
          <p:nvPr>
            <p:ph type="sldNum" sz="quarter" idx="12"/>
          </p:nvPr>
        </p:nvSpPr>
        <p:spPr/>
        <p:txBody>
          <a:bodyPr/>
          <a:lstStyle/>
          <a:p>
            <a:fld id="{9408150B-DAC3-4920-B7ED-A9C0FA4A7AF2}" type="slidenum">
              <a:rPr lang="es-ES" smtClean="0"/>
              <a:t>‹Nº›</a:t>
            </a:fld>
            <a:endParaRPr lang="es-ES"/>
          </a:p>
        </p:txBody>
      </p:sp>
    </p:spTree>
    <p:extLst>
      <p:ext uri="{BB962C8B-B14F-4D97-AF65-F5344CB8AC3E}">
        <p14:creationId xmlns:p14="http://schemas.microsoft.com/office/powerpoint/2010/main" val="2317820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89765A9-38D8-4013-9C37-12875075ED20}"/>
              </a:ext>
            </a:extLst>
          </p:cNvPr>
          <p:cNvSpPr>
            <a:spLocks noGrp="1"/>
          </p:cNvSpPr>
          <p:nvPr>
            <p:ph type="dt" sz="half" idx="10"/>
          </p:nvPr>
        </p:nvSpPr>
        <p:spPr/>
        <p:txBody>
          <a:bodyPr/>
          <a:lstStyle/>
          <a:p>
            <a:fld id="{C316EFAF-852A-4688-BB89-A4AE73A679CB}" type="datetimeFigureOut">
              <a:rPr lang="es-ES" smtClean="0"/>
              <a:t>03/03/2022</a:t>
            </a:fld>
            <a:endParaRPr lang="es-ES"/>
          </a:p>
        </p:txBody>
      </p:sp>
      <p:sp>
        <p:nvSpPr>
          <p:cNvPr id="3" name="Marcador de pie de página 2">
            <a:extLst>
              <a:ext uri="{FF2B5EF4-FFF2-40B4-BE49-F238E27FC236}">
                <a16:creationId xmlns:a16="http://schemas.microsoft.com/office/drawing/2014/main" id="{10671279-4A35-4AE2-837D-5408D9F6D549}"/>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2194C264-FAF1-454E-883E-A31101FCB1E8}"/>
              </a:ext>
            </a:extLst>
          </p:cNvPr>
          <p:cNvSpPr>
            <a:spLocks noGrp="1"/>
          </p:cNvSpPr>
          <p:nvPr>
            <p:ph type="sldNum" sz="quarter" idx="12"/>
          </p:nvPr>
        </p:nvSpPr>
        <p:spPr/>
        <p:txBody>
          <a:bodyPr/>
          <a:lstStyle/>
          <a:p>
            <a:fld id="{9408150B-DAC3-4920-B7ED-A9C0FA4A7AF2}" type="slidenum">
              <a:rPr lang="es-ES" smtClean="0"/>
              <a:t>‹Nº›</a:t>
            </a:fld>
            <a:endParaRPr lang="es-ES"/>
          </a:p>
        </p:txBody>
      </p:sp>
    </p:spTree>
    <p:extLst>
      <p:ext uri="{BB962C8B-B14F-4D97-AF65-F5344CB8AC3E}">
        <p14:creationId xmlns:p14="http://schemas.microsoft.com/office/powerpoint/2010/main" val="2342655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95DF6C-5206-428D-9AD8-CDED4A131B7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9CC399D-8E36-4187-8DF0-C462CE76B5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ABF8B292-65D8-4F61-8334-939BDB7EFB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B249481-B6AD-479B-B0DA-E8E8545B8EDE}"/>
              </a:ext>
            </a:extLst>
          </p:cNvPr>
          <p:cNvSpPr>
            <a:spLocks noGrp="1"/>
          </p:cNvSpPr>
          <p:nvPr>
            <p:ph type="dt" sz="half" idx="10"/>
          </p:nvPr>
        </p:nvSpPr>
        <p:spPr/>
        <p:txBody>
          <a:bodyPr/>
          <a:lstStyle/>
          <a:p>
            <a:fld id="{C316EFAF-852A-4688-BB89-A4AE73A679CB}" type="datetimeFigureOut">
              <a:rPr lang="es-ES" smtClean="0"/>
              <a:t>03/03/2022</a:t>
            </a:fld>
            <a:endParaRPr lang="es-ES"/>
          </a:p>
        </p:txBody>
      </p:sp>
      <p:sp>
        <p:nvSpPr>
          <p:cNvPr id="6" name="Marcador de pie de página 5">
            <a:extLst>
              <a:ext uri="{FF2B5EF4-FFF2-40B4-BE49-F238E27FC236}">
                <a16:creationId xmlns:a16="http://schemas.microsoft.com/office/drawing/2014/main" id="{F7C49B6D-8D09-47F1-BBF9-458CC9CA1230}"/>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B3937F7-47B3-4D37-AF59-AF6F80EFC594}"/>
              </a:ext>
            </a:extLst>
          </p:cNvPr>
          <p:cNvSpPr>
            <a:spLocks noGrp="1"/>
          </p:cNvSpPr>
          <p:nvPr>
            <p:ph type="sldNum" sz="quarter" idx="12"/>
          </p:nvPr>
        </p:nvSpPr>
        <p:spPr/>
        <p:txBody>
          <a:bodyPr/>
          <a:lstStyle/>
          <a:p>
            <a:fld id="{9408150B-DAC3-4920-B7ED-A9C0FA4A7AF2}" type="slidenum">
              <a:rPr lang="es-ES" smtClean="0"/>
              <a:t>‹Nº›</a:t>
            </a:fld>
            <a:endParaRPr lang="es-ES"/>
          </a:p>
        </p:txBody>
      </p:sp>
    </p:spTree>
    <p:extLst>
      <p:ext uri="{BB962C8B-B14F-4D97-AF65-F5344CB8AC3E}">
        <p14:creationId xmlns:p14="http://schemas.microsoft.com/office/powerpoint/2010/main" val="1264094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187007-C06A-4AE5-A1C9-1522CEC3B26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63D17452-00EF-4C1E-B45A-AF34ECD60C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AE891CD4-A6F5-4A25-8111-030BE41489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37DE221-0F46-4759-9295-BCAA46DE4DB7}"/>
              </a:ext>
            </a:extLst>
          </p:cNvPr>
          <p:cNvSpPr>
            <a:spLocks noGrp="1"/>
          </p:cNvSpPr>
          <p:nvPr>
            <p:ph type="dt" sz="half" idx="10"/>
          </p:nvPr>
        </p:nvSpPr>
        <p:spPr/>
        <p:txBody>
          <a:bodyPr/>
          <a:lstStyle/>
          <a:p>
            <a:fld id="{C316EFAF-852A-4688-BB89-A4AE73A679CB}" type="datetimeFigureOut">
              <a:rPr lang="es-ES" smtClean="0"/>
              <a:t>03/03/2022</a:t>
            </a:fld>
            <a:endParaRPr lang="es-ES"/>
          </a:p>
        </p:txBody>
      </p:sp>
      <p:sp>
        <p:nvSpPr>
          <p:cNvPr id="6" name="Marcador de pie de página 5">
            <a:extLst>
              <a:ext uri="{FF2B5EF4-FFF2-40B4-BE49-F238E27FC236}">
                <a16:creationId xmlns:a16="http://schemas.microsoft.com/office/drawing/2014/main" id="{B69821BF-DDE4-498F-98D3-93A2C8B80CB5}"/>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57AA41FA-286E-4A88-B908-68DD63200757}"/>
              </a:ext>
            </a:extLst>
          </p:cNvPr>
          <p:cNvSpPr>
            <a:spLocks noGrp="1"/>
          </p:cNvSpPr>
          <p:nvPr>
            <p:ph type="sldNum" sz="quarter" idx="12"/>
          </p:nvPr>
        </p:nvSpPr>
        <p:spPr/>
        <p:txBody>
          <a:bodyPr/>
          <a:lstStyle/>
          <a:p>
            <a:fld id="{9408150B-DAC3-4920-B7ED-A9C0FA4A7AF2}" type="slidenum">
              <a:rPr lang="es-ES" smtClean="0"/>
              <a:t>‹Nº›</a:t>
            </a:fld>
            <a:endParaRPr lang="es-ES"/>
          </a:p>
        </p:txBody>
      </p:sp>
    </p:spTree>
    <p:extLst>
      <p:ext uri="{BB962C8B-B14F-4D97-AF65-F5344CB8AC3E}">
        <p14:creationId xmlns:p14="http://schemas.microsoft.com/office/powerpoint/2010/main" val="142284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2FC664F-F07E-43FC-B046-B681BA47FB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8C1AC63B-9C49-4166-A318-11039C9364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025789F-B496-4B6F-BB63-1F0D748804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16EFAF-852A-4688-BB89-A4AE73A679CB}" type="datetimeFigureOut">
              <a:rPr lang="es-ES" smtClean="0"/>
              <a:t>03/03/2022</a:t>
            </a:fld>
            <a:endParaRPr lang="es-ES"/>
          </a:p>
        </p:txBody>
      </p:sp>
      <p:sp>
        <p:nvSpPr>
          <p:cNvPr id="5" name="Marcador de pie de página 4">
            <a:extLst>
              <a:ext uri="{FF2B5EF4-FFF2-40B4-BE49-F238E27FC236}">
                <a16:creationId xmlns:a16="http://schemas.microsoft.com/office/drawing/2014/main" id="{EF43995D-C957-4AAE-B908-158C6C1C0C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A933DE6E-5FDE-4248-87FB-3DE749DF82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08150B-DAC3-4920-B7ED-A9C0FA4A7AF2}" type="slidenum">
              <a:rPr lang="es-ES" smtClean="0"/>
              <a:t>‹Nº›</a:t>
            </a:fld>
            <a:endParaRPr lang="es-ES"/>
          </a:p>
        </p:txBody>
      </p:sp>
    </p:spTree>
    <p:extLst>
      <p:ext uri="{BB962C8B-B14F-4D97-AF65-F5344CB8AC3E}">
        <p14:creationId xmlns:p14="http://schemas.microsoft.com/office/powerpoint/2010/main" val="854232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yanpitangui/dotnet-api-boilerplat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freecodecamp.org/news/a-quick-intro-to-dependency-injection-what-it-is-and-when-to-use-it-7578c84fa88f" TargetMode="External"/><Relationship Id="rId2" Type="http://schemas.openxmlformats.org/officeDocument/2006/relationships/hyperlink" Target="https://www.c-sharpcorner.com/article/what-is-startup-class-and-program-cs-in-asp-net-core/"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aspnet/core/mvc/models/model-binding?view=aspnetcore-6.0"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demcatamak.medium.com/layers-in-ddd-projects-bd492aa2b8aa"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4"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1768BDDD-AE8C-4ED4-9218-55DFFC67417A}"/>
              </a:ext>
            </a:extLst>
          </p:cNvPr>
          <p:cNvSpPr>
            <a:spLocks noGrp="1"/>
          </p:cNvSpPr>
          <p:nvPr>
            <p:ph type="ctrTitle"/>
          </p:nvPr>
        </p:nvSpPr>
        <p:spPr>
          <a:xfrm>
            <a:off x="1524003" y="2379787"/>
            <a:ext cx="9144000" cy="2764028"/>
          </a:xfrm>
        </p:spPr>
        <p:txBody>
          <a:bodyPr anchor="ctr">
            <a:normAutofit/>
          </a:bodyPr>
          <a:lstStyle/>
          <a:p>
            <a:r>
              <a:rPr lang="es-ES" sz="7200" dirty="0"/>
              <a:t>SFF S3 - </a:t>
            </a:r>
            <a:r>
              <a:rPr lang="es-ES" sz="7200" dirty="0" err="1"/>
              <a:t>APIs</a:t>
            </a:r>
            <a:endParaRPr lang="es-ES" sz="7200" dirty="0"/>
          </a:p>
        </p:txBody>
      </p:sp>
      <p:sp>
        <p:nvSpPr>
          <p:cNvPr id="3" name="Subtítulo 2">
            <a:extLst>
              <a:ext uri="{FF2B5EF4-FFF2-40B4-BE49-F238E27FC236}">
                <a16:creationId xmlns:a16="http://schemas.microsoft.com/office/drawing/2014/main" id="{252CA325-C328-4626-826C-3102D4612CF6}"/>
              </a:ext>
            </a:extLst>
          </p:cNvPr>
          <p:cNvSpPr>
            <a:spLocks noGrp="1"/>
          </p:cNvSpPr>
          <p:nvPr>
            <p:ph type="subTitle" idx="1"/>
          </p:nvPr>
        </p:nvSpPr>
        <p:spPr>
          <a:xfrm>
            <a:off x="1966912" y="5645150"/>
            <a:ext cx="8258176" cy="631825"/>
          </a:xfrm>
        </p:spPr>
        <p:txBody>
          <a:bodyPr anchor="ctr">
            <a:normAutofit/>
          </a:bodyPr>
          <a:lstStyle/>
          <a:p>
            <a:r>
              <a:rPr lang="es-ES" sz="2800"/>
              <a:t>Ruben Martínez &amp; Marc Compta</a:t>
            </a:r>
          </a:p>
        </p:txBody>
      </p:sp>
      <p:sp>
        <p:nvSpPr>
          <p:cNvPr id="35"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8" name="Picture 4">
            <a:extLst>
              <a:ext uri="{FF2B5EF4-FFF2-40B4-BE49-F238E27FC236}">
                <a16:creationId xmlns:a16="http://schemas.microsoft.com/office/drawing/2014/main" id="{B723CFF6-D0A1-4A25-9D30-3F47793E9F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8353" y="411561"/>
            <a:ext cx="1875294" cy="1875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7956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1E762C-46BF-4881-96D9-CBE095F6E4A9}"/>
              </a:ext>
            </a:extLst>
          </p:cNvPr>
          <p:cNvSpPr>
            <a:spLocks noGrp="1"/>
          </p:cNvSpPr>
          <p:nvPr>
            <p:ph type="title"/>
          </p:nvPr>
        </p:nvSpPr>
        <p:spPr/>
        <p:txBody>
          <a:bodyPr/>
          <a:lstStyle/>
          <a:p>
            <a:r>
              <a:rPr lang="es-ES" dirty="0"/>
              <a:t>API .NET (C#) – Basic </a:t>
            </a:r>
            <a:r>
              <a:rPr lang="es-ES" dirty="0" err="1"/>
              <a:t>Structure</a:t>
            </a:r>
            <a:endParaRPr lang="es-ES" dirty="0"/>
          </a:p>
        </p:txBody>
      </p:sp>
      <p:sp>
        <p:nvSpPr>
          <p:cNvPr id="3" name="Marcador de contenido 2">
            <a:extLst>
              <a:ext uri="{FF2B5EF4-FFF2-40B4-BE49-F238E27FC236}">
                <a16:creationId xmlns:a16="http://schemas.microsoft.com/office/drawing/2014/main" id="{AA825AB0-403A-4D75-BAB9-A97D81D1BBAE}"/>
              </a:ext>
            </a:extLst>
          </p:cNvPr>
          <p:cNvSpPr>
            <a:spLocks noGrp="1"/>
          </p:cNvSpPr>
          <p:nvPr>
            <p:ph idx="1"/>
          </p:nvPr>
        </p:nvSpPr>
        <p:spPr>
          <a:xfrm>
            <a:off x="838200" y="1825625"/>
            <a:ext cx="5887453" cy="4351338"/>
          </a:xfrm>
        </p:spPr>
        <p:txBody>
          <a:bodyPr/>
          <a:lstStyle/>
          <a:p>
            <a:r>
              <a:rPr lang="es-ES" b="1" dirty="0"/>
              <a:t>.NET 6 </a:t>
            </a:r>
            <a:r>
              <a:rPr lang="es-ES" b="1" dirty="0" err="1"/>
              <a:t>Boilerplate</a:t>
            </a:r>
            <a:r>
              <a:rPr lang="es-ES" b="1" dirty="0"/>
              <a:t>:</a:t>
            </a:r>
          </a:p>
          <a:p>
            <a:pPr marL="457200" lvl="1" indent="0">
              <a:buNone/>
            </a:pPr>
            <a:r>
              <a:rPr lang="es-ES" dirty="0">
                <a:hlinkClick r:id="rId2"/>
              </a:rPr>
              <a:t>https://github.com/yanpitangui/dotnet-api-boilerplate</a:t>
            </a:r>
            <a:endParaRPr lang="es-ES" dirty="0"/>
          </a:p>
          <a:p>
            <a:endParaRPr lang="es-ES" dirty="0"/>
          </a:p>
          <a:p>
            <a:r>
              <a:rPr lang="es-ES" b="1" dirty="0" err="1"/>
              <a:t>Solution</a:t>
            </a:r>
            <a:r>
              <a:rPr lang="es-ES" b="1" dirty="0"/>
              <a:t> (.</a:t>
            </a:r>
            <a:r>
              <a:rPr lang="es-ES" b="1" dirty="0" err="1"/>
              <a:t>sln</a:t>
            </a:r>
            <a:r>
              <a:rPr lang="es-ES" b="1" dirty="0"/>
              <a:t>) vs Project (.</a:t>
            </a:r>
            <a:r>
              <a:rPr lang="es-ES" b="1" dirty="0" err="1"/>
              <a:t>csproj</a:t>
            </a:r>
            <a:r>
              <a:rPr lang="es-ES" b="1" dirty="0"/>
              <a:t>):</a:t>
            </a:r>
            <a:r>
              <a:rPr lang="es-ES" dirty="0"/>
              <a:t> . </a:t>
            </a:r>
            <a:r>
              <a:rPr lang="en-US" b="0" i="0" dirty="0">
                <a:solidFill>
                  <a:srgbClr val="232629"/>
                </a:solidFill>
                <a:effectLst/>
                <a:latin typeface="-apple-system"/>
              </a:rPr>
              <a:t>A solution is a container for projects, and tracks dependencies between projects.</a:t>
            </a:r>
          </a:p>
          <a:p>
            <a:endParaRPr lang="es-ES" dirty="0"/>
          </a:p>
          <a:p>
            <a:pPr lvl="1"/>
            <a:endParaRPr lang="es-ES" dirty="0"/>
          </a:p>
        </p:txBody>
      </p:sp>
      <p:pic>
        <p:nvPicPr>
          <p:cNvPr id="5" name="Imagen 4">
            <a:extLst>
              <a:ext uri="{FF2B5EF4-FFF2-40B4-BE49-F238E27FC236}">
                <a16:creationId xmlns:a16="http://schemas.microsoft.com/office/drawing/2014/main" id="{400812B8-AC7A-4FA4-AF8F-22D1A76A9CF5}"/>
              </a:ext>
            </a:extLst>
          </p:cNvPr>
          <p:cNvPicPr>
            <a:picLocks noChangeAspect="1"/>
          </p:cNvPicPr>
          <p:nvPr/>
        </p:nvPicPr>
        <p:blipFill>
          <a:blip r:embed="rId3"/>
          <a:stretch>
            <a:fillRect/>
          </a:stretch>
        </p:blipFill>
        <p:spPr>
          <a:xfrm>
            <a:off x="7893934" y="1734164"/>
            <a:ext cx="3579679" cy="4442800"/>
          </a:xfrm>
          <a:prstGeom prst="rect">
            <a:avLst/>
          </a:prstGeom>
        </p:spPr>
      </p:pic>
    </p:spTree>
    <p:extLst>
      <p:ext uri="{BB962C8B-B14F-4D97-AF65-F5344CB8AC3E}">
        <p14:creationId xmlns:p14="http://schemas.microsoft.com/office/powerpoint/2010/main" val="98610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7BF64-77F3-458E-8586-5E6A16701832}"/>
              </a:ext>
            </a:extLst>
          </p:cNvPr>
          <p:cNvSpPr>
            <a:spLocks noGrp="1"/>
          </p:cNvSpPr>
          <p:nvPr>
            <p:ph type="title"/>
          </p:nvPr>
        </p:nvSpPr>
        <p:spPr/>
        <p:txBody>
          <a:bodyPr/>
          <a:lstStyle/>
          <a:p>
            <a:r>
              <a:rPr lang="es-ES" dirty="0" err="1"/>
              <a:t>Boilerplate.Api</a:t>
            </a:r>
            <a:endParaRPr lang="es-ES" dirty="0"/>
          </a:p>
        </p:txBody>
      </p:sp>
      <p:pic>
        <p:nvPicPr>
          <p:cNvPr id="5" name="Imagen 4">
            <a:extLst>
              <a:ext uri="{FF2B5EF4-FFF2-40B4-BE49-F238E27FC236}">
                <a16:creationId xmlns:a16="http://schemas.microsoft.com/office/drawing/2014/main" id="{5F800657-3FAC-4845-A53B-B034F5E30F18}"/>
              </a:ext>
            </a:extLst>
          </p:cNvPr>
          <p:cNvPicPr>
            <a:picLocks noChangeAspect="1"/>
          </p:cNvPicPr>
          <p:nvPr/>
        </p:nvPicPr>
        <p:blipFill>
          <a:blip r:embed="rId2"/>
          <a:stretch>
            <a:fillRect/>
          </a:stretch>
        </p:blipFill>
        <p:spPr>
          <a:xfrm>
            <a:off x="983849" y="1690688"/>
            <a:ext cx="3860458" cy="3961669"/>
          </a:xfrm>
          <a:prstGeom prst="rect">
            <a:avLst/>
          </a:prstGeom>
        </p:spPr>
      </p:pic>
      <p:sp>
        <p:nvSpPr>
          <p:cNvPr id="6" name="Marcador de contenido 2">
            <a:extLst>
              <a:ext uri="{FF2B5EF4-FFF2-40B4-BE49-F238E27FC236}">
                <a16:creationId xmlns:a16="http://schemas.microsoft.com/office/drawing/2014/main" id="{4C377F49-A6FD-4E88-84D1-51D82F5AC66F}"/>
              </a:ext>
            </a:extLst>
          </p:cNvPr>
          <p:cNvSpPr>
            <a:spLocks noGrp="1"/>
          </p:cNvSpPr>
          <p:nvPr>
            <p:ph idx="1"/>
          </p:nvPr>
        </p:nvSpPr>
        <p:spPr>
          <a:xfrm>
            <a:off x="5320698" y="1495853"/>
            <a:ext cx="5887453" cy="4351338"/>
          </a:xfrm>
        </p:spPr>
        <p:txBody>
          <a:bodyPr>
            <a:normAutofit lnSpcReduction="10000"/>
          </a:bodyPr>
          <a:lstStyle/>
          <a:p>
            <a:r>
              <a:rPr lang="es-ES" b="1" dirty="0" err="1"/>
              <a:t>Appsettings.json</a:t>
            </a:r>
            <a:r>
              <a:rPr lang="es-ES" b="1" dirty="0"/>
              <a:t>: </a:t>
            </a:r>
            <a:r>
              <a:rPr lang="es-ES" dirty="0" err="1"/>
              <a:t>Allows</a:t>
            </a:r>
            <a:r>
              <a:rPr lang="es-ES" dirty="0"/>
              <a:t> </a:t>
            </a:r>
            <a:r>
              <a:rPr lang="es-ES" dirty="0" err="1"/>
              <a:t>us</a:t>
            </a:r>
            <a:r>
              <a:rPr lang="es-ES" dirty="0"/>
              <a:t> </a:t>
            </a:r>
            <a:r>
              <a:rPr lang="es-ES" dirty="0" err="1"/>
              <a:t>to</a:t>
            </a:r>
            <a:r>
              <a:rPr lang="es-ES" dirty="0"/>
              <a:t> </a:t>
            </a:r>
            <a:r>
              <a:rPr lang="es-ES" dirty="0" err="1"/>
              <a:t>keep</a:t>
            </a:r>
            <a:r>
              <a:rPr lang="es-ES" dirty="0"/>
              <a:t> </a:t>
            </a:r>
            <a:r>
              <a:rPr lang="es-ES" dirty="0" err="1"/>
              <a:t>code</a:t>
            </a:r>
            <a:r>
              <a:rPr lang="es-ES" dirty="0"/>
              <a:t> </a:t>
            </a:r>
            <a:r>
              <a:rPr lang="es-ES" dirty="0" err="1"/>
              <a:t>separated</a:t>
            </a:r>
            <a:r>
              <a:rPr lang="es-ES" dirty="0"/>
              <a:t> </a:t>
            </a:r>
            <a:r>
              <a:rPr lang="es-ES" dirty="0" err="1"/>
              <a:t>from</a:t>
            </a:r>
            <a:r>
              <a:rPr lang="es-ES" dirty="0"/>
              <a:t> </a:t>
            </a:r>
            <a:r>
              <a:rPr lang="es-ES" dirty="0" err="1"/>
              <a:t>configuration</a:t>
            </a:r>
            <a:r>
              <a:rPr lang="es-ES" dirty="0"/>
              <a:t> (</a:t>
            </a:r>
            <a:r>
              <a:rPr lang="es-ES" dirty="0" err="1"/>
              <a:t>environment-dependant</a:t>
            </a:r>
            <a:r>
              <a:rPr lang="es-ES" dirty="0"/>
              <a:t>) (1).</a:t>
            </a:r>
          </a:p>
          <a:p>
            <a:r>
              <a:rPr lang="es-ES" b="1" dirty="0" err="1"/>
              <a:t>Program.cs</a:t>
            </a:r>
            <a:r>
              <a:rPr lang="es-ES" b="1" dirty="0"/>
              <a:t>: </a:t>
            </a:r>
            <a:r>
              <a:rPr lang="es-ES" dirty="0" err="1"/>
              <a:t>the</a:t>
            </a:r>
            <a:r>
              <a:rPr lang="es-ES" dirty="0"/>
              <a:t> </a:t>
            </a:r>
            <a:r>
              <a:rPr lang="es-ES" dirty="0" err="1"/>
              <a:t>entry</a:t>
            </a:r>
            <a:r>
              <a:rPr lang="es-ES" dirty="0"/>
              <a:t> </a:t>
            </a:r>
            <a:r>
              <a:rPr lang="es-ES" dirty="0" err="1"/>
              <a:t>point</a:t>
            </a:r>
            <a:r>
              <a:rPr lang="es-ES" dirty="0"/>
              <a:t> </a:t>
            </a:r>
            <a:r>
              <a:rPr lang="es-ES" dirty="0" err="1"/>
              <a:t>for</a:t>
            </a:r>
            <a:r>
              <a:rPr lang="es-ES" dirty="0"/>
              <a:t> </a:t>
            </a:r>
            <a:r>
              <a:rPr lang="es-ES" dirty="0" err="1"/>
              <a:t>the</a:t>
            </a:r>
            <a:r>
              <a:rPr lang="es-ES" dirty="0"/>
              <a:t> </a:t>
            </a:r>
            <a:r>
              <a:rPr lang="es-ES" dirty="0" err="1"/>
              <a:t>application</a:t>
            </a:r>
            <a:r>
              <a:rPr lang="es-ES" dirty="0"/>
              <a:t>.</a:t>
            </a:r>
          </a:p>
          <a:p>
            <a:r>
              <a:rPr lang="es-ES" b="1" dirty="0" err="1"/>
              <a:t>Startup.cs</a:t>
            </a:r>
            <a:r>
              <a:rPr lang="es-ES" b="1" dirty="0"/>
              <a:t>: </a:t>
            </a:r>
            <a:r>
              <a:rPr lang="en-US" dirty="0"/>
              <a:t>it will be called after </a:t>
            </a:r>
            <a:r>
              <a:rPr lang="en-US" dirty="0" err="1"/>
              <a:t>Program.cs</a:t>
            </a:r>
            <a:r>
              <a:rPr lang="en-US" dirty="0"/>
              <a:t> file is executed at application level. It handles the request pipeline. Startup class triggers the second the application launches.</a:t>
            </a:r>
            <a:endParaRPr lang="es-ES" b="1" dirty="0"/>
          </a:p>
          <a:p>
            <a:pPr lvl="1"/>
            <a:endParaRPr lang="es-ES" dirty="0"/>
          </a:p>
        </p:txBody>
      </p:sp>
      <p:sp>
        <p:nvSpPr>
          <p:cNvPr id="7" name="Marcador de contenido 2">
            <a:extLst>
              <a:ext uri="{FF2B5EF4-FFF2-40B4-BE49-F238E27FC236}">
                <a16:creationId xmlns:a16="http://schemas.microsoft.com/office/drawing/2014/main" id="{794D0F95-AF72-4B00-902D-6DA756126557}"/>
              </a:ext>
            </a:extLst>
          </p:cNvPr>
          <p:cNvSpPr txBox="1">
            <a:spLocks/>
          </p:cNvSpPr>
          <p:nvPr/>
        </p:nvSpPr>
        <p:spPr>
          <a:xfrm>
            <a:off x="-99630" y="6492875"/>
            <a:ext cx="10840656" cy="8892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s-ES" sz="1400" b="1" dirty="0"/>
              <a:t>(1)</a:t>
            </a:r>
            <a:r>
              <a:rPr lang="es-ES" sz="1400" dirty="0"/>
              <a:t> https://12factor.net/config</a:t>
            </a:r>
          </a:p>
        </p:txBody>
      </p:sp>
    </p:spTree>
    <p:extLst>
      <p:ext uri="{BB962C8B-B14F-4D97-AF65-F5344CB8AC3E}">
        <p14:creationId xmlns:p14="http://schemas.microsoft.com/office/powerpoint/2010/main" val="3831679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C20E6A-8EEB-4C20-9B42-2C77215FA55B}"/>
              </a:ext>
            </a:extLst>
          </p:cNvPr>
          <p:cNvSpPr>
            <a:spLocks noGrp="1"/>
          </p:cNvSpPr>
          <p:nvPr>
            <p:ph type="title"/>
          </p:nvPr>
        </p:nvSpPr>
        <p:spPr/>
        <p:txBody>
          <a:bodyPr/>
          <a:lstStyle/>
          <a:p>
            <a:r>
              <a:rPr lang="es-ES" dirty="0" err="1"/>
              <a:t>Startup.cs</a:t>
            </a:r>
            <a:endParaRPr lang="es-ES" dirty="0"/>
          </a:p>
        </p:txBody>
      </p:sp>
      <p:sp>
        <p:nvSpPr>
          <p:cNvPr id="4" name="Marcador de contenido 2">
            <a:extLst>
              <a:ext uri="{FF2B5EF4-FFF2-40B4-BE49-F238E27FC236}">
                <a16:creationId xmlns:a16="http://schemas.microsoft.com/office/drawing/2014/main" id="{681B752A-F6DE-4C4B-ABEB-274A5923FA7A}"/>
              </a:ext>
            </a:extLst>
          </p:cNvPr>
          <p:cNvSpPr txBox="1">
            <a:spLocks/>
          </p:cNvSpPr>
          <p:nvPr/>
        </p:nvSpPr>
        <p:spPr>
          <a:xfrm>
            <a:off x="-138210" y="6492875"/>
            <a:ext cx="10840656" cy="8892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s-ES" sz="1400" b="1" dirty="0"/>
              <a:t>SOURCE:</a:t>
            </a:r>
            <a:r>
              <a:rPr lang="es-ES" sz="1400" dirty="0"/>
              <a:t> https://www.c-sharpcorner.com/article/what-is-startup-class-and-program-cs-in-asp-net-core/</a:t>
            </a:r>
          </a:p>
        </p:txBody>
      </p:sp>
      <p:pic>
        <p:nvPicPr>
          <p:cNvPr id="6" name="Imagen 5">
            <a:extLst>
              <a:ext uri="{FF2B5EF4-FFF2-40B4-BE49-F238E27FC236}">
                <a16:creationId xmlns:a16="http://schemas.microsoft.com/office/drawing/2014/main" id="{44AF8421-B4CE-4802-ABB8-24A0E506C7BE}"/>
              </a:ext>
            </a:extLst>
          </p:cNvPr>
          <p:cNvPicPr>
            <a:picLocks noChangeAspect="1"/>
          </p:cNvPicPr>
          <p:nvPr/>
        </p:nvPicPr>
        <p:blipFill>
          <a:blip r:embed="rId2"/>
          <a:stretch>
            <a:fillRect/>
          </a:stretch>
        </p:blipFill>
        <p:spPr>
          <a:xfrm>
            <a:off x="939141" y="1780836"/>
            <a:ext cx="9763305" cy="2316283"/>
          </a:xfrm>
          <a:prstGeom prst="rect">
            <a:avLst/>
          </a:prstGeom>
        </p:spPr>
      </p:pic>
      <p:sp>
        <p:nvSpPr>
          <p:cNvPr id="7" name="Marcador de contenido 2">
            <a:extLst>
              <a:ext uri="{FF2B5EF4-FFF2-40B4-BE49-F238E27FC236}">
                <a16:creationId xmlns:a16="http://schemas.microsoft.com/office/drawing/2014/main" id="{81DAF4F2-76BE-484D-94FB-EF2453365591}"/>
              </a:ext>
            </a:extLst>
          </p:cNvPr>
          <p:cNvSpPr>
            <a:spLocks noGrp="1"/>
          </p:cNvSpPr>
          <p:nvPr>
            <p:ph idx="1"/>
          </p:nvPr>
        </p:nvSpPr>
        <p:spPr>
          <a:xfrm>
            <a:off x="589128" y="4562580"/>
            <a:ext cx="11013744" cy="1766510"/>
          </a:xfrm>
        </p:spPr>
        <p:txBody>
          <a:bodyPr>
            <a:normAutofit/>
          </a:bodyPr>
          <a:lstStyle/>
          <a:p>
            <a:pPr marL="0" indent="0">
              <a:buNone/>
            </a:pPr>
            <a:r>
              <a:rPr lang="es-ES" dirty="0"/>
              <a:t>Once </a:t>
            </a:r>
            <a:r>
              <a:rPr lang="es-ES" dirty="0" err="1"/>
              <a:t>we</a:t>
            </a:r>
            <a:r>
              <a:rPr lang="es-ES" dirty="0"/>
              <a:t> </a:t>
            </a:r>
            <a:r>
              <a:rPr lang="es-ES" dirty="0" err="1"/>
              <a:t>add</a:t>
            </a:r>
            <a:r>
              <a:rPr lang="es-ES" dirty="0"/>
              <a:t> </a:t>
            </a:r>
            <a:r>
              <a:rPr lang="es-ES" dirty="0" err="1"/>
              <a:t>some</a:t>
            </a:r>
            <a:r>
              <a:rPr lang="es-ES" dirty="0"/>
              <a:t> </a:t>
            </a:r>
            <a:r>
              <a:rPr lang="es-ES" dirty="0" err="1"/>
              <a:t>service</a:t>
            </a:r>
            <a:r>
              <a:rPr lang="es-ES" dirty="0"/>
              <a:t> in </a:t>
            </a:r>
            <a:r>
              <a:rPr lang="es-ES" dirty="0" err="1"/>
              <a:t>ConfigureService</a:t>
            </a:r>
            <a:r>
              <a:rPr lang="es-ES" dirty="0"/>
              <a:t> </a:t>
            </a:r>
            <a:r>
              <a:rPr lang="es-ES" dirty="0" err="1"/>
              <a:t>method</a:t>
            </a:r>
            <a:r>
              <a:rPr lang="es-ES" dirty="0"/>
              <a:t>, </a:t>
            </a:r>
            <a:r>
              <a:rPr lang="es-ES" dirty="0" err="1"/>
              <a:t>it</a:t>
            </a:r>
            <a:r>
              <a:rPr lang="es-ES" dirty="0"/>
              <a:t> Will be </a:t>
            </a:r>
            <a:r>
              <a:rPr lang="es-ES" dirty="0" err="1"/>
              <a:t>available</a:t>
            </a:r>
            <a:r>
              <a:rPr lang="es-ES" dirty="0"/>
              <a:t> </a:t>
            </a:r>
            <a:r>
              <a:rPr lang="es-ES" dirty="0" err="1"/>
              <a:t>to</a:t>
            </a:r>
            <a:r>
              <a:rPr lang="es-ES" dirty="0"/>
              <a:t> Configure </a:t>
            </a:r>
            <a:r>
              <a:rPr lang="es-ES" dirty="0" err="1"/>
              <a:t>method</a:t>
            </a:r>
            <a:r>
              <a:rPr lang="es-ES" dirty="0"/>
              <a:t> </a:t>
            </a:r>
            <a:r>
              <a:rPr lang="es-ES" dirty="0" err="1"/>
              <a:t>to</a:t>
            </a:r>
            <a:r>
              <a:rPr lang="es-ES" dirty="0"/>
              <a:t> be </a:t>
            </a:r>
            <a:r>
              <a:rPr lang="es-ES" dirty="0" err="1"/>
              <a:t>used</a:t>
            </a:r>
            <a:r>
              <a:rPr lang="es-ES" dirty="0"/>
              <a:t>.</a:t>
            </a:r>
          </a:p>
          <a:p>
            <a:pPr lvl="1"/>
            <a:endParaRPr lang="es-ES" dirty="0"/>
          </a:p>
        </p:txBody>
      </p:sp>
    </p:spTree>
    <p:extLst>
      <p:ext uri="{BB962C8B-B14F-4D97-AF65-F5344CB8AC3E}">
        <p14:creationId xmlns:p14="http://schemas.microsoft.com/office/powerpoint/2010/main" val="2904320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382A22-A786-45F7-AE1D-7CCAACA96A6C}"/>
              </a:ext>
            </a:extLst>
          </p:cNvPr>
          <p:cNvSpPr>
            <a:spLocks noGrp="1"/>
          </p:cNvSpPr>
          <p:nvPr>
            <p:ph type="title"/>
          </p:nvPr>
        </p:nvSpPr>
        <p:spPr/>
        <p:txBody>
          <a:bodyPr/>
          <a:lstStyle/>
          <a:p>
            <a:r>
              <a:rPr lang="es-ES" dirty="0" err="1"/>
              <a:t>ConfigureServices</a:t>
            </a:r>
            <a:r>
              <a:rPr lang="es-ES" dirty="0"/>
              <a:t> &amp; </a:t>
            </a:r>
            <a:r>
              <a:rPr lang="es-ES" dirty="0" err="1"/>
              <a:t>Dependency</a:t>
            </a:r>
            <a:r>
              <a:rPr lang="es-ES" dirty="0"/>
              <a:t> </a:t>
            </a:r>
            <a:r>
              <a:rPr lang="es-ES" dirty="0" err="1"/>
              <a:t>Injection</a:t>
            </a:r>
            <a:endParaRPr lang="es-ES" dirty="0"/>
          </a:p>
        </p:txBody>
      </p:sp>
      <p:sp>
        <p:nvSpPr>
          <p:cNvPr id="3" name="Marcador de contenido 2">
            <a:extLst>
              <a:ext uri="{FF2B5EF4-FFF2-40B4-BE49-F238E27FC236}">
                <a16:creationId xmlns:a16="http://schemas.microsoft.com/office/drawing/2014/main" id="{463544C2-F49E-47FC-A13E-30124B5A02CA}"/>
              </a:ext>
            </a:extLst>
          </p:cNvPr>
          <p:cNvSpPr>
            <a:spLocks noGrp="1"/>
          </p:cNvSpPr>
          <p:nvPr>
            <p:ph idx="1"/>
          </p:nvPr>
        </p:nvSpPr>
        <p:spPr/>
        <p:txBody>
          <a:bodyPr>
            <a:normAutofit fontScale="92500" lnSpcReduction="10000"/>
          </a:bodyPr>
          <a:lstStyle/>
          <a:p>
            <a:endParaRPr lang="es-ES" b="1" dirty="0"/>
          </a:p>
          <a:p>
            <a:endParaRPr lang="es-ES" b="1" dirty="0"/>
          </a:p>
          <a:p>
            <a:endParaRPr lang="es-ES" b="1" dirty="0"/>
          </a:p>
          <a:p>
            <a:endParaRPr lang="es-ES" b="1" dirty="0"/>
          </a:p>
          <a:p>
            <a:endParaRPr lang="es-ES" b="1" dirty="0"/>
          </a:p>
          <a:p>
            <a:r>
              <a:rPr lang="es-ES" b="1" dirty="0" err="1"/>
              <a:t>Add</a:t>
            </a:r>
            <a:r>
              <a:rPr lang="es-ES" b="1" dirty="0"/>
              <a:t> {…}</a:t>
            </a:r>
          </a:p>
          <a:p>
            <a:pPr lvl="1"/>
            <a:r>
              <a:rPr lang="es-ES" b="1" dirty="0" err="1"/>
              <a:t>Transient</a:t>
            </a:r>
            <a:r>
              <a:rPr lang="es-ES" b="1" dirty="0"/>
              <a:t>: </a:t>
            </a:r>
            <a:r>
              <a:rPr lang="es-ES" dirty="0" err="1"/>
              <a:t>transient</a:t>
            </a:r>
            <a:r>
              <a:rPr lang="es-ES" dirty="0"/>
              <a:t> </a:t>
            </a:r>
            <a:r>
              <a:rPr lang="es-ES" dirty="0" err="1"/>
              <a:t>objects</a:t>
            </a:r>
            <a:r>
              <a:rPr lang="es-ES" dirty="0"/>
              <a:t> are </a:t>
            </a:r>
            <a:r>
              <a:rPr lang="es-ES" dirty="0" err="1"/>
              <a:t>always</a:t>
            </a:r>
            <a:r>
              <a:rPr lang="es-ES" dirty="0"/>
              <a:t> </a:t>
            </a:r>
            <a:r>
              <a:rPr lang="es-ES" dirty="0" err="1"/>
              <a:t>different</a:t>
            </a:r>
            <a:r>
              <a:rPr lang="es-ES" dirty="0"/>
              <a:t>; a new </a:t>
            </a:r>
            <a:r>
              <a:rPr lang="es-ES" dirty="0" err="1"/>
              <a:t>instance</a:t>
            </a:r>
            <a:r>
              <a:rPr lang="es-ES" dirty="0"/>
              <a:t> </a:t>
            </a:r>
            <a:r>
              <a:rPr lang="es-ES" dirty="0" err="1"/>
              <a:t>is</a:t>
            </a:r>
            <a:r>
              <a:rPr lang="es-ES" dirty="0"/>
              <a:t> </a:t>
            </a:r>
            <a:r>
              <a:rPr lang="es-ES" dirty="0" err="1"/>
              <a:t>provided</a:t>
            </a:r>
            <a:r>
              <a:rPr lang="es-ES" dirty="0"/>
              <a:t> </a:t>
            </a:r>
            <a:r>
              <a:rPr lang="es-ES" dirty="0" err="1"/>
              <a:t>to</a:t>
            </a:r>
            <a:r>
              <a:rPr lang="es-ES" dirty="0"/>
              <a:t> </a:t>
            </a:r>
            <a:r>
              <a:rPr lang="es-ES" dirty="0" err="1"/>
              <a:t>every</a:t>
            </a:r>
            <a:r>
              <a:rPr lang="es-ES" dirty="0"/>
              <a:t> </a:t>
            </a:r>
            <a:r>
              <a:rPr lang="es-ES" dirty="0" err="1"/>
              <a:t>controller</a:t>
            </a:r>
            <a:r>
              <a:rPr lang="es-ES" dirty="0"/>
              <a:t> and </a:t>
            </a:r>
            <a:r>
              <a:rPr lang="es-ES" dirty="0" err="1"/>
              <a:t>every</a:t>
            </a:r>
            <a:r>
              <a:rPr lang="es-ES" dirty="0"/>
              <a:t> </a:t>
            </a:r>
            <a:r>
              <a:rPr lang="es-ES" dirty="0" err="1"/>
              <a:t>service</a:t>
            </a:r>
            <a:r>
              <a:rPr lang="es-ES" dirty="0"/>
              <a:t>.</a:t>
            </a:r>
          </a:p>
          <a:p>
            <a:pPr lvl="1"/>
            <a:r>
              <a:rPr lang="es-ES" b="1" dirty="0" err="1"/>
              <a:t>Scoped</a:t>
            </a:r>
            <a:r>
              <a:rPr lang="es-ES" b="1" dirty="0"/>
              <a:t>: </a:t>
            </a:r>
            <a:r>
              <a:rPr lang="es-ES" dirty="0" err="1"/>
              <a:t>scoped</a:t>
            </a:r>
            <a:r>
              <a:rPr lang="es-ES" dirty="0"/>
              <a:t> </a:t>
            </a:r>
            <a:r>
              <a:rPr lang="es-ES" dirty="0" err="1"/>
              <a:t>objects</a:t>
            </a:r>
            <a:r>
              <a:rPr lang="es-ES" dirty="0"/>
              <a:t> are </a:t>
            </a:r>
            <a:r>
              <a:rPr lang="es-ES" dirty="0" err="1"/>
              <a:t>the</a:t>
            </a:r>
            <a:r>
              <a:rPr lang="es-ES" dirty="0"/>
              <a:t> </a:t>
            </a:r>
            <a:r>
              <a:rPr lang="es-ES" dirty="0" err="1"/>
              <a:t>same</a:t>
            </a:r>
            <a:r>
              <a:rPr lang="es-ES" dirty="0"/>
              <a:t> </a:t>
            </a:r>
            <a:r>
              <a:rPr lang="es-ES" dirty="0" err="1"/>
              <a:t>within</a:t>
            </a:r>
            <a:r>
              <a:rPr lang="es-ES" dirty="0"/>
              <a:t> a </a:t>
            </a:r>
            <a:r>
              <a:rPr lang="es-ES" dirty="0" err="1"/>
              <a:t>request</a:t>
            </a:r>
            <a:r>
              <a:rPr lang="es-ES" dirty="0"/>
              <a:t>, </a:t>
            </a:r>
            <a:r>
              <a:rPr lang="es-ES" dirty="0" err="1"/>
              <a:t>but</a:t>
            </a:r>
            <a:r>
              <a:rPr lang="es-ES" dirty="0"/>
              <a:t> </a:t>
            </a:r>
            <a:r>
              <a:rPr lang="es-ES" dirty="0" err="1"/>
              <a:t>different</a:t>
            </a:r>
            <a:r>
              <a:rPr lang="es-ES" dirty="0"/>
              <a:t> </a:t>
            </a:r>
            <a:r>
              <a:rPr lang="es-ES" dirty="0" err="1"/>
              <a:t>across</a:t>
            </a:r>
            <a:r>
              <a:rPr lang="es-ES" dirty="0"/>
              <a:t> </a:t>
            </a:r>
            <a:r>
              <a:rPr lang="es-ES" dirty="0" err="1"/>
              <a:t>different</a:t>
            </a:r>
            <a:r>
              <a:rPr lang="es-ES" dirty="0"/>
              <a:t> </a:t>
            </a:r>
            <a:r>
              <a:rPr lang="es-ES" dirty="0" err="1"/>
              <a:t>requests</a:t>
            </a:r>
            <a:r>
              <a:rPr lang="es-ES" dirty="0"/>
              <a:t>.</a:t>
            </a:r>
          </a:p>
          <a:p>
            <a:pPr lvl="1"/>
            <a:r>
              <a:rPr lang="es-ES" b="1" dirty="0" err="1"/>
              <a:t>Singleton</a:t>
            </a:r>
            <a:r>
              <a:rPr lang="es-ES" b="1" dirty="0"/>
              <a:t>: </a:t>
            </a:r>
            <a:r>
              <a:rPr lang="es-ES" dirty="0" err="1"/>
              <a:t>singleton</a:t>
            </a:r>
            <a:r>
              <a:rPr lang="es-ES" dirty="0"/>
              <a:t> </a:t>
            </a:r>
            <a:r>
              <a:rPr lang="es-ES" dirty="0" err="1"/>
              <a:t>objects</a:t>
            </a:r>
            <a:r>
              <a:rPr lang="es-ES" dirty="0"/>
              <a:t> are </a:t>
            </a:r>
            <a:r>
              <a:rPr lang="es-ES" dirty="0" err="1"/>
              <a:t>the</a:t>
            </a:r>
            <a:r>
              <a:rPr lang="es-ES" dirty="0"/>
              <a:t> </a:t>
            </a:r>
            <a:r>
              <a:rPr lang="es-ES" dirty="0" err="1"/>
              <a:t>same</a:t>
            </a:r>
            <a:r>
              <a:rPr lang="es-ES" dirty="0"/>
              <a:t> </a:t>
            </a:r>
            <a:r>
              <a:rPr lang="es-ES" dirty="0" err="1"/>
              <a:t>for</a:t>
            </a:r>
            <a:r>
              <a:rPr lang="es-ES" dirty="0"/>
              <a:t> </a:t>
            </a:r>
            <a:r>
              <a:rPr lang="es-ES" dirty="0" err="1"/>
              <a:t>every</a:t>
            </a:r>
            <a:r>
              <a:rPr lang="es-ES" dirty="0"/>
              <a:t> </a:t>
            </a:r>
            <a:r>
              <a:rPr lang="es-ES" dirty="0" err="1"/>
              <a:t>object</a:t>
            </a:r>
            <a:r>
              <a:rPr lang="es-ES" dirty="0"/>
              <a:t> and </a:t>
            </a:r>
            <a:r>
              <a:rPr lang="es-ES" dirty="0" err="1"/>
              <a:t>every</a:t>
            </a:r>
            <a:r>
              <a:rPr lang="es-ES" dirty="0"/>
              <a:t> </a:t>
            </a:r>
            <a:r>
              <a:rPr lang="es-ES" dirty="0" err="1"/>
              <a:t>request</a:t>
            </a:r>
            <a:r>
              <a:rPr lang="es-ES" dirty="0"/>
              <a:t>.</a:t>
            </a:r>
            <a:endParaRPr lang="es-ES" b="1" dirty="0"/>
          </a:p>
        </p:txBody>
      </p:sp>
      <p:sp>
        <p:nvSpPr>
          <p:cNvPr id="4" name="Marcador de contenido 2">
            <a:extLst>
              <a:ext uri="{FF2B5EF4-FFF2-40B4-BE49-F238E27FC236}">
                <a16:creationId xmlns:a16="http://schemas.microsoft.com/office/drawing/2014/main" id="{37D2B115-7769-4644-A64F-B1F4049EFC49}"/>
              </a:ext>
            </a:extLst>
          </p:cNvPr>
          <p:cNvSpPr txBox="1">
            <a:spLocks/>
          </p:cNvSpPr>
          <p:nvPr/>
        </p:nvSpPr>
        <p:spPr>
          <a:xfrm>
            <a:off x="-125684" y="6068860"/>
            <a:ext cx="10840656" cy="11323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s-ES" sz="1400" b="1" dirty="0"/>
              <a:t>SOURCE:</a:t>
            </a:r>
            <a:r>
              <a:rPr lang="es-ES" sz="1400" dirty="0"/>
              <a:t> </a:t>
            </a:r>
            <a:r>
              <a:rPr lang="es-ES" sz="1400" dirty="0">
                <a:hlinkClick r:id="rId2"/>
              </a:rPr>
              <a:t>https://www.c-sharpcorner.com/article/what-is-startup-class-and-program-cs-in-asp-net-core</a:t>
            </a:r>
            <a:endParaRPr lang="es-ES" sz="1400" dirty="0"/>
          </a:p>
          <a:p>
            <a:pPr marL="457200" lvl="1" indent="0">
              <a:buNone/>
            </a:pPr>
            <a:r>
              <a:rPr lang="es-ES" sz="1400" u="sng" dirty="0">
                <a:solidFill>
                  <a:schemeClr val="bg1"/>
                </a:solidFill>
                <a:hlinkClick r:id="rId3">
                  <a:extLst>
                    <a:ext uri="{A12FA001-AC4F-418D-AE19-62706E023703}">
                      <ahyp:hlinkClr xmlns:ahyp="http://schemas.microsoft.com/office/drawing/2018/hyperlinkcolor" val="tx"/>
                    </a:ext>
                  </a:extLst>
                </a:hlinkClick>
              </a:rPr>
              <a:t>                 </a:t>
            </a:r>
            <a:r>
              <a:rPr lang="es-ES" sz="1400" dirty="0">
                <a:solidFill>
                  <a:srgbClr val="0563C1"/>
                </a:solidFill>
                <a:hlinkClick r:id="rId3">
                  <a:extLst>
                    <a:ext uri="{A12FA001-AC4F-418D-AE19-62706E023703}">
                      <ahyp:hlinkClr xmlns:ahyp="http://schemas.microsoft.com/office/drawing/2018/hyperlinkcolor" val="tx"/>
                    </a:ext>
                  </a:extLst>
                </a:hlinkClick>
              </a:rPr>
              <a:t>https://www.freecodecamp.org/news/a-quick-intro-to-dependency-injection-what-it-is-and-when-to-use-it-7578c84fa88f</a:t>
            </a:r>
            <a:endParaRPr lang="es-ES" sz="1400" dirty="0"/>
          </a:p>
          <a:p>
            <a:pPr marL="457200" lvl="1" indent="0">
              <a:buNone/>
            </a:pPr>
            <a:endParaRPr lang="es-ES" sz="1400" dirty="0"/>
          </a:p>
        </p:txBody>
      </p:sp>
      <p:pic>
        <p:nvPicPr>
          <p:cNvPr id="1026" name="Picture 2" descr="1*TF-VdAgPfcD497kAW77Ukg">
            <a:extLst>
              <a:ext uri="{FF2B5EF4-FFF2-40B4-BE49-F238E27FC236}">
                <a16:creationId xmlns:a16="http://schemas.microsoft.com/office/drawing/2014/main" id="{4CD2A43C-4647-4CA1-9D92-316D9CA829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3956" y="1422590"/>
            <a:ext cx="7409145" cy="247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954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06DE1D-2223-442C-8CD9-4B6DE29E948B}"/>
              </a:ext>
            </a:extLst>
          </p:cNvPr>
          <p:cNvSpPr>
            <a:spLocks noGrp="1"/>
          </p:cNvSpPr>
          <p:nvPr>
            <p:ph type="title"/>
          </p:nvPr>
        </p:nvSpPr>
        <p:spPr/>
        <p:txBody>
          <a:bodyPr/>
          <a:lstStyle/>
          <a:p>
            <a:r>
              <a:rPr lang="es-ES" dirty="0"/>
              <a:t>Configure and </a:t>
            </a:r>
            <a:r>
              <a:rPr lang="es-ES" dirty="0" err="1"/>
              <a:t>the</a:t>
            </a:r>
            <a:r>
              <a:rPr lang="es-ES" dirty="0"/>
              <a:t> </a:t>
            </a:r>
            <a:r>
              <a:rPr lang="es-ES" dirty="0" err="1"/>
              <a:t>Request</a:t>
            </a:r>
            <a:r>
              <a:rPr lang="es-ES" dirty="0"/>
              <a:t> Pipeline</a:t>
            </a:r>
          </a:p>
        </p:txBody>
      </p:sp>
      <p:pic>
        <p:nvPicPr>
          <p:cNvPr id="2050" name="Picture 2" descr="ASP.NET 5 pipeline example">
            <a:extLst>
              <a:ext uri="{FF2B5EF4-FFF2-40B4-BE49-F238E27FC236}">
                <a16:creationId xmlns:a16="http://schemas.microsoft.com/office/drawing/2014/main" id="{28785385-2500-46DD-9B80-16C61F41AD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956" y="1750398"/>
            <a:ext cx="6572250" cy="4162425"/>
          </a:xfrm>
          <a:prstGeom prst="rect">
            <a:avLst/>
          </a:prstGeom>
          <a:noFill/>
          <a:extLst>
            <a:ext uri="{909E8E84-426E-40DD-AFC4-6F175D3DCCD1}">
              <a14:hiddenFill xmlns:a14="http://schemas.microsoft.com/office/drawing/2010/main">
                <a:solidFill>
                  <a:srgbClr val="FFFFFF"/>
                </a:solidFill>
              </a14:hiddenFill>
            </a:ext>
          </a:extLst>
        </p:spPr>
      </p:pic>
      <p:sp>
        <p:nvSpPr>
          <p:cNvPr id="5" name="Marcador de contenido 2">
            <a:extLst>
              <a:ext uri="{FF2B5EF4-FFF2-40B4-BE49-F238E27FC236}">
                <a16:creationId xmlns:a16="http://schemas.microsoft.com/office/drawing/2014/main" id="{29FC9429-FDA9-4AA6-B7A4-187441519AD4}"/>
              </a:ext>
            </a:extLst>
          </p:cNvPr>
          <p:cNvSpPr>
            <a:spLocks noGrp="1"/>
          </p:cNvSpPr>
          <p:nvPr>
            <p:ph idx="1"/>
          </p:nvPr>
        </p:nvSpPr>
        <p:spPr>
          <a:xfrm>
            <a:off x="7772401" y="2141537"/>
            <a:ext cx="4113661" cy="4351338"/>
          </a:xfrm>
        </p:spPr>
        <p:txBody>
          <a:bodyPr>
            <a:normAutofit/>
          </a:bodyPr>
          <a:lstStyle/>
          <a:p>
            <a:pPr marL="0" indent="0">
              <a:buNone/>
            </a:pPr>
            <a:r>
              <a:rPr lang="es-ES" sz="2400" dirty="0"/>
              <a:t>-</a:t>
            </a:r>
            <a:r>
              <a:rPr lang="es-ES" sz="2400" b="1" dirty="0"/>
              <a:t> Middleware</a:t>
            </a:r>
            <a:r>
              <a:rPr lang="es-ES" sz="2400" dirty="0"/>
              <a:t> </a:t>
            </a:r>
            <a:r>
              <a:rPr lang="es-ES" sz="2400" dirty="0" err="1"/>
              <a:t>is</a:t>
            </a:r>
            <a:r>
              <a:rPr lang="es-ES" sz="2400" dirty="0"/>
              <a:t> a new concept </a:t>
            </a:r>
            <a:r>
              <a:rPr lang="es-ES" sz="2400" dirty="0" err="1"/>
              <a:t>introduced</a:t>
            </a:r>
            <a:r>
              <a:rPr lang="es-ES" sz="2400" dirty="0"/>
              <a:t> </a:t>
            </a:r>
            <a:r>
              <a:rPr lang="es-ES" sz="2400" dirty="0" err="1"/>
              <a:t>with</a:t>
            </a:r>
            <a:r>
              <a:rPr lang="es-ES" sz="2400" dirty="0"/>
              <a:t> Asp.net Core.</a:t>
            </a:r>
          </a:p>
          <a:p>
            <a:pPr marL="0" indent="0">
              <a:buNone/>
            </a:pPr>
            <a:endParaRPr lang="es-ES" sz="2400" b="1" dirty="0"/>
          </a:p>
          <a:p>
            <a:pPr>
              <a:buFontTx/>
              <a:buChar char="-"/>
            </a:pPr>
            <a:r>
              <a:rPr lang="es-ES" sz="2400" dirty="0"/>
              <a:t>Can be </a:t>
            </a:r>
            <a:r>
              <a:rPr lang="es-ES" sz="2400" dirty="0" err="1"/>
              <a:t>configured</a:t>
            </a:r>
            <a:r>
              <a:rPr lang="es-ES" sz="2400" dirty="0"/>
              <a:t> </a:t>
            </a:r>
            <a:r>
              <a:rPr lang="es-ES" sz="2400" dirty="0" err="1"/>
              <a:t>using</a:t>
            </a:r>
            <a:r>
              <a:rPr lang="es-ES" sz="2400" dirty="0"/>
              <a:t>:</a:t>
            </a:r>
          </a:p>
          <a:p>
            <a:pPr lvl="1">
              <a:buFontTx/>
              <a:buChar char="-"/>
            </a:pPr>
            <a:r>
              <a:rPr lang="es-ES" sz="2000" b="1" dirty="0"/>
              <a:t>Run: </a:t>
            </a:r>
            <a:r>
              <a:rPr lang="es-ES" sz="2000" dirty="0"/>
              <a:t>short-</a:t>
            </a:r>
            <a:r>
              <a:rPr lang="es-ES" sz="2000" dirty="0" err="1"/>
              <a:t>circuit</a:t>
            </a:r>
            <a:r>
              <a:rPr lang="es-ES" sz="2000" dirty="0"/>
              <a:t> </a:t>
            </a:r>
            <a:r>
              <a:rPr lang="es-ES" sz="2000" dirty="0" err="1"/>
              <a:t>the</a:t>
            </a:r>
            <a:r>
              <a:rPr lang="es-ES" sz="2000" dirty="0"/>
              <a:t> pipeline</a:t>
            </a:r>
          </a:p>
          <a:p>
            <a:pPr lvl="1">
              <a:buFontTx/>
              <a:buChar char="-"/>
            </a:pPr>
            <a:r>
              <a:rPr lang="es-ES" sz="2000" b="1" dirty="0"/>
              <a:t>Use: </a:t>
            </a:r>
            <a:r>
              <a:rPr lang="es-ES" sz="2000" dirty="0" err="1"/>
              <a:t>transfers</a:t>
            </a:r>
            <a:r>
              <a:rPr lang="es-ES" sz="2000" dirty="0"/>
              <a:t> http </a:t>
            </a:r>
            <a:r>
              <a:rPr lang="es-ES" sz="2000" dirty="0" err="1"/>
              <a:t>request</a:t>
            </a:r>
            <a:r>
              <a:rPr lang="es-ES" sz="2000" dirty="0"/>
              <a:t> </a:t>
            </a:r>
            <a:r>
              <a:rPr lang="es-ES" sz="2000" dirty="0" err="1"/>
              <a:t>to</a:t>
            </a:r>
            <a:r>
              <a:rPr lang="es-ES" sz="2000" dirty="0"/>
              <a:t> </a:t>
            </a:r>
            <a:r>
              <a:rPr lang="es-ES" sz="2000" dirty="0" err="1"/>
              <a:t>next</a:t>
            </a:r>
            <a:r>
              <a:rPr lang="es-ES" sz="2000" dirty="0"/>
              <a:t> </a:t>
            </a:r>
            <a:r>
              <a:rPr lang="es-ES" sz="2000" dirty="0" err="1"/>
              <a:t>invoker</a:t>
            </a:r>
            <a:endParaRPr lang="es-ES" sz="2000" dirty="0"/>
          </a:p>
          <a:p>
            <a:pPr lvl="1">
              <a:buFontTx/>
              <a:buChar char="-"/>
            </a:pPr>
            <a:r>
              <a:rPr lang="es-ES" sz="2000" b="1" dirty="0" err="1"/>
              <a:t>Map</a:t>
            </a:r>
            <a:r>
              <a:rPr lang="es-ES" sz="2000" b="1" dirty="0"/>
              <a:t>: </a:t>
            </a:r>
            <a:r>
              <a:rPr lang="es-ES" sz="2000" dirty="0" err="1"/>
              <a:t>accepts</a:t>
            </a:r>
            <a:r>
              <a:rPr lang="es-ES" sz="2000" dirty="0"/>
              <a:t> a </a:t>
            </a:r>
            <a:r>
              <a:rPr lang="es-ES" sz="2000" dirty="0" err="1"/>
              <a:t>path</a:t>
            </a:r>
            <a:r>
              <a:rPr lang="es-ES" sz="2000" dirty="0"/>
              <a:t> and a </a:t>
            </a:r>
            <a:r>
              <a:rPr lang="es-ES" sz="2000" dirty="0" err="1"/>
              <a:t>function</a:t>
            </a:r>
            <a:r>
              <a:rPr lang="es-ES" sz="2000" dirty="0"/>
              <a:t> </a:t>
            </a:r>
            <a:r>
              <a:rPr lang="es-ES" sz="2000" dirty="0" err="1"/>
              <a:t>that</a:t>
            </a:r>
            <a:r>
              <a:rPr lang="es-ES" sz="2000" dirty="0"/>
              <a:t> configures a </a:t>
            </a:r>
            <a:r>
              <a:rPr lang="es-ES" sz="2000" dirty="0" err="1"/>
              <a:t>separate</a:t>
            </a:r>
            <a:r>
              <a:rPr lang="es-ES" sz="2000" dirty="0"/>
              <a:t> middleware pipeline</a:t>
            </a:r>
          </a:p>
        </p:txBody>
      </p:sp>
    </p:spTree>
    <p:extLst>
      <p:ext uri="{BB962C8B-B14F-4D97-AF65-F5344CB8AC3E}">
        <p14:creationId xmlns:p14="http://schemas.microsoft.com/office/powerpoint/2010/main" val="1342286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35735C-88CC-42C1-A9EE-1277EF31037A}"/>
              </a:ext>
            </a:extLst>
          </p:cNvPr>
          <p:cNvSpPr>
            <a:spLocks noGrp="1"/>
          </p:cNvSpPr>
          <p:nvPr>
            <p:ph type="title"/>
          </p:nvPr>
        </p:nvSpPr>
        <p:spPr/>
        <p:txBody>
          <a:bodyPr/>
          <a:lstStyle/>
          <a:p>
            <a:r>
              <a:rPr lang="es-ES" dirty="0" err="1"/>
              <a:t>Controllers</a:t>
            </a:r>
            <a:endParaRPr lang="es-ES" dirty="0"/>
          </a:p>
        </p:txBody>
      </p:sp>
      <p:sp>
        <p:nvSpPr>
          <p:cNvPr id="3" name="Marcador de contenido 2">
            <a:extLst>
              <a:ext uri="{FF2B5EF4-FFF2-40B4-BE49-F238E27FC236}">
                <a16:creationId xmlns:a16="http://schemas.microsoft.com/office/drawing/2014/main" id="{0A20C21B-AC7E-4781-BB2C-ED9D9C852A3A}"/>
              </a:ext>
            </a:extLst>
          </p:cNvPr>
          <p:cNvSpPr>
            <a:spLocks noGrp="1"/>
          </p:cNvSpPr>
          <p:nvPr>
            <p:ph idx="1"/>
          </p:nvPr>
        </p:nvSpPr>
        <p:spPr>
          <a:xfrm>
            <a:off x="114869" y="2255623"/>
            <a:ext cx="3638266" cy="4351338"/>
          </a:xfrm>
        </p:spPr>
        <p:txBody>
          <a:bodyPr>
            <a:normAutofit/>
          </a:bodyPr>
          <a:lstStyle/>
          <a:p>
            <a:r>
              <a:rPr lang="es-ES" sz="2400" dirty="0" err="1"/>
              <a:t>Controller’s</a:t>
            </a:r>
            <a:r>
              <a:rPr lang="es-ES" sz="2400" dirty="0"/>
              <a:t> </a:t>
            </a:r>
            <a:r>
              <a:rPr lang="es-ES" sz="2400" dirty="0" err="1"/>
              <a:t>responsibility</a:t>
            </a:r>
            <a:r>
              <a:rPr lang="es-ES" sz="2400" dirty="0"/>
              <a:t> </a:t>
            </a:r>
            <a:r>
              <a:rPr lang="es-ES" sz="2400" dirty="0" err="1"/>
              <a:t>is</a:t>
            </a:r>
            <a:r>
              <a:rPr lang="es-ES" sz="2400" dirty="0"/>
              <a:t> </a:t>
            </a:r>
            <a:r>
              <a:rPr lang="es-ES" sz="2400" dirty="0" err="1"/>
              <a:t>to</a:t>
            </a:r>
            <a:r>
              <a:rPr lang="es-ES" sz="2400" dirty="0"/>
              <a:t> </a:t>
            </a:r>
            <a:r>
              <a:rPr lang="es-ES" sz="2400" dirty="0" err="1"/>
              <a:t>handle</a:t>
            </a:r>
            <a:r>
              <a:rPr lang="es-ES" sz="2400" dirty="0"/>
              <a:t> </a:t>
            </a:r>
            <a:r>
              <a:rPr lang="es-ES" sz="2400" dirty="0" err="1"/>
              <a:t>the</a:t>
            </a:r>
            <a:r>
              <a:rPr lang="es-ES" sz="2400" dirty="0"/>
              <a:t> HTTP </a:t>
            </a:r>
            <a:r>
              <a:rPr lang="es-ES" sz="2400" dirty="0" err="1"/>
              <a:t>request</a:t>
            </a:r>
            <a:r>
              <a:rPr lang="es-ES" sz="2400" dirty="0"/>
              <a:t> </a:t>
            </a:r>
            <a:r>
              <a:rPr lang="es-ES" sz="2400" dirty="0" err="1"/>
              <a:t>within</a:t>
            </a:r>
            <a:r>
              <a:rPr lang="es-ES" sz="2400" dirty="0"/>
              <a:t> </a:t>
            </a:r>
            <a:r>
              <a:rPr lang="es-ES" sz="2400" dirty="0" err="1"/>
              <a:t>the</a:t>
            </a:r>
            <a:r>
              <a:rPr lang="es-ES" sz="2400" dirty="0"/>
              <a:t> </a:t>
            </a:r>
            <a:r>
              <a:rPr lang="es-ES" sz="2400" dirty="0" err="1"/>
              <a:t>application’s</a:t>
            </a:r>
            <a:r>
              <a:rPr lang="es-ES" sz="2400" dirty="0"/>
              <a:t> </a:t>
            </a:r>
            <a:r>
              <a:rPr lang="es-ES" sz="2400" dirty="0" err="1"/>
              <a:t>scope</a:t>
            </a:r>
            <a:r>
              <a:rPr lang="es-ES" sz="2400" dirty="0"/>
              <a:t>.</a:t>
            </a:r>
          </a:p>
        </p:txBody>
      </p:sp>
      <p:pic>
        <p:nvPicPr>
          <p:cNvPr id="7" name="Imagen 6">
            <a:extLst>
              <a:ext uri="{FF2B5EF4-FFF2-40B4-BE49-F238E27FC236}">
                <a16:creationId xmlns:a16="http://schemas.microsoft.com/office/drawing/2014/main" id="{9DD65476-749A-49C1-B83E-E13D17048888}"/>
              </a:ext>
            </a:extLst>
          </p:cNvPr>
          <p:cNvPicPr>
            <a:picLocks noChangeAspect="1"/>
          </p:cNvPicPr>
          <p:nvPr/>
        </p:nvPicPr>
        <p:blipFill>
          <a:blip r:embed="rId2"/>
          <a:stretch>
            <a:fillRect/>
          </a:stretch>
        </p:blipFill>
        <p:spPr>
          <a:xfrm>
            <a:off x="3855492" y="1890658"/>
            <a:ext cx="8163542" cy="4803567"/>
          </a:xfrm>
          <a:prstGeom prst="rect">
            <a:avLst/>
          </a:prstGeom>
        </p:spPr>
      </p:pic>
    </p:spTree>
    <p:extLst>
      <p:ext uri="{BB962C8B-B14F-4D97-AF65-F5344CB8AC3E}">
        <p14:creationId xmlns:p14="http://schemas.microsoft.com/office/powerpoint/2010/main" val="2744815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D6F5A-E235-4CB3-A3E2-9AE4D7CC17E8}"/>
              </a:ext>
            </a:extLst>
          </p:cNvPr>
          <p:cNvSpPr>
            <a:spLocks noGrp="1"/>
          </p:cNvSpPr>
          <p:nvPr>
            <p:ph type="title"/>
          </p:nvPr>
        </p:nvSpPr>
        <p:spPr/>
        <p:txBody>
          <a:bodyPr/>
          <a:lstStyle/>
          <a:p>
            <a:r>
              <a:rPr lang="es-ES" dirty="0" err="1"/>
              <a:t>Model</a:t>
            </a:r>
            <a:r>
              <a:rPr lang="es-ES" dirty="0"/>
              <a:t> </a:t>
            </a:r>
            <a:r>
              <a:rPr lang="es-ES" dirty="0" err="1"/>
              <a:t>binders</a:t>
            </a:r>
            <a:endParaRPr lang="es-ES" dirty="0"/>
          </a:p>
        </p:txBody>
      </p:sp>
      <p:pic>
        <p:nvPicPr>
          <p:cNvPr id="5" name="Imagen 4">
            <a:extLst>
              <a:ext uri="{FF2B5EF4-FFF2-40B4-BE49-F238E27FC236}">
                <a16:creationId xmlns:a16="http://schemas.microsoft.com/office/drawing/2014/main" id="{9963DBE9-15F1-4BDB-93C9-A48D94684F97}"/>
              </a:ext>
            </a:extLst>
          </p:cNvPr>
          <p:cNvPicPr>
            <a:picLocks noChangeAspect="1"/>
          </p:cNvPicPr>
          <p:nvPr/>
        </p:nvPicPr>
        <p:blipFill>
          <a:blip r:embed="rId2"/>
          <a:stretch>
            <a:fillRect/>
          </a:stretch>
        </p:blipFill>
        <p:spPr>
          <a:xfrm>
            <a:off x="1969624" y="1690688"/>
            <a:ext cx="8252751" cy="2953100"/>
          </a:xfrm>
          <a:prstGeom prst="rect">
            <a:avLst/>
          </a:prstGeom>
        </p:spPr>
      </p:pic>
      <p:sp>
        <p:nvSpPr>
          <p:cNvPr id="6" name="Marcador de contenido 2">
            <a:extLst>
              <a:ext uri="{FF2B5EF4-FFF2-40B4-BE49-F238E27FC236}">
                <a16:creationId xmlns:a16="http://schemas.microsoft.com/office/drawing/2014/main" id="{C9CCB655-56B7-412C-8C0D-B04A84BCEFE1}"/>
              </a:ext>
            </a:extLst>
          </p:cNvPr>
          <p:cNvSpPr txBox="1">
            <a:spLocks/>
          </p:cNvSpPr>
          <p:nvPr/>
        </p:nvSpPr>
        <p:spPr>
          <a:xfrm>
            <a:off x="-169525" y="6375748"/>
            <a:ext cx="10840656" cy="11323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s-ES" sz="1400" b="1" dirty="0"/>
              <a:t>SOURCE:</a:t>
            </a:r>
            <a:r>
              <a:rPr lang="es-ES" sz="1400" dirty="0"/>
              <a:t> </a:t>
            </a:r>
            <a:r>
              <a:rPr lang="es-ES" sz="1400" dirty="0">
                <a:hlinkClick r:id="rId3"/>
              </a:rPr>
              <a:t>https://docs.microsoft.com/en-us/aspnet/core/mvc/models/model-binding?view=aspnetcore-6.0</a:t>
            </a:r>
            <a:endParaRPr lang="es-ES" sz="1400" dirty="0"/>
          </a:p>
          <a:p>
            <a:pPr marL="457200" lvl="1" indent="0">
              <a:buNone/>
            </a:pPr>
            <a:endParaRPr lang="es-ES" sz="1400" dirty="0"/>
          </a:p>
          <a:p>
            <a:pPr marL="457200" lvl="1" indent="0">
              <a:buNone/>
            </a:pPr>
            <a:endParaRPr lang="es-ES" sz="1400" dirty="0"/>
          </a:p>
        </p:txBody>
      </p:sp>
    </p:spTree>
    <p:extLst>
      <p:ext uri="{BB962C8B-B14F-4D97-AF65-F5344CB8AC3E}">
        <p14:creationId xmlns:p14="http://schemas.microsoft.com/office/powerpoint/2010/main" val="1182318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85453D-6F78-4C74-9821-EF39322458E0}"/>
              </a:ext>
            </a:extLst>
          </p:cNvPr>
          <p:cNvSpPr>
            <a:spLocks noGrp="1"/>
          </p:cNvSpPr>
          <p:nvPr>
            <p:ph type="title"/>
          </p:nvPr>
        </p:nvSpPr>
        <p:spPr/>
        <p:txBody>
          <a:bodyPr/>
          <a:lstStyle/>
          <a:p>
            <a:r>
              <a:rPr lang="es-ES" dirty="0" err="1"/>
              <a:t>Solution</a:t>
            </a:r>
            <a:r>
              <a:rPr lang="es-ES" dirty="0"/>
              <a:t> </a:t>
            </a:r>
            <a:r>
              <a:rPr lang="es-ES" dirty="0" err="1"/>
              <a:t>structure</a:t>
            </a:r>
            <a:endParaRPr lang="es-ES" dirty="0"/>
          </a:p>
        </p:txBody>
      </p:sp>
      <p:pic>
        <p:nvPicPr>
          <p:cNvPr id="5" name="Imagen 4">
            <a:extLst>
              <a:ext uri="{FF2B5EF4-FFF2-40B4-BE49-F238E27FC236}">
                <a16:creationId xmlns:a16="http://schemas.microsoft.com/office/drawing/2014/main" id="{8166B221-8B22-4FBD-A754-497321C59632}"/>
              </a:ext>
            </a:extLst>
          </p:cNvPr>
          <p:cNvPicPr>
            <a:picLocks noChangeAspect="1"/>
          </p:cNvPicPr>
          <p:nvPr/>
        </p:nvPicPr>
        <p:blipFill>
          <a:blip r:embed="rId2"/>
          <a:stretch>
            <a:fillRect/>
          </a:stretch>
        </p:blipFill>
        <p:spPr>
          <a:xfrm>
            <a:off x="1050977" y="1521726"/>
            <a:ext cx="2418367" cy="4759656"/>
          </a:xfrm>
          <a:prstGeom prst="rect">
            <a:avLst/>
          </a:prstGeom>
        </p:spPr>
      </p:pic>
      <p:sp>
        <p:nvSpPr>
          <p:cNvPr id="6" name="Marcador de contenido 2">
            <a:extLst>
              <a:ext uri="{FF2B5EF4-FFF2-40B4-BE49-F238E27FC236}">
                <a16:creationId xmlns:a16="http://schemas.microsoft.com/office/drawing/2014/main" id="{802692F1-0053-4F5B-9EDD-FBFF2EECFB07}"/>
              </a:ext>
            </a:extLst>
          </p:cNvPr>
          <p:cNvSpPr>
            <a:spLocks noGrp="1"/>
          </p:cNvSpPr>
          <p:nvPr>
            <p:ph idx="1"/>
          </p:nvPr>
        </p:nvSpPr>
        <p:spPr>
          <a:xfrm>
            <a:off x="4158064" y="1866191"/>
            <a:ext cx="7295865" cy="4817659"/>
          </a:xfrm>
        </p:spPr>
        <p:txBody>
          <a:bodyPr>
            <a:normAutofit/>
          </a:bodyPr>
          <a:lstStyle/>
          <a:p>
            <a:r>
              <a:rPr lang="es-ES" sz="1800" b="1" dirty="0" err="1"/>
              <a:t>Application</a:t>
            </a:r>
            <a:r>
              <a:rPr lang="es-ES" sz="1800" b="1" dirty="0"/>
              <a:t> </a:t>
            </a:r>
            <a:r>
              <a:rPr lang="es-ES" sz="1800" b="1" dirty="0" err="1"/>
              <a:t>layer</a:t>
            </a:r>
            <a:r>
              <a:rPr lang="es-ES" sz="1800" b="1" dirty="0"/>
              <a:t>: </a:t>
            </a:r>
            <a:r>
              <a:rPr lang="en-US" sz="1800" dirty="0"/>
              <a:t>It is the layer where business process flows are handled. The capabilities of the application can be observed in this layer. Domain entities are created and subject to update here. Depending on the usage scenarios, topics such as transaction management are also resolved here. In this layer, execution of work commands and reactions to domain events are coded.</a:t>
            </a:r>
            <a:endParaRPr lang="es-ES" sz="1800" dirty="0"/>
          </a:p>
          <a:p>
            <a:r>
              <a:rPr lang="es-ES" sz="1800" b="1" dirty="0" err="1"/>
              <a:t>Domain</a:t>
            </a:r>
            <a:r>
              <a:rPr lang="es-ES" sz="1800" b="1" dirty="0"/>
              <a:t> </a:t>
            </a:r>
            <a:r>
              <a:rPr lang="es-ES" sz="1800" b="1" dirty="0" err="1"/>
              <a:t>layer</a:t>
            </a:r>
            <a:r>
              <a:rPr lang="es-ES" sz="1800" b="1" dirty="0"/>
              <a:t>: </a:t>
            </a:r>
            <a:r>
              <a:rPr lang="en-US" sz="1800" b="0" i="0" dirty="0">
                <a:solidFill>
                  <a:srgbClr val="292929"/>
                </a:solidFill>
                <a:effectLst/>
                <a:latin typeface="charter"/>
              </a:rPr>
              <a:t>This will be the core of the application. It is the layer where all business rules related to the problem to be solved are included. In this layer; entities, value objects, aggregates, factories and interfaces will take place. This layer should be kept away from dependencies as much as possible. Third party libraries should not be added as much as possible, as it should not take other layers as a reference.</a:t>
            </a:r>
            <a:endParaRPr lang="es-ES" sz="1800" dirty="0"/>
          </a:p>
          <a:p>
            <a:r>
              <a:rPr lang="es-ES" sz="1800" b="1" dirty="0" err="1"/>
              <a:t>Infrastructure</a:t>
            </a:r>
            <a:r>
              <a:rPr lang="es-ES" sz="1800" b="1" dirty="0"/>
              <a:t> </a:t>
            </a:r>
            <a:r>
              <a:rPr lang="es-ES" sz="1800" b="1" dirty="0" err="1"/>
              <a:t>layer</a:t>
            </a:r>
            <a:r>
              <a:rPr lang="es-ES" sz="1800" b="1" dirty="0"/>
              <a:t>: </a:t>
            </a:r>
            <a:r>
              <a:rPr lang="en-US" sz="1800" b="0" i="0" dirty="0">
                <a:solidFill>
                  <a:srgbClr val="292929"/>
                </a:solidFill>
                <a:effectLst/>
                <a:latin typeface="charter"/>
              </a:rPr>
              <a:t>This layer will be the layer that accesses external services such as database, messaging systems and email services.</a:t>
            </a:r>
            <a:endParaRPr lang="es-ES" sz="1800" dirty="0"/>
          </a:p>
        </p:txBody>
      </p:sp>
      <p:sp>
        <p:nvSpPr>
          <p:cNvPr id="7" name="Marcador de contenido 2">
            <a:extLst>
              <a:ext uri="{FF2B5EF4-FFF2-40B4-BE49-F238E27FC236}">
                <a16:creationId xmlns:a16="http://schemas.microsoft.com/office/drawing/2014/main" id="{5F35E5D8-37B9-4D6C-BB1A-185BAD62270F}"/>
              </a:ext>
            </a:extLst>
          </p:cNvPr>
          <p:cNvSpPr txBox="1">
            <a:spLocks/>
          </p:cNvSpPr>
          <p:nvPr/>
        </p:nvSpPr>
        <p:spPr>
          <a:xfrm>
            <a:off x="-169525" y="6375748"/>
            <a:ext cx="10840656" cy="11323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s-ES" sz="1400" b="1" dirty="0"/>
              <a:t>SOURCE:</a:t>
            </a:r>
            <a:r>
              <a:rPr lang="es-ES" sz="1400" dirty="0"/>
              <a:t> </a:t>
            </a:r>
            <a:r>
              <a:rPr lang="es-ES" sz="1400" dirty="0">
                <a:hlinkClick r:id="rId3"/>
              </a:rPr>
              <a:t>https://ademcatamak.medium.com/layers-in-ddd-projects-bd492aa2b8aa</a:t>
            </a:r>
            <a:endParaRPr lang="es-ES" sz="1400" dirty="0"/>
          </a:p>
          <a:p>
            <a:pPr marL="457200" lvl="1" indent="0">
              <a:buNone/>
            </a:pPr>
            <a:endParaRPr lang="es-ES" sz="1400" dirty="0"/>
          </a:p>
          <a:p>
            <a:pPr marL="457200" lvl="1" indent="0">
              <a:buNone/>
            </a:pPr>
            <a:endParaRPr lang="es-ES" sz="1400" dirty="0"/>
          </a:p>
          <a:p>
            <a:pPr marL="457200" lvl="1" indent="0">
              <a:buNone/>
            </a:pPr>
            <a:endParaRPr lang="es-ES" sz="1400" dirty="0"/>
          </a:p>
        </p:txBody>
      </p:sp>
    </p:spTree>
    <p:extLst>
      <p:ext uri="{BB962C8B-B14F-4D97-AF65-F5344CB8AC3E}">
        <p14:creationId xmlns:p14="http://schemas.microsoft.com/office/powerpoint/2010/main" val="60073141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530</Words>
  <Application>Microsoft Office PowerPoint</Application>
  <PresentationFormat>Panorámica</PresentationFormat>
  <Paragraphs>44</Paragraphs>
  <Slides>9</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9</vt:i4>
      </vt:variant>
    </vt:vector>
  </HeadingPairs>
  <TitlesOfParts>
    <vt:vector size="15" baseType="lpstr">
      <vt:lpstr>-apple-system</vt:lpstr>
      <vt:lpstr>Arial</vt:lpstr>
      <vt:lpstr>Calibri</vt:lpstr>
      <vt:lpstr>Calibri Light</vt:lpstr>
      <vt:lpstr>charter</vt:lpstr>
      <vt:lpstr>Tema de Office</vt:lpstr>
      <vt:lpstr>SFF S3 - APIs</vt:lpstr>
      <vt:lpstr>API .NET (C#) – Basic Structure</vt:lpstr>
      <vt:lpstr>Boilerplate.Api</vt:lpstr>
      <vt:lpstr>Startup.cs</vt:lpstr>
      <vt:lpstr>ConfigureServices &amp; Dependency Injection</vt:lpstr>
      <vt:lpstr>Configure and the Request Pipeline</vt:lpstr>
      <vt:lpstr>Controllers</vt:lpstr>
      <vt:lpstr>Model binders</vt:lpstr>
      <vt:lpstr>Solution structure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SFF S3 - APIs</dc:title>
  <dc:creator>Marc Compta</dc:creator>
  <cp:lastModifiedBy>Marc Compta</cp:lastModifiedBy>
  <cp:revision>17</cp:revision>
  <dcterms:created xsi:type="dcterms:W3CDTF">2022-03-02T16:47:53Z</dcterms:created>
  <dcterms:modified xsi:type="dcterms:W3CDTF">2022-03-03T20:10:19Z</dcterms:modified>
</cp:coreProperties>
</file>