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30275213" cy="42803763"/>
  <p:notesSz cx="6794500" cy="9931400"/>
  <p:defaultTextStyle>
    <a:defPPr>
      <a:defRPr lang="en-US"/>
    </a:defPPr>
    <a:lvl1pPr marL="0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1pPr>
    <a:lvl2pPr marL="1753953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2pPr>
    <a:lvl3pPr marL="3507900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3pPr>
    <a:lvl4pPr marL="5261852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4pPr>
    <a:lvl5pPr marL="7015801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5pPr>
    <a:lvl6pPr marL="8769752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6pPr>
    <a:lvl7pPr marL="10523700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7pPr>
    <a:lvl8pPr marL="12277651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8pPr>
    <a:lvl9pPr marL="14031600" algn="l" defTabSz="3507900" rtl="0" eaLnBrk="1" latinLnBrk="0" hangingPunct="1">
      <a:defRPr sz="69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900"/>
    <a:srgbClr val="8F0000"/>
    <a:srgbClr val="4074B3"/>
    <a:srgbClr val="FFFFFF"/>
    <a:srgbClr val="FFE0E5"/>
    <a:srgbClr val="EAD6DF"/>
    <a:srgbClr val="D6ECF3"/>
    <a:srgbClr val="EBEBEB"/>
    <a:srgbClr val="ECD9E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66" autoAdjust="0"/>
    <p:restoredTop sz="95405" autoAdjust="0"/>
  </p:normalViewPr>
  <p:slideViewPr>
    <p:cSldViewPr snapToGrid="0">
      <p:cViewPr varScale="1">
        <p:scale>
          <a:sx n="19" d="100"/>
          <a:sy n="19" d="100"/>
        </p:scale>
        <p:origin x="3492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DCA3-2108-4571-A16F-5D28B3DC969F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1241425"/>
            <a:ext cx="236855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FCFDA-7F6F-4E5F-ACBF-8AB6A2917C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9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3953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7900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1852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5801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69752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3700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77651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31600" algn="l" defTabSz="3507900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2975" y="1241425"/>
            <a:ext cx="236855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CFDA-7F6F-4E5F-ACBF-8AB6A2917C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58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3" y="7005158"/>
            <a:ext cx="25733931" cy="1490205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90"/>
            <a:ext cx="22706410" cy="10334331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3712" indent="0" algn="ctr">
              <a:buNone/>
              <a:defRPr sz="6622"/>
            </a:lvl2pPr>
            <a:lvl3pPr marL="3027425" indent="0" algn="ctr">
              <a:buNone/>
              <a:defRPr sz="5961"/>
            </a:lvl3pPr>
            <a:lvl4pPr marL="4541137" indent="0" algn="ctr">
              <a:buNone/>
              <a:defRPr sz="5297"/>
            </a:lvl4pPr>
            <a:lvl5pPr marL="6054850" indent="0" algn="ctr">
              <a:buNone/>
              <a:defRPr sz="5297"/>
            </a:lvl5pPr>
            <a:lvl6pPr marL="7568562" indent="0" algn="ctr">
              <a:buNone/>
              <a:defRPr sz="5297"/>
            </a:lvl6pPr>
            <a:lvl7pPr marL="9082275" indent="0" algn="ctr">
              <a:buNone/>
              <a:defRPr sz="5297"/>
            </a:lvl7pPr>
            <a:lvl8pPr marL="10595987" indent="0" algn="ctr">
              <a:buNone/>
              <a:defRPr sz="5297"/>
            </a:lvl8pPr>
            <a:lvl9pPr marL="12109700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/>
          <p:cNvSpPr txBox="1"/>
          <p:nvPr userDrawn="1"/>
        </p:nvSpPr>
        <p:spPr>
          <a:xfrm>
            <a:off x="4" y="6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/>
          <p:cNvSpPr txBox="1"/>
          <p:nvPr userDrawn="1"/>
        </p:nvSpPr>
        <p:spPr>
          <a:xfrm>
            <a:off x="4" y="40514965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14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4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32"/>
            <a:ext cx="26112370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8"/>
            <a:ext cx="26112370" cy="9363321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3712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25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113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85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562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275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59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70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59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75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15"/>
            <a:ext cx="26112370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1"/>
            <a:ext cx="12807832" cy="5142393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3712" indent="0">
              <a:buNone/>
              <a:defRPr sz="6622" b="1"/>
            </a:lvl2pPr>
            <a:lvl3pPr marL="3027425" indent="0">
              <a:buNone/>
              <a:defRPr sz="5961" b="1"/>
            </a:lvl3pPr>
            <a:lvl4pPr marL="4541137" indent="0">
              <a:buNone/>
              <a:defRPr sz="5297" b="1"/>
            </a:lvl4pPr>
            <a:lvl5pPr marL="6054850" indent="0">
              <a:buNone/>
              <a:defRPr sz="5297" b="1"/>
            </a:lvl5pPr>
            <a:lvl6pPr marL="7568562" indent="0">
              <a:buNone/>
              <a:defRPr sz="5297" b="1"/>
            </a:lvl6pPr>
            <a:lvl7pPr marL="9082275" indent="0">
              <a:buNone/>
              <a:defRPr sz="5297" b="1"/>
            </a:lvl7pPr>
            <a:lvl8pPr marL="10595987" indent="0">
              <a:buNone/>
              <a:defRPr sz="5297" b="1"/>
            </a:lvl8pPr>
            <a:lvl9pPr marL="12109700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1"/>
            <a:ext cx="12870909" cy="5142393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3712" indent="0">
              <a:buNone/>
              <a:defRPr sz="6622" b="1"/>
            </a:lvl2pPr>
            <a:lvl3pPr marL="3027425" indent="0">
              <a:buNone/>
              <a:defRPr sz="5961" b="1"/>
            </a:lvl3pPr>
            <a:lvl4pPr marL="4541137" indent="0">
              <a:buNone/>
              <a:defRPr sz="5297" b="1"/>
            </a:lvl4pPr>
            <a:lvl5pPr marL="6054850" indent="0">
              <a:buNone/>
              <a:defRPr sz="5297" b="1"/>
            </a:lvl5pPr>
            <a:lvl6pPr marL="7568562" indent="0">
              <a:buNone/>
              <a:defRPr sz="5297" b="1"/>
            </a:lvl6pPr>
            <a:lvl7pPr marL="9082275" indent="0">
              <a:buNone/>
              <a:defRPr sz="5297" b="1"/>
            </a:lvl7pPr>
            <a:lvl8pPr marL="10595987" indent="0">
              <a:buNone/>
              <a:defRPr sz="5297" b="1"/>
            </a:lvl8pPr>
            <a:lvl9pPr marL="12109700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6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7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9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265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1" y="6162959"/>
            <a:ext cx="15326826" cy="30418415"/>
          </a:xfrm>
        </p:spPr>
        <p:txBody>
          <a:bodyPr/>
          <a:lstStyle>
            <a:lvl1pPr>
              <a:defRPr sz="10594"/>
            </a:lvl1pPr>
            <a:lvl2pPr>
              <a:defRPr sz="9271"/>
            </a:lvl2pPr>
            <a:lvl3pPr>
              <a:defRPr sz="7945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12" indent="0">
              <a:buNone/>
              <a:defRPr sz="4635"/>
            </a:lvl2pPr>
            <a:lvl3pPr marL="3027425" indent="0">
              <a:buNone/>
              <a:defRPr sz="3973"/>
            </a:lvl3pPr>
            <a:lvl4pPr marL="4541137" indent="0">
              <a:buNone/>
              <a:defRPr sz="3312"/>
            </a:lvl4pPr>
            <a:lvl5pPr marL="6054850" indent="0">
              <a:buNone/>
              <a:defRPr sz="3312"/>
            </a:lvl5pPr>
            <a:lvl6pPr marL="7568562" indent="0">
              <a:buNone/>
              <a:defRPr sz="3312"/>
            </a:lvl6pPr>
            <a:lvl7pPr marL="9082275" indent="0">
              <a:buNone/>
              <a:defRPr sz="3312"/>
            </a:lvl7pPr>
            <a:lvl8pPr marL="10595987" indent="0">
              <a:buNone/>
              <a:defRPr sz="3312"/>
            </a:lvl8pPr>
            <a:lvl9pPr marL="12109700" indent="0">
              <a:buNone/>
              <a:defRPr sz="33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30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7" y="2853585"/>
            <a:ext cx="9764543" cy="9987546"/>
          </a:xfrm>
        </p:spPr>
        <p:txBody>
          <a:bodyPr anchor="b"/>
          <a:lstStyle>
            <a:lvl1pPr>
              <a:defRPr sz="105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1" y="6162959"/>
            <a:ext cx="15326826" cy="30418415"/>
          </a:xfrm>
        </p:spPr>
        <p:txBody>
          <a:bodyPr anchor="t"/>
          <a:lstStyle>
            <a:lvl1pPr marL="0" indent="0">
              <a:buNone/>
              <a:defRPr sz="10594"/>
            </a:lvl1pPr>
            <a:lvl2pPr marL="1513712" indent="0">
              <a:buNone/>
              <a:defRPr sz="9271"/>
            </a:lvl2pPr>
            <a:lvl3pPr marL="3027425" indent="0">
              <a:buNone/>
              <a:defRPr sz="7945"/>
            </a:lvl3pPr>
            <a:lvl4pPr marL="4541137" indent="0">
              <a:buNone/>
              <a:defRPr sz="6622"/>
            </a:lvl4pPr>
            <a:lvl5pPr marL="6054850" indent="0">
              <a:buNone/>
              <a:defRPr sz="6622"/>
            </a:lvl5pPr>
            <a:lvl6pPr marL="7568562" indent="0">
              <a:buNone/>
              <a:defRPr sz="6622"/>
            </a:lvl6pPr>
            <a:lvl7pPr marL="9082275" indent="0">
              <a:buNone/>
              <a:defRPr sz="6622"/>
            </a:lvl7pPr>
            <a:lvl8pPr marL="10595987" indent="0">
              <a:buNone/>
              <a:defRPr sz="6622"/>
            </a:lvl8pPr>
            <a:lvl9pPr marL="12109700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7" y="12841131"/>
            <a:ext cx="9764543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12" indent="0">
              <a:buNone/>
              <a:defRPr sz="4635"/>
            </a:lvl2pPr>
            <a:lvl3pPr marL="3027425" indent="0">
              <a:buNone/>
              <a:defRPr sz="3973"/>
            </a:lvl3pPr>
            <a:lvl4pPr marL="4541137" indent="0">
              <a:buNone/>
              <a:defRPr sz="3312"/>
            </a:lvl4pPr>
            <a:lvl5pPr marL="6054850" indent="0">
              <a:buNone/>
              <a:defRPr sz="3312"/>
            </a:lvl5pPr>
            <a:lvl6pPr marL="7568562" indent="0">
              <a:buNone/>
              <a:defRPr sz="3312"/>
            </a:lvl6pPr>
            <a:lvl7pPr marL="9082275" indent="0">
              <a:buNone/>
              <a:defRPr sz="3312"/>
            </a:lvl7pPr>
            <a:lvl8pPr marL="10595987" indent="0">
              <a:buNone/>
              <a:defRPr sz="3312"/>
            </a:lvl8pPr>
            <a:lvl9pPr marL="12109700" indent="0">
              <a:buNone/>
              <a:defRPr sz="331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1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15"/>
            <a:ext cx="26112370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0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1E9F-3AB1-4902-A13E-91210B1BBF39}" type="datetimeFigureOut">
              <a:rPr lang="en-GB" smtClean="0"/>
              <a:t>15/11/2018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1011-0D68-4422-81BC-933C087A18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hc"/>
          <p:cNvSpPr txBox="1"/>
          <p:nvPr userDrawn="1"/>
        </p:nvSpPr>
        <p:spPr>
          <a:xfrm>
            <a:off x="4" y="6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8" name="fc"/>
          <p:cNvSpPr txBox="1"/>
          <p:nvPr userDrawn="1"/>
        </p:nvSpPr>
        <p:spPr>
          <a:xfrm>
            <a:off x="4" y="40514965"/>
            <a:ext cx="3027521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kumimoji="0" lang="en-GB" sz="1000" b="0" i="0" u="none" baseline="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7425" rtl="0" eaLnBrk="1" latinLnBrk="0" hangingPunct="1">
        <a:lnSpc>
          <a:spcPct val="90000"/>
        </a:lnSpc>
        <a:spcBef>
          <a:spcPct val="0"/>
        </a:spcBef>
        <a:buNone/>
        <a:defRPr sz="14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57" indent="-756857" algn="l" defTabSz="3027425" rtl="0" eaLnBrk="1" latinLnBrk="0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568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4282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7993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1707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5419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39132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2844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6557" indent="-756857" algn="l" defTabSz="302742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3712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7425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1137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4850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68562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2275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5987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09700" algn="l" defTabSz="3027425" rtl="0" eaLnBrk="1" latinLnBrk="0" hangingPunct="1">
        <a:defRPr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4661" y="3156197"/>
            <a:ext cx="4276579" cy="112170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81476" tIns="0" rIns="27158" bIns="1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tx2"/>
                </a:solidFill>
                <a:cs typeface="Helvetica" panose="020B0604020202020204" pitchFamily="34" charset="0"/>
              </a:rPr>
              <a:t>Introduction</a:t>
            </a:r>
          </a:p>
        </p:txBody>
      </p:sp>
      <p:sp>
        <p:nvSpPr>
          <p:cNvPr id="222" name="TextBox 221"/>
          <p:cNvSpPr txBox="1"/>
          <p:nvPr/>
        </p:nvSpPr>
        <p:spPr>
          <a:xfrm rot="16200000">
            <a:off x="-557250" y="23089695"/>
            <a:ext cx="177299" cy="11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2" dirty="0">
              <a:cs typeface="Helvetica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311304" y="-188241"/>
            <a:ext cx="17857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A Meta-review of Metaspace to guide and improve metabolite 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862" y="4510728"/>
            <a:ext cx="15810554" cy="96073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numCol="2">
            <a:spAutoFit/>
          </a:bodyPr>
          <a:lstStyle/>
          <a:p>
            <a:pPr marL="457190" indent="-457190">
              <a:spcAft>
                <a:spcPts val="566"/>
              </a:spcAft>
              <a:buFont typeface="Wingdings" panose="05000000000000000000" pitchFamily="2" charset="2"/>
              <a:buChar char="q"/>
              <a:tabLst>
                <a:tab pos="323372" algn="l"/>
              </a:tabLs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Metaspace is an online platform engine developed at the European Molecular Biology Laboratory (EMBL), which annotates metabolites from high resolution mass spectrometry imaging (MSI) </a:t>
            </a:r>
            <a:r>
              <a:rPr lang="en-GB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>
              <a:spcAft>
                <a:spcPts val="566"/>
              </a:spcAft>
              <a:tabLst>
                <a:tab pos="323372" algn="l"/>
              </a:tabLs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90" indent="-457190">
              <a:spcAft>
                <a:spcPts val="566"/>
              </a:spcAft>
              <a:buFont typeface="Wingdings" panose="05000000000000000000" pitchFamily="2" charset="2"/>
              <a:buChar char="q"/>
              <a:tabLst>
                <a:tab pos="323372" algn="l"/>
              </a:tabLs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Annotation based Web platform </a:t>
            </a:r>
            <a:r>
              <a:rPr lang="en-GB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Metaspace 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captures User , Sample  and Experimental Related  data  (</a:t>
            </a:r>
            <a:r>
              <a:rPr lang="en-GB" sz="3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metadata) 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dataset uploaded</a:t>
            </a:r>
            <a:r>
              <a:rPr lang="en-GB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566"/>
              </a:spcAft>
              <a:tabLst>
                <a:tab pos="323372" algn="l"/>
              </a:tabLs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90" indent="-457190">
              <a:spcAft>
                <a:spcPts val="566"/>
              </a:spcAft>
              <a:buFont typeface="Wingdings" panose="05000000000000000000" pitchFamily="2" charset="2"/>
              <a:buChar char="q"/>
              <a:tabLst>
                <a:tab pos="323372" algn="l"/>
              </a:tabLst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this study is mining these meta- data, which comprises of  approximately half a million annotations to report and understand the experimental parameters used by the community ,thereby improving detection rates of metabolites. </a:t>
            </a:r>
          </a:p>
          <a:p>
            <a:pPr marL="242528" indent="-242528">
              <a:spcAft>
                <a:spcPts val="566"/>
              </a:spcAft>
              <a:buFont typeface="Arial" panose="020B0604020202020204" pitchFamily="34" charset="0"/>
              <a:buChar char="•"/>
              <a:tabLst>
                <a:tab pos="323372" algn="l"/>
              </a:tabLst>
            </a:pP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4965" y="12990095"/>
            <a:ext cx="2477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tx2"/>
                </a:solidFill>
                <a:cs typeface="Helvetica" panose="020B0604020202020204" pitchFamily="34" charset="0"/>
              </a:rPr>
              <a:t>Methods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1202979" y="13888420"/>
            <a:ext cx="12275856" cy="675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GB" sz="3200" u="sng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marL="2211671" lvl="1" indent="-457190">
              <a:buFont typeface="Wingdings" panose="05000000000000000000" pitchFamily="2" charset="2"/>
              <a:buChar char="q"/>
            </a:pPr>
            <a:r>
              <a:rPr lang="en-GB" sz="3200" dirty="0"/>
              <a:t>Fully Automated python scripts used with a web automation tool “SELENIUM”  to </a:t>
            </a:r>
            <a:r>
              <a:rPr lang="en-GB" sz="3200" dirty="0" smtClean="0"/>
              <a:t>access Metadata </a:t>
            </a:r>
            <a:r>
              <a:rPr lang="en-GB" sz="3200" dirty="0"/>
              <a:t>with </a:t>
            </a:r>
            <a:r>
              <a:rPr lang="en-GB" sz="3200" dirty="0" smtClean="0"/>
              <a:t>Metaspace</a:t>
            </a:r>
          </a:p>
          <a:p>
            <a:pPr marL="1754481" lvl="1"/>
            <a:endParaRPr lang="en-GB" sz="3200" dirty="0"/>
          </a:p>
          <a:p>
            <a:pPr marL="2211671" lvl="1" indent="-457190">
              <a:buFont typeface="Wingdings" panose="05000000000000000000" pitchFamily="2" charset="2"/>
              <a:buChar char="q"/>
            </a:pPr>
            <a:r>
              <a:rPr lang="en-GB" sz="3200" dirty="0"/>
              <a:t>Combined</a:t>
            </a:r>
            <a:r>
              <a:rPr lang="en-GB" sz="3200" b="1" dirty="0"/>
              <a:t>  HMDB</a:t>
            </a:r>
            <a:r>
              <a:rPr lang="en-GB" sz="3200" dirty="0"/>
              <a:t> and </a:t>
            </a:r>
            <a:r>
              <a:rPr lang="en-GB" sz="3200" b="1" dirty="0"/>
              <a:t>LipidMaps</a:t>
            </a:r>
            <a:r>
              <a:rPr lang="en-GB" sz="3200" dirty="0"/>
              <a:t> databases  with </a:t>
            </a:r>
            <a:r>
              <a:rPr lang="en-GB" sz="3200" b="1" dirty="0"/>
              <a:t>Metaspace</a:t>
            </a:r>
            <a:r>
              <a:rPr lang="en-GB" sz="3200" dirty="0"/>
              <a:t> data to obtain Taxonomy of Classes</a:t>
            </a:r>
          </a:p>
          <a:p>
            <a:pPr lvl="1"/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4886" dirty="0"/>
          </a:p>
        </p:txBody>
      </p:sp>
      <p:sp>
        <p:nvSpPr>
          <p:cNvPr id="26" name="Rectangle 25"/>
          <p:cNvSpPr/>
          <p:nvPr/>
        </p:nvSpPr>
        <p:spPr>
          <a:xfrm>
            <a:off x="294858" y="1252584"/>
            <a:ext cx="15671340" cy="157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566"/>
              </a:spcAft>
            </a:pPr>
            <a:r>
              <a:rPr lang="en-GB" sz="30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Robin Philip</a:t>
            </a:r>
            <a:r>
              <a:rPr lang="en-GB" sz="3000" u="sng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1,2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Alex Dexter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Spencer A. Thomas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Adam J. Taylor 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Ala Al-Afeef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3000" dirty="0"/>
              <a:t> Tingting Fu</a:t>
            </a:r>
            <a:r>
              <a:rPr lang="en-GB" sz="3000" baseline="30000" dirty="0"/>
              <a:t>1</a:t>
            </a:r>
            <a:r>
              <a:rPr lang="en-GB" sz="3000" dirty="0"/>
              <a:t>, Efstathios A. </a:t>
            </a:r>
            <a:r>
              <a:rPr lang="en-GB" sz="3000" dirty="0" smtClean="0"/>
              <a:t>Elia</a:t>
            </a:r>
            <a:r>
              <a:rPr lang="en-GB" sz="3000" baseline="30000" dirty="0" smtClean="0"/>
              <a:t>1</a:t>
            </a:r>
            <a:r>
              <a:rPr lang="en-GB" sz="3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Rory T. Steven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,Teresa Murta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,Bin Yan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,Kenneth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Robinson</a:t>
            </a:r>
            <a:r>
              <a:rPr lang="en-GB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,Chelsea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J. Nikula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Josephine Bunch</a:t>
            </a:r>
            <a:r>
              <a:rPr lang="en-GB" sz="3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1, 2</a:t>
            </a:r>
            <a:endParaRPr lang="en-GB" sz="3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966" y="2688488"/>
            <a:ext cx="18940110" cy="158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aseline="30000" dirty="0"/>
              <a:t>1</a:t>
            </a:r>
            <a:r>
              <a:rPr lang="en-GB" sz="2400" dirty="0"/>
              <a:t> National Physical Laboratory, Teddington, Middlesex TW11 0LW, United Kingdom; </a:t>
            </a:r>
          </a:p>
          <a:p>
            <a:r>
              <a:rPr lang="en-GB" sz="2400" baseline="30000" dirty="0"/>
              <a:t>2 </a:t>
            </a:r>
            <a:r>
              <a:rPr lang="en-GB" sz="2400" dirty="0"/>
              <a:t>Imperial College London, Kensington, London, SW7 2AZ, United Kingdom</a:t>
            </a:r>
          </a:p>
          <a:p>
            <a:endParaRPr lang="en-GB" sz="4886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67884" y="4100332"/>
            <a:ext cx="29686927" cy="56397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-51918" y="14112195"/>
            <a:ext cx="30074227" cy="69873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58810" y="38109521"/>
            <a:ext cx="19580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tx2"/>
                </a:solidFill>
                <a:cs typeface="Helvetica" panose="020B0604020202020204" pitchFamily="34" charset="0"/>
              </a:rPr>
              <a:t>Future work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58810" y="39224476"/>
            <a:ext cx="29305076" cy="85374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4965" y="22016383"/>
            <a:ext cx="1499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>
                <a:solidFill>
                  <a:schemeClr val="tx2"/>
                </a:solidFill>
                <a:cs typeface="Helvetica" panose="020B0604020202020204" pitchFamily="34" charset="0"/>
              </a:rPr>
              <a:t>Metaspace as a Reporting Tool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6568" y="23041042"/>
            <a:ext cx="29596737" cy="19315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1359672" y="39653407"/>
            <a:ext cx="36973616" cy="2985446"/>
            <a:chOff x="-1336430" y="38910273"/>
            <a:chExt cx="36973616" cy="2985446"/>
          </a:xfrm>
        </p:grpSpPr>
        <p:sp>
          <p:nvSpPr>
            <p:cNvPr id="142" name="Rectangle 141"/>
            <p:cNvSpPr/>
            <p:nvPr/>
          </p:nvSpPr>
          <p:spPr>
            <a:xfrm>
              <a:off x="508173" y="39675557"/>
              <a:ext cx="333469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400" b="1" dirty="0">
                  <a:solidFill>
                    <a:schemeClr val="tx2"/>
                  </a:solidFill>
                  <a:cs typeface="Helvetica" panose="020B0604020202020204" pitchFamily="34" charset="0"/>
                </a:rPr>
                <a:t>References</a:t>
              </a:r>
            </a:p>
          </p:txBody>
        </p:sp>
        <p:cxnSp>
          <p:nvCxnSpPr>
            <p:cNvPr id="145" name="Straight Connector 144"/>
            <p:cNvCxnSpPr/>
            <p:nvPr/>
          </p:nvCxnSpPr>
          <p:spPr>
            <a:xfrm flipV="1">
              <a:off x="382052" y="40700219"/>
              <a:ext cx="12192395" cy="67568"/>
            </a:xfrm>
            <a:prstGeom prst="line">
              <a:avLst/>
            </a:prstGeom>
            <a:ln w="889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382052" y="40941612"/>
              <a:ext cx="7853462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857233" indent="-857233">
                <a:buFont typeface="+mj-lt"/>
                <a:buAutoNum type="arabicPeriod"/>
              </a:pPr>
              <a:r>
                <a:rPr lang="da-DK" sz="2800" dirty="0"/>
                <a:t> Palmer et al., 2016, Nature Methods</a:t>
              </a:r>
            </a:p>
            <a:p>
              <a:pPr marL="857233" indent="-857233">
                <a:buFont typeface="+mj-lt"/>
                <a:buAutoNum type="arabicPeriod"/>
              </a:pPr>
              <a:endParaRPr lang="en-GB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336430" y="38910273"/>
              <a:ext cx="25925212" cy="133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11143" lvl="1" indent="-457190">
                <a:buFont typeface="Wingdings" panose="05000000000000000000" pitchFamily="2" charset="2"/>
                <a:buChar char="q"/>
              </a:pPr>
              <a:r>
                <a:rPr lang="en-GB" sz="3200" dirty="0"/>
                <a:t>Use Extracted Metadata to address the goals of CRUK Grand Challenge 	</a:t>
              </a:r>
            </a:p>
            <a:p>
              <a:endParaRPr lang="en-GB" sz="4883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101131" y="39699185"/>
              <a:ext cx="9041829" cy="87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93" b="1" dirty="0">
                  <a:solidFill>
                    <a:schemeClr val="tx2"/>
                  </a:solidFill>
                  <a:cs typeface="Helvetica" panose="020B0604020202020204" pitchFamily="34" charset="0"/>
                </a:rPr>
                <a:t>Acknowledgements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13477275" y="40569507"/>
              <a:ext cx="16209853" cy="130712"/>
            </a:xfrm>
            <a:prstGeom prst="line">
              <a:avLst/>
            </a:prstGeom>
            <a:ln w="889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4151257" y="41023253"/>
              <a:ext cx="21485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This work was supported by Cancer Research UK [C58393/A24034]</a:t>
              </a:r>
            </a:p>
          </p:txBody>
        </p:sp>
      </p:grpSp>
      <p:pic>
        <p:nvPicPr>
          <p:cNvPr id="81" name="Picture 2" descr="\\fpsvr2\users2$\mkp1\Desktop\NiCE-MSI mas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441" y="129717"/>
            <a:ext cx="8888658" cy="14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-230832"/>
            <a:ext cx="6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1">
                <a:solidFill>
                  <a:srgbClr val="707880"/>
                </a:solidFill>
                <a:latin typeface="inherit"/>
              </a:rPr>
              <a:t/>
            </a:r>
            <a:br>
              <a:rPr lang="en-US" altLang="en-US" sz="1201">
                <a:solidFill>
                  <a:srgbClr val="707880"/>
                </a:solidFill>
                <a:latin typeface="inherit"/>
              </a:rPr>
            </a:br>
            <a:endParaRPr lang="en-US" altLang="en-US" sz="1799">
              <a:latin typeface="Arial" panose="020B0604020202020204" pitchFamily="34" charset="0"/>
            </a:endParaRPr>
          </a:p>
        </p:txBody>
      </p:sp>
      <p:pic>
        <p:nvPicPr>
          <p:cNvPr id="101" name="Picture 100" descr="D:\euler-2018-09-21 (5)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r="16661"/>
          <a:stretch/>
        </p:blipFill>
        <p:spPr bwMode="auto">
          <a:xfrm>
            <a:off x="10243593" y="9035406"/>
            <a:ext cx="7700640" cy="487174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20714289" y="8500255"/>
            <a:ext cx="2865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 </a:t>
            </a:r>
            <a:r>
              <a:rPr lang="en-GB" sz="3200" b="1" dirty="0" smtClean="0"/>
              <a:t>Below : </a:t>
            </a:r>
            <a:r>
              <a:rPr lang="en-GB" sz="3200" dirty="0"/>
              <a:t>Metaspace Metadata in the form of word cloud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182724" y="22206236"/>
            <a:ext cx="1268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 Above : </a:t>
            </a:r>
            <a:r>
              <a:rPr lang="en-GB" sz="3200" dirty="0" smtClean="0"/>
              <a:t>Workflow </a:t>
            </a:r>
            <a:r>
              <a:rPr lang="en-GB" sz="3200" dirty="0"/>
              <a:t>of </a:t>
            </a:r>
            <a:r>
              <a:rPr lang="en-GB" sz="3200" dirty="0" smtClean="0"/>
              <a:t>downloading </a:t>
            </a:r>
            <a:r>
              <a:rPr lang="en-GB" sz="3200" dirty="0"/>
              <a:t>Meta-data contained in Metaspace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294" y="18658401"/>
            <a:ext cx="866224" cy="605822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360" y="14491557"/>
            <a:ext cx="2055329" cy="6122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68445" y="34916632"/>
            <a:ext cx="4539372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4883" dirty="0"/>
          </a:p>
        </p:txBody>
      </p:sp>
      <p:sp>
        <p:nvSpPr>
          <p:cNvPr id="5" name="TextBox 4"/>
          <p:cNvSpPr txBox="1"/>
          <p:nvPr/>
        </p:nvSpPr>
        <p:spPr>
          <a:xfrm>
            <a:off x="13359862" y="35127355"/>
            <a:ext cx="1718714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33" indent="-857233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r>
              <a:rPr lang="en-GB" sz="3200" dirty="0"/>
              <a:t>An Alternative representation , visualised  as a </a:t>
            </a:r>
            <a:r>
              <a:rPr lang="en-GB" sz="3200" i="1" dirty="0"/>
              <a:t>diagonal network (</a:t>
            </a:r>
            <a:r>
              <a:rPr lang="en-GB" sz="3200" dirty="0" err="1"/>
              <a:t>Reingold-Tilford</a:t>
            </a:r>
            <a:r>
              <a:rPr lang="en-GB" sz="3200" i="1" dirty="0"/>
              <a:t> –</a:t>
            </a:r>
            <a:r>
              <a:rPr lang="en-GB" sz="3200" dirty="0"/>
              <a:t>Tree) </a:t>
            </a:r>
            <a:r>
              <a:rPr lang="en-GB" sz="3200" i="1" dirty="0"/>
              <a:t>prototype </a:t>
            </a:r>
            <a:r>
              <a:rPr lang="en-GB" sz="3200" dirty="0"/>
              <a:t>implemented in a Shiny  Dashboard using “networkD3” and “data. Tree” package in R.</a:t>
            </a:r>
          </a:p>
          <a:p>
            <a:pPr marL="857233" indent="-857233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r>
              <a:rPr lang="en-GB" sz="3200" dirty="0"/>
              <a:t> Allows quick visualisation of detection rates and corresponding experimental parameters used in the detection of various Super classes/classes/subclasses  using HMDB taxonomy.</a:t>
            </a:r>
          </a:p>
          <a:p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endParaRPr lang="en-GB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8156" y="33883031"/>
            <a:ext cx="126595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Above : </a:t>
            </a:r>
            <a:r>
              <a:rPr lang="en-GB" sz="3200" dirty="0"/>
              <a:t>Quadrant  representation of Molecules Distribution in various </a:t>
            </a:r>
            <a:r>
              <a:rPr lang="en-GB" sz="3200" dirty="0" smtClean="0"/>
              <a:t>Instrument Modes</a:t>
            </a:r>
            <a:endParaRPr lang="en-GB" sz="3200" dirty="0"/>
          </a:p>
        </p:txBody>
      </p:sp>
      <p:sp>
        <p:nvSpPr>
          <p:cNvPr id="254" name="TextBox 253"/>
          <p:cNvSpPr txBox="1"/>
          <p:nvPr/>
        </p:nvSpPr>
        <p:spPr>
          <a:xfrm>
            <a:off x="426236" y="34915575"/>
            <a:ext cx="132146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/>
          </a:p>
          <a:p>
            <a:pPr marL="857233" indent="-857233">
              <a:buFont typeface="Wingdings" panose="05000000000000000000" pitchFamily="2" charset="2"/>
              <a:buChar char="q"/>
            </a:pPr>
            <a:r>
              <a:rPr lang="en-GB" sz="3200" dirty="0"/>
              <a:t>Metaspace Metadata has a wide variety  of  experimental and  sample  conditions recorded .Here , the distribution of molecules (Lipid sub classes of Fatty Accyls)  detected using Instruments  MALDI and DESI in different modes (Polarity :+ve /-ve) with the experimental conditions used by the community is shown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384043" y="23660225"/>
            <a:ext cx="12616011" cy="9972220"/>
            <a:chOff x="-844154" y="23957182"/>
            <a:chExt cx="11733693" cy="9787262"/>
          </a:xfrm>
        </p:grpSpPr>
        <p:grpSp>
          <p:nvGrpSpPr>
            <p:cNvPr id="230" name="Group 229"/>
            <p:cNvGrpSpPr/>
            <p:nvPr/>
          </p:nvGrpSpPr>
          <p:grpSpPr>
            <a:xfrm>
              <a:off x="-844154" y="23957182"/>
              <a:ext cx="11733693" cy="9787262"/>
              <a:chOff x="290388" y="24526505"/>
              <a:chExt cx="11733693" cy="9245703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819413" y="24841200"/>
                <a:ext cx="3304056" cy="797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33" indent="-857233">
                  <a:buFont typeface="Wingdings" panose="05000000000000000000" pitchFamily="2" charset="2"/>
                  <a:buChar char="q"/>
                </a:pPr>
                <a:endParaRPr lang="en-GB" sz="4883" dirty="0"/>
              </a:p>
            </p:txBody>
          </p:sp>
          <p:grpSp>
            <p:nvGrpSpPr>
              <p:cNvPr id="188" name="Group 187"/>
              <p:cNvGrpSpPr/>
              <p:nvPr/>
            </p:nvGrpSpPr>
            <p:grpSpPr>
              <a:xfrm>
                <a:off x="290388" y="24526505"/>
                <a:ext cx="11733693" cy="9245703"/>
                <a:chOff x="3846358" y="14676753"/>
                <a:chExt cx="22518842" cy="17518502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3846358" y="24365294"/>
                  <a:ext cx="22326600" cy="6696967"/>
                </a:xfrm>
                <a:prstGeom prst="rect">
                  <a:avLst/>
                </a:prstGeom>
                <a:noFill/>
                <a:ln w="63500">
                  <a:solidFill>
                    <a:srgbClr val="CD5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883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3846360" y="16550204"/>
                  <a:ext cx="22232480" cy="7428475"/>
                </a:xfrm>
                <a:prstGeom prst="rect">
                  <a:avLst/>
                </a:prstGeom>
                <a:noFill/>
                <a:ln w="63500">
                  <a:solidFill>
                    <a:srgbClr val="407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883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5371452" y="15119039"/>
                  <a:ext cx="8727508" cy="8848025"/>
                </a:xfrm>
                <a:prstGeom prst="rect">
                  <a:avLst/>
                </a:prstGeom>
                <a:noFill/>
                <a:ln w="63500">
                  <a:solidFill>
                    <a:srgbClr val="407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883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14098959" y="15108509"/>
                  <a:ext cx="12073998" cy="8870172"/>
                </a:xfrm>
                <a:prstGeom prst="rect">
                  <a:avLst/>
                </a:prstGeom>
                <a:noFill/>
                <a:ln w="63500">
                  <a:solidFill>
                    <a:srgbClr val="407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883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7626392" y="15285275"/>
                  <a:ext cx="5690091" cy="104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solidFill>
                        <a:srgbClr val="4074B3"/>
                      </a:solidFill>
                    </a:rPr>
                    <a:t>Positive : 2738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16329667" y="14813455"/>
                  <a:ext cx="6227592" cy="1510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solidFill>
                        <a:srgbClr val="4074B3"/>
                      </a:solidFill>
                    </a:rPr>
                    <a:t>Negative</a:t>
                  </a:r>
                  <a:r>
                    <a:rPr lang="en-GB" sz="4883" dirty="0">
                      <a:solidFill>
                        <a:srgbClr val="4074B3"/>
                      </a:solidFill>
                    </a:rPr>
                    <a:t> </a:t>
                  </a:r>
                  <a:r>
                    <a:rPr lang="en-GB" sz="3200" dirty="0">
                      <a:solidFill>
                        <a:srgbClr val="4074B3"/>
                      </a:solidFill>
                    </a:rPr>
                    <a:t>: 4413</a:t>
                  </a: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 rot="16200000">
                  <a:off x="1125521" y="17577671"/>
                  <a:ext cx="6891143" cy="108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solidFill>
                        <a:srgbClr val="4074B3"/>
                      </a:solidFill>
                    </a:rPr>
                    <a:t>MALDI : 7151</a:t>
                  </a: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 rot="16200000">
                  <a:off x="1737758" y="26328960"/>
                  <a:ext cx="5720313" cy="1089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solidFill>
                        <a:srgbClr val="CD5900"/>
                      </a:solidFill>
                    </a:rPr>
                    <a:t>DESI : 76405</a:t>
                  </a: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34222" y="24391568"/>
                  <a:ext cx="8664736" cy="7802026"/>
                </a:xfrm>
                <a:prstGeom prst="rect">
                  <a:avLst/>
                </a:prstGeom>
                <a:noFill/>
                <a:ln w="63500">
                  <a:solidFill>
                    <a:srgbClr val="CD5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883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7103397" y="31079594"/>
                  <a:ext cx="6736080" cy="104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solidFill>
                        <a:srgbClr val="CD5900"/>
                      </a:solidFill>
                    </a:rPr>
                    <a:t>Positive : 14</a:t>
                  </a: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14136619" y="15163801"/>
                  <a:ext cx="12228581" cy="17031454"/>
                </a:xfrm>
                <a:prstGeom prst="rect">
                  <a:avLst/>
                </a:prstGeom>
                <a:no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4883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15768134" y="31079267"/>
                  <a:ext cx="8103288" cy="1046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3200" dirty="0">
                      <a:solidFill>
                        <a:srgbClr val="CD5900"/>
                      </a:solidFill>
                    </a:rPr>
                    <a:t>Negative : 76391</a:t>
                  </a:r>
                </a:p>
              </p:txBody>
            </p:sp>
          </p:grpSp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762" y="25553773"/>
                <a:ext cx="4464794" cy="3842274"/>
              </a:xfrm>
              <a:prstGeom prst="rect">
                <a:avLst/>
              </a:prstGeom>
              <a:ln w="63500">
                <a:noFill/>
              </a:ln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7289" y="25560033"/>
                <a:ext cx="6187581" cy="3836014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0561" y="29726664"/>
                <a:ext cx="4381994" cy="3414159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7289" y="29664977"/>
                <a:ext cx="6187581" cy="3461256"/>
              </a:xfrm>
              <a:prstGeom prst="rect">
                <a:avLst/>
              </a:prstGeom>
              <a:ln w="63500">
                <a:noFill/>
              </a:ln>
            </p:spPr>
          </p:pic>
        </p:grpSp>
        <p:sp>
          <p:nvSpPr>
            <p:cNvPr id="234" name="Rectangle 233"/>
            <p:cNvSpPr/>
            <p:nvPr/>
          </p:nvSpPr>
          <p:spPr>
            <a:xfrm>
              <a:off x="4533670" y="29384670"/>
              <a:ext cx="6249002" cy="4358846"/>
            </a:xfrm>
            <a:prstGeom prst="rect">
              <a:avLst/>
            </a:prstGeom>
            <a:noFill/>
            <a:ln w="63500">
              <a:solidFill>
                <a:srgbClr val="CD5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83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99" y="-61953"/>
            <a:ext cx="6287932" cy="1689485"/>
          </a:xfrm>
          <a:prstGeom prst="rect">
            <a:avLst/>
          </a:prstGeom>
        </p:spPr>
      </p:pic>
      <p:grpSp>
        <p:nvGrpSpPr>
          <p:cNvPr id="240" name="Group 239"/>
          <p:cNvGrpSpPr/>
          <p:nvPr/>
        </p:nvGrpSpPr>
        <p:grpSpPr>
          <a:xfrm>
            <a:off x="12178812" y="16757405"/>
            <a:ext cx="10888994" cy="6212431"/>
            <a:chOff x="12161520" y="16837332"/>
            <a:chExt cx="10888995" cy="6212432"/>
          </a:xfrm>
        </p:grpSpPr>
        <p:sp>
          <p:nvSpPr>
            <p:cNvPr id="237" name="Rectangle 236"/>
            <p:cNvSpPr/>
            <p:nvPr/>
          </p:nvSpPr>
          <p:spPr>
            <a:xfrm>
              <a:off x="12161520" y="19113550"/>
              <a:ext cx="821242" cy="393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83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0410443" y="16837332"/>
              <a:ext cx="2640072" cy="999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83"/>
            </a:p>
          </p:txBody>
        </p:sp>
      </p:grpSp>
      <p:pic>
        <p:nvPicPr>
          <p:cNvPr id="242" name="Picture 24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t="4082" r="13291"/>
          <a:stretch/>
        </p:blipFill>
        <p:spPr>
          <a:xfrm>
            <a:off x="21234673" y="9021603"/>
            <a:ext cx="8488631" cy="5090592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 rot="16200000">
            <a:off x="21110146" y="15641402"/>
            <a:ext cx="807612" cy="296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83"/>
          </a:p>
        </p:txBody>
      </p:sp>
      <p:sp>
        <p:nvSpPr>
          <p:cNvPr id="247" name="TextBox 246"/>
          <p:cNvSpPr txBox="1"/>
          <p:nvPr/>
        </p:nvSpPr>
        <p:spPr>
          <a:xfrm>
            <a:off x="-1311304" y="19034029"/>
            <a:ext cx="12177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11671" lvl="1" indent="-457190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2211671" lvl="1" indent="-457190">
              <a:buFont typeface="Wingdings" panose="05000000000000000000" pitchFamily="2" charset="2"/>
              <a:buChar char="q"/>
            </a:pPr>
            <a:r>
              <a:rPr lang="en-GB" sz="3200" dirty="0"/>
              <a:t>Built a Shiny Dashboard  using networkD3  to explore experimental parameters used within the community   for Classes of </a:t>
            </a:r>
            <a:r>
              <a:rPr lang="en-GB" sz="3200" dirty="0" smtClean="0"/>
              <a:t>Molecules</a:t>
            </a:r>
            <a:endParaRPr lang="en-GB" sz="4883" dirty="0"/>
          </a:p>
        </p:txBody>
      </p:sp>
      <p:pic>
        <p:nvPicPr>
          <p:cNvPr id="248" name="Picture 24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t="16853" r="847" b="15654"/>
          <a:stretch/>
        </p:blipFill>
        <p:spPr>
          <a:xfrm>
            <a:off x="13577566" y="23968752"/>
            <a:ext cx="16186378" cy="96627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"/>
          <a:stretch/>
        </p:blipFill>
        <p:spPr>
          <a:xfrm>
            <a:off x="10975009" y="14491621"/>
            <a:ext cx="18828413" cy="7583532"/>
          </a:xfrm>
          <a:prstGeom prst="rect">
            <a:avLst/>
          </a:prstGeom>
        </p:spPr>
      </p:pic>
      <p:grpSp>
        <p:nvGrpSpPr>
          <p:cNvPr id="225" name="Group 224"/>
          <p:cNvGrpSpPr/>
          <p:nvPr/>
        </p:nvGrpSpPr>
        <p:grpSpPr>
          <a:xfrm>
            <a:off x="8380853" y="4351732"/>
            <a:ext cx="21594468" cy="4343212"/>
            <a:chOff x="9641006" y="4466304"/>
            <a:chExt cx="21594468" cy="4343212"/>
          </a:xfrm>
        </p:grpSpPr>
        <p:grpSp>
          <p:nvGrpSpPr>
            <p:cNvPr id="110" name="Group 109"/>
            <p:cNvGrpSpPr/>
            <p:nvPr/>
          </p:nvGrpSpPr>
          <p:grpSpPr>
            <a:xfrm>
              <a:off x="10085112" y="4466304"/>
              <a:ext cx="21150362" cy="4343212"/>
              <a:chOff x="9124851" y="9648769"/>
              <a:chExt cx="21150362" cy="480649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0642714" y="9648769"/>
                <a:ext cx="9632499" cy="4806499"/>
                <a:chOff x="18499824" y="9272805"/>
                <a:chExt cx="9632499" cy="4806499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18499824" y="9272805"/>
                  <a:ext cx="9632499" cy="4806499"/>
                  <a:chOff x="5608320" y="3267938"/>
                  <a:chExt cx="13362549" cy="9548903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5608320" y="3267938"/>
                    <a:ext cx="13362549" cy="9548903"/>
                    <a:chOff x="3469406" y="2233625"/>
                    <a:chExt cx="7302789" cy="4145639"/>
                  </a:xfrm>
                </p:grpSpPr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3469406" y="2233625"/>
                      <a:ext cx="4897357" cy="4145639"/>
                      <a:chOff x="3469406" y="2233625"/>
                      <a:chExt cx="4897357" cy="4145639"/>
                    </a:xfrm>
                  </p:grpSpPr>
                  <p:sp>
                    <p:nvSpPr>
                      <p:cNvPr id="128" name="Oval 127"/>
                      <p:cNvSpPr/>
                      <p:nvPr/>
                    </p:nvSpPr>
                    <p:spPr>
                      <a:xfrm rot="21395266">
                        <a:off x="3741101" y="5222568"/>
                        <a:ext cx="4560330" cy="1156696"/>
                      </a:xfrm>
                      <a:prstGeom prst="ellipse">
                        <a:avLst/>
                      </a:prstGeom>
                      <a:gradFill flip="none" rotWithShape="1">
                        <a:gsLst>
                          <a:gs pos="0">
                            <a:sysClr val="windowText" lastClr="000000">
                              <a:lumMod val="85000"/>
                              <a:lumOff val="15000"/>
                              <a:alpha val="78000"/>
                            </a:sysClr>
                          </a:gs>
                          <a:gs pos="100000">
                            <a:sysClr val="window" lastClr="FFFFFF">
                              <a:alpha val="0"/>
                              <a:lumMod val="100000"/>
                            </a:sysClr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algn="ctr" defTabSz="914126">
                          <a:defRPr/>
                        </a:pPr>
                        <a:endParaRPr lang="en-US" sz="1799" kern="0">
                          <a:solidFill>
                            <a:sysClr val="window" lastClr="FFFFFF"/>
                          </a:solidFill>
                        </a:endParaRPr>
                      </a:p>
                    </p:txBody>
                  </p:sp>
                  <p:grpSp>
                    <p:nvGrpSpPr>
                      <p:cNvPr id="129" name="Group 42"/>
                      <p:cNvGrpSpPr/>
                      <p:nvPr/>
                    </p:nvGrpSpPr>
                    <p:grpSpPr>
                      <a:xfrm>
                        <a:off x="3469406" y="2233625"/>
                        <a:ext cx="4897357" cy="3798447"/>
                        <a:chOff x="2873071" y="1814468"/>
                        <a:chExt cx="6090028" cy="4723499"/>
                      </a:xfrm>
                    </p:grpSpPr>
                    <p:grpSp>
                      <p:nvGrpSpPr>
                        <p:cNvPr id="130" name="Group 27"/>
                        <p:cNvGrpSpPr/>
                        <p:nvPr/>
                      </p:nvGrpSpPr>
                      <p:grpSpPr>
                        <a:xfrm>
                          <a:off x="2873071" y="4073704"/>
                          <a:ext cx="6090028" cy="2464263"/>
                          <a:chOff x="3842485" y="4051112"/>
                          <a:chExt cx="4295678" cy="1738196"/>
                        </a:xfrm>
                      </p:grpSpPr>
                      <p:sp>
                        <p:nvSpPr>
                          <p:cNvPr id="138" name="Freeform 137"/>
                          <p:cNvSpPr/>
                          <p:nvPr/>
                        </p:nvSpPr>
                        <p:spPr>
                          <a:xfrm>
                            <a:off x="4341734" y="4051112"/>
                            <a:ext cx="3295818" cy="872048"/>
                          </a:xfrm>
                          <a:custGeom>
                            <a:avLst/>
                            <a:gdLst>
                              <a:gd name="connsiteX0" fmla="*/ 3798 w 2465936"/>
                              <a:gd name="connsiteY0" fmla="*/ 311446 h 652328"/>
                              <a:gd name="connsiteX1" fmla="*/ 1245787 w 2465936"/>
                              <a:gd name="connsiteY1" fmla="*/ 949 h 652328"/>
                              <a:gd name="connsiteX2" fmla="*/ 2462138 w 2465936"/>
                              <a:gd name="connsiteY2" fmla="*/ 305749 h 652328"/>
                              <a:gd name="connsiteX3" fmla="*/ 1268575 w 2465936"/>
                              <a:gd name="connsiteY3" fmla="*/ 650429 h 652328"/>
                              <a:gd name="connsiteX4" fmla="*/ 3798 w 2465936"/>
                              <a:gd name="connsiteY4" fmla="*/ 311446 h 652328"/>
                              <a:gd name="connsiteX0" fmla="*/ 3798 w 2465936"/>
                              <a:gd name="connsiteY0" fmla="*/ 311446 h 650429"/>
                              <a:gd name="connsiteX1" fmla="*/ 1245787 w 2465936"/>
                              <a:gd name="connsiteY1" fmla="*/ 949 h 650429"/>
                              <a:gd name="connsiteX2" fmla="*/ 2462138 w 2465936"/>
                              <a:gd name="connsiteY2" fmla="*/ 305749 h 650429"/>
                              <a:gd name="connsiteX3" fmla="*/ 1268575 w 2465936"/>
                              <a:gd name="connsiteY3" fmla="*/ 650429 h 650429"/>
                              <a:gd name="connsiteX4" fmla="*/ 3798 w 2465936"/>
                              <a:gd name="connsiteY4" fmla="*/ 311446 h 650429"/>
                              <a:gd name="connsiteX0" fmla="*/ 3798 w 2462138"/>
                              <a:gd name="connsiteY0" fmla="*/ 311446 h 650429"/>
                              <a:gd name="connsiteX1" fmla="*/ 1245787 w 2462138"/>
                              <a:gd name="connsiteY1" fmla="*/ 949 h 650429"/>
                              <a:gd name="connsiteX2" fmla="*/ 2462138 w 2462138"/>
                              <a:gd name="connsiteY2" fmla="*/ 305749 h 650429"/>
                              <a:gd name="connsiteX3" fmla="*/ 1268575 w 2462138"/>
                              <a:gd name="connsiteY3" fmla="*/ 650429 h 650429"/>
                              <a:gd name="connsiteX4" fmla="*/ 3798 w 2462138"/>
                              <a:gd name="connsiteY4" fmla="*/ 311446 h 650429"/>
                              <a:gd name="connsiteX0" fmla="*/ 0 w 2458340"/>
                              <a:gd name="connsiteY0" fmla="*/ 311446 h 650429"/>
                              <a:gd name="connsiteX1" fmla="*/ 1241989 w 2458340"/>
                              <a:gd name="connsiteY1" fmla="*/ 949 h 650429"/>
                              <a:gd name="connsiteX2" fmla="*/ 2458340 w 2458340"/>
                              <a:gd name="connsiteY2" fmla="*/ 305749 h 650429"/>
                              <a:gd name="connsiteX3" fmla="*/ 1264777 w 2458340"/>
                              <a:gd name="connsiteY3" fmla="*/ 650429 h 650429"/>
                              <a:gd name="connsiteX4" fmla="*/ 0 w 2458340"/>
                              <a:gd name="connsiteY4" fmla="*/ 311446 h 650429"/>
                              <a:gd name="connsiteX0" fmla="*/ 0 w 2458340"/>
                              <a:gd name="connsiteY0" fmla="*/ 310497 h 649480"/>
                              <a:gd name="connsiteX1" fmla="*/ 1241989 w 2458340"/>
                              <a:gd name="connsiteY1" fmla="*/ 0 h 649480"/>
                              <a:gd name="connsiteX2" fmla="*/ 2458340 w 2458340"/>
                              <a:gd name="connsiteY2" fmla="*/ 304800 h 649480"/>
                              <a:gd name="connsiteX3" fmla="*/ 1264777 w 2458340"/>
                              <a:gd name="connsiteY3" fmla="*/ 649480 h 649480"/>
                              <a:gd name="connsiteX4" fmla="*/ 0 w 2458340"/>
                              <a:gd name="connsiteY4" fmla="*/ 310497 h 649480"/>
                              <a:gd name="connsiteX0" fmla="*/ 0 w 2450794"/>
                              <a:gd name="connsiteY0" fmla="*/ 370864 h 649480"/>
                              <a:gd name="connsiteX1" fmla="*/ 1234443 w 2450794"/>
                              <a:gd name="connsiteY1" fmla="*/ 0 h 649480"/>
                              <a:gd name="connsiteX2" fmla="*/ 2450794 w 2450794"/>
                              <a:gd name="connsiteY2" fmla="*/ 304800 h 649480"/>
                              <a:gd name="connsiteX3" fmla="*/ 1257231 w 2450794"/>
                              <a:gd name="connsiteY3" fmla="*/ 649480 h 649480"/>
                              <a:gd name="connsiteX4" fmla="*/ 0 w 2450794"/>
                              <a:gd name="connsiteY4" fmla="*/ 370864 h 649480"/>
                              <a:gd name="connsiteX0" fmla="*/ 0 w 2454642"/>
                              <a:gd name="connsiteY0" fmla="*/ 314269 h 649480"/>
                              <a:gd name="connsiteX1" fmla="*/ 1238291 w 2454642"/>
                              <a:gd name="connsiteY1" fmla="*/ 0 h 649480"/>
                              <a:gd name="connsiteX2" fmla="*/ 2454642 w 2454642"/>
                              <a:gd name="connsiteY2" fmla="*/ 304800 h 649480"/>
                              <a:gd name="connsiteX3" fmla="*/ 1261079 w 2454642"/>
                              <a:gd name="connsiteY3" fmla="*/ 649480 h 649480"/>
                              <a:gd name="connsiteX4" fmla="*/ 0 w 2454642"/>
                              <a:gd name="connsiteY4" fmla="*/ 314269 h 64948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454642" h="649480">
                                <a:moveTo>
                                  <a:pt x="0" y="314269"/>
                                </a:moveTo>
                                <a:lnTo>
                                  <a:pt x="1238291" y="0"/>
                                </a:lnTo>
                                <a:lnTo>
                                  <a:pt x="2454642" y="304800"/>
                                </a:lnTo>
                                <a:lnTo>
                                  <a:pt x="1261079" y="649480"/>
                                </a:lnTo>
                                <a:lnTo>
                                  <a:pt x="0" y="314269"/>
                                </a:ln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rgbClr val="C0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C0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C0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139" name="Freeform 138"/>
                          <p:cNvSpPr/>
                          <p:nvPr/>
                        </p:nvSpPr>
                        <p:spPr>
                          <a:xfrm>
                            <a:off x="6005970" y="4456316"/>
                            <a:ext cx="2132193" cy="1332989"/>
                          </a:xfrm>
                          <a:custGeom>
                            <a:avLst/>
                            <a:gdLst>
                              <a:gd name="connsiteX0" fmla="*/ 253032 w 2017002"/>
                              <a:gd name="connsiteY0" fmla="*/ 374953 h 1057608"/>
                              <a:gd name="connsiteX1" fmla="*/ 1440301 w 2017002"/>
                              <a:gd name="connsiteY1" fmla="*/ 32415 h 1057608"/>
                              <a:gd name="connsiteX2" fmla="*/ 1820575 w 2017002"/>
                              <a:gd name="connsiteY2" fmla="*/ 569444 h 1057608"/>
                              <a:gd name="connsiteX3" fmla="*/ 261741 w 2017002"/>
                              <a:gd name="connsiteY3" fmla="*/ 1025193 h 1057608"/>
                              <a:gd name="connsiteX4" fmla="*/ 253032 w 2017002"/>
                              <a:gd name="connsiteY4" fmla="*/ 374953 h 1057608"/>
                              <a:gd name="connsiteX0" fmla="*/ 0 w 1763970"/>
                              <a:gd name="connsiteY0" fmla="*/ 374953 h 1057608"/>
                              <a:gd name="connsiteX1" fmla="*/ 1187269 w 1763970"/>
                              <a:gd name="connsiteY1" fmla="*/ 32415 h 1057608"/>
                              <a:gd name="connsiteX2" fmla="*/ 1567543 w 1763970"/>
                              <a:gd name="connsiteY2" fmla="*/ 569444 h 1057608"/>
                              <a:gd name="connsiteX3" fmla="*/ 8709 w 1763970"/>
                              <a:gd name="connsiteY3" fmla="*/ 1025193 h 1057608"/>
                              <a:gd name="connsiteX4" fmla="*/ 0 w 1763970"/>
                              <a:gd name="connsiteY4" fmla="*/ 374953 h 1057608"/>
                              <a:gd name="connsiteX0" fmla="*/ 0 w 1763970"/>
                              <a:gd name="connsiteY0" fmla="*/ 342538 h 1025193"/>
                              <a:gd name="connsiteX1" fmla="*/ 1187269 w 1763970"/>
                              <a:gd name="connsiteY1" fmla="*/ 0 h 1025193"/>
                              <a:gd name="connsiteX2" fmla="*/ 1567543 w 1763970"/>
                              <a:gd name="connsiteY2" fmla="*/ 537029 h 1025193"/>
                              <a:gd name="connsiteX3" fmla="*/ 8709 w 1763970"/>
                              <a:gd name="connsiteY3" fmla="*/ 992778 h 1025193"/>
                              <a:gd name="connsiteX4" fmla="*/ 0 w 1763970"/>
                              <a:gd name="connsiteY4" fmla="*/ 342538 h 1025193"/>
                              <a:gd name="connsiteX0" fmla="*/ 0 w 1763970"/>
                              <a:gd name="connsiteY0" fmla="*/ 342538 h 992778"/>
                              <a:gd name="connsiteX1" fmla="*/ 1187269 w 1763970"/>
                              <a:gd name="connsiteY1" fmla="*/ 0 h 992778"/>
                              <a:gd name="connsiteX2" fmla="*/ 1567543 w 1763970"/>
                              <a:gd name="connsiteY2" fmla="*/ 537029 h 992778"/>
                              <a:gd name="connsiteX3" fmla="*/ 8709 w 1763970"/>
                              <a:gd name="connsiteY3" fmla="*/ 992778 h 992778"/>
                              <a:gd name="connsiteX4" fmla="*/ 0 w 1763970"/>
                              <a:gd name="connsiteY4" fmla="*/ 342538 h 992778"/>
                              <a:gd name="connsiteX0" fmla="*/ 0 w 1567543"/>
                              <a:gd name="connsiteY0" fmla="*/ 342538 h 992778"/>
                              <a:gd name="connsiteX1" fmla="*/ 1187269 w 1567543"/>
                              <a:gd name="connsiteY1" fmla="*/ 0 h 992778"/>
                              <a:gd name="connsiteX2" fmla="*/ 1567543 w 1567543"/>
                              <a:gd name="connsiteY2" fmla="*/ 537029 h 992778"/>
                              <a:gd name="connsiteX3" fmla="*/ 8709 w 1567543"/>
                              <a:gd name="connsiteY3" fmla="*/ 992778 h 992778"/>
                              <a:gd name="connsiteX4" fmla="*/ 0 w 1567543"/>
                              <a:gd name="connsiteY4" fmla="*/ 342538 h 992778"/>
                              <a:gd name="connsiteX0" fmla="*/ 0 w 1567543"/>
                              <a:gd name="connsiteY0" fmla="*/ 342538 h 992778"/>
                              <a:gd name="connsiteX1" fmla="*/ 1187269 w 1567543"/>
                              <a:gd name="connsiteY1" fmla="*/ 0 h 992778"/>
                              <a:gd name="connsiteX2" fmla="*/ 1567543 w 1567543"/>
                              <a:gd name="connsiteY2" fmla="*/ 537029 h 992778"/>
                              <a:gd name="connsiteX3" fmla="*/ 8709 w 1567543"/>
                              <a:gd name="connsiteY3" fmla="*/ 992778 h 992778"/>
                              <a:gd name="connsiteX4" fmla="*/ 0 w 1567543"/>
                              <a:gd name="connsiteY4" fmla="*/ 342538 h 992778"/>
                              <a:gd name="connsiteX0" fmla="*/ 20459 w 1588002"/>
                              <a:gd name="connsiteY0" fmla="*/ 342538 h 992778"/>
                              <a:gd name="connsiteX1" fmla="*/ 1207728 w 1588002"/>
                              <a:gd name="connsiteY1" fmla="*/ 0 h 992778"/>
                              <a:gd name="connsiteX2" fmla="*/ 1588002 w 1588002"/>
                              <a:gd name="connsiteY2" fmla="*/ 537029 h 992778"/>
                              <a:gd name="connsiteX3" fmla="*/ 29168 w 1588002"/>
                              <a:gd name="connsiteY3" fmla="*/ 992778 h 992778"/>
                              <a:gd name="connsiteX4" fmla="*/ 20459 w 1588002"/>
                              <a:gd name="connsiteY4" fmla="*/ 342538 h 992778"/>
                              <a:gd name="connsiteX0" fmla="*/ 20459 w 1588002"/>
                              <a:gd name="connsiteY0" fmla="*/ 342538 h 992778"/>
                              <a:gd name="connsiteX1" fmla="*/ 1207728 w 1588002"/>
                              <a:gd name="connsiteY1" fmla="*/ 0 h 992778"/>
                              <a:gd name="connsiteX2" fmla="*/ 1588002 w 1588002"/>
                              <a:gd name="connsiteY2" fmla="*/ 537029 h 992778"/>
                              <a:gd name="connsiteX3" fmla="*/ 29168 w 1588002"/>
                              <a:gd name="connsiteY3" fmla="*/ 992778 h 992778"/>
                              <a:gd name="connsiteX4" fmla="*/ 20459 w 1588002"/>
                              <a:gd name="connsiteY4" fmla="*/ 342538 h 99277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88002" h="992778">
                                <a:moveTo>
                                  <a:pt x="20459" y="342538"/>
                                </a:moveTo>
                                <a:lnTo>
                                  <a:pt x="1207728" y="0"/>
                                </a:lnTo>
                                <a:lnTo>
                                  <a:pt x="1588002" y="537029"/>
                                </a:lnTo>
                                <a:lnTo>
                                  <a:pt x="29168" y="992778"/>
                                </a:lnTo>
                                <a:cubicBezTo>
                                  <a:pt x="800" y="784673"/>
                                  <a:pt x="0" y="584806"/>
                                  <a:pt x="20459" y="342538"/>
                                </a:cubicBez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rgbClr val="C00000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C00000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C00000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140" name="Freeform 139"/>
                          <p:cNvSpPr/>
                          <p:nvPr/>
                        </p:nvSpPr>
                        <p:spPr>
                          <a:xfrm>
                            <a:off x="3842485" y="4469473"/>
                            <a:ext cx="2201188" cy="1319835"/>
                          </a:xfrm>
                          <a:custGeom>
                            <a:avLst/>
                            <a:gdLst>
                              <a:gd name="connsiteX0" fmla="*/ 211183 w 2122715"/>
                              <a:gd name="connsiteY0" fmla="*/ 535032 h 1041218"/>
                              <a:gd name="connsiteX1" fmla="*/ 583475 w 2122715"/>
                              <a:gd name="connsiteY1" fmla="*/ 28847 h 1041218"/>
                              <a:gd name="connsiteX2" fmla="*/ 1844041 w 2122715"/>
                              <a:gd name="connsiteY2" fmla="*/ 361949 h 1041218"/>
                              <a:gd name="connsiteX3" fmla="*/ 1850572 w 2122715"/>
                              <a:gd name="connsiteY3" fmla="*/ 1011827 h 1041218"/>
                              <a:gd name="connsiteX4" fmla="*/ 211183 w 2122715"/>
                              <a:gd name="connsiteY4" fmla="*/ 535032 h 1041218"/>
                              <a:gd name="connsiteX0" fmla="*/ 0 w 1911532"/>
                              <a:gd name="connsiteY0" fmla="*/ 535032 h 1041218"/>
                              <a:gd name="connsiteX1" fmla="*/ 372292 w 1911532"/>
                              <a:gd name="connsiteY1" fmla="*/ 28847 h 1041218"/>
                              <a:gd name="connsiteX2" fmla="*/ 1632858 w 1911532"/>
                              <a:gd name="connsiteY2" fmla="*/ 361949 h 1041218"/>
                              <a:gd name="connsiteX3" fmla="*/ 1639389 w 1911532"/>
                              <a:gd name="connsiteY3" fmla="*/ 1011827 h 1041218"/>
                              <a:gd name="connsiteX4" fmla="*/ 0 w 1911532"/>
                              <a:gd name="connsiteY4" fmla="*/ 535032 h 1041218"/>
                              <a:gd name="connsiteX0" fmla="*/ 0 w 1911532"/>
                              <a:gd name="connsiteY0" fmla="*/ 506185 h 1012371"/>
                              <a:gd name="connsiteX1" fmla="*/ 372292 w 1911532"/>
                              <a:gd name="connsiteY1" fmla="*/ 0 h 1012371"/>
                              <a:gd name="connsiteX2" fmla="*/ 1632858 w 1911532"/>
                              <a:gd name="connsiteY2" fmla="*/ 333102 h 1012371"/>
                              <a:gd name="connsiteX3" fmla="*/ 1639389 w 1911532"/>
                              <a:gd name="connsiteY3" fmla="*/ 982980 h 1012371"/>
                              <a:gd name="connsiteX4" fmla="*/ 0 w 1911532"/>
                              <a:gd name="connsiteY4" fmla="*/ 506185 h 1012371"/>
                              <a:gd name="connsiteX0" fmla="*/ 0 w 1639389"/>
                              <a:gd name="connsiteY0" fmla="*/ 506185 h 1012371"/>
                              <a:gd name="connsiteX1" fmla="*/ 372292 w 1639389"/>
                              <a:gd name="connsiteY1" fmla="*/ 0 h 1012371"/>
                              <a:gd name="connsiteX2" fmla="*/ 1632858 w 1639389"/>
                              <a:gd name="connsiteY2" fmla="*/ 333102 h 1012371"/>
                              <a:gd name="connsiteX3" fmla="*/ 1639389 w 1639389"/>
                              <a:gd name="connsiteY3" fmla="*/ 982980 h 1012371"/>
                              <a:gd name="connsiteX4" fmla="*/ 0 w 1639389"/>
                              <a:gd name="connsiteY4" fmla="*/ 506185 h 1012371"/>
                              <a:gd name="connsiteX0" fmla="*/ 0 w 1639389"/>
                              <a:gd name="connsiteY0" fmla="*/ 506185 h 982980"/>
                              <a:gd name="connsiteX1" fmla="*/ 372292 w 1639389"/>
                              <a:gd name="connsiteY1" fmla="*/ 0 h 982980"/>
                              <a:gd name="connsiteX2" fmla="*/ 1632858 w 1639389"/>
                              <a:gd name="connsiteY2" fmla="*/ 333102 h 982980"/>
                              <a:gd name="connsiteX3" fmla="*/ 1639389 w 1639389"/>
                              <a:gd name="connsiteY3" fmla="*/ 982980 h 982980"/>
                              <a:gd name="connsiteX4" fmla="*/ 0 w 1639389"/>
                              <a:gd name="connsiteY4" fmla="*/ 506185 h 98298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639389" h="982980">
                                <a:moveTo>
                                  <a:pt x="0" y="506185"/>
                                </a:moveTo>
                                <a:lnTo>
                                  <a:pt x="372292" y="0"/>
                                </a:lnTo>
                                <a:lnTo>
                                  <a:pt x="1632858" y="333102"/>
                                </a:lnTo>
                                <a:lnTo>
                                  <a:pt x="1639389" y="982980"/>
                                </a:lnTo>
                                <a:lnTo>
                                  <a:pt x="0" y="5061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F000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1" name="Group 130"/>
                        <p:cNvGrpSpPr/>
                        <p:nvPr/>
                      </p:nvGrpSpPr>
                      <p:grpSpPr>
                        <a:xfrm>
                          <a:off x="3770245" y="3263712"/>
                          <a:ext cx="4300244" cy="1751026"/>
                          <a:chOff x="3842485" y="4051112"/>
                          <a:chExt cx="4300244" cy="1751026"/>
                        </a:xfrm>
                      </p:grpSpPr>
                      <p:sp>
                        <p:nvSpPr>
                          <p:cNvPr id="135" name="Freeform 134"/>
                          <p:cNvSpPr/>
                          <p:nvPr/>
                        </p:nvSpPr>
                        <p:spPr>
                          <a:xfrm>
                            <a:off x="4341734" y="4051112"/>
                            <a:ext cx="3295818" cy="872048"/>
                          </a:xfrm>
                          <a:custGeom>
                            <a:avLst/>
                            <a:gdLst>
                              <a:gd name="connsiteX0" fmla="*/ 3798 w 2465936"/>
                              <a:gd name="connsiteY0" fmla="*/ 311446 h 652328"/>
                              <a:gd name="connsiteX1" fmla="*/ 1245787 w 2465936"/>
                              <a:gd name="connsiteY1" fmla="*/ 949 h 652328"/>
                              <a:gd name="connsiteX2" fmla="*/ 2462138 w 2465936"/>
                              <a:gd name="connsiteY2" fmla="*/ 305749 h 652328"/>
                              <a:gd name="connsiteX3" fmla="*/ 1268575 w 2465936"/>
                              <a:gd name="connsiteY3" fmla="*/ 650429 h 652328"/>
                              <a:gd name="connsiteX4" fmla="*/ 3798 w 2465936"/>
                              <a:gd name="connsiteY4" fmla="*/ 311446 h 652328"/>
                              <a:gd name="connsiteX0" fmla="*/ 3798 w 2465936"/>
                              <a:gd name="connsiteY0" fmla="*/ 311446 h 650429"/>
                              <a:gd name="connsiteX1" fmla="*/ 1245787 w 2465936"/>
                              <a:gd name="connsiteY1" fmla="*/ 949 h 650429"/>
                              <a:gd name="connsiteX2" fmla="*/ 2462138 w 2465936"/>
                              <a:gd name="connsiteY2" fmla="*/ 305749 h 650429"/>
                              <a:gd name="connsiteX3" fmla="*/ 1268575 w 2465936"/>
                              <a:gd name="connsiteY3" fmla="*/ 650429 h 650429"/>
                              <a:gd name="connsiteX4" fmla="*/ 3798 w 2465936"/>
                              <a:gd name="connsiteY4" fmla="*/ 311446 h 650429"/>
                              <a:gd name="connsiteX0" fmla="*/ 3798 w 2462138"/>
                              <a:gd name="connsiteY0" fmla="*/ 311446 h 650429"/>
                              <a:gd name="connsiteX1" fmla="*/ 1245787 w 2462138"/>
                              <a:gd name="connsiteY1" fmla="*/ 949 h 650429"/>
                              <a:gd name="connsiteX2" fmla="*/ 2462138 w 2462138"/>
                              <a:gd name="connsiteY2" fmla="*/ 305749 h 650429"/>
                              <a:gd name="connsiteX3" fmla="*/ 1268575 w 2462138"/>
                              <a:gd name="connsiteY3" fmla="*/ 650429 h 650429"/>
                              <a:gd name="connsiteX4" fmla="*/ 3798 w 2462138"/>
                              <a:gd name="connsiteY4" fmla="*/ 311446 h 650429"/>
                              <a:gd name="connsiteX0" fmla="*/ 0 w 2458340"/>
                              <a:gd name="connsiteY0" fmla="*/ 311446 h 650429"/>
                              <a:gd name="connsiteX1" fmla="*/ 1241989 w 2458340"/>
                              <a:gd name="connsiteY1" fmla="*/ 949 h 650429"/>
                              <a:gd name="connsiteX2" fmla="*/ 2458340 w 2458340"/>
                              <a:gd name="connsiteY2" fmla="*/ 305749 h 650429"/>
                              <a:gd name="connsiteX3" fmla="*/ 1264777 w 2458340"/>
                              <a:gd name="connsiteY3" fmla="*/ 650429 h 650429"/>
                              <a:gd name="connsiteX4" fmla="*/ 0 w 2458340"/>
                              <a:gd name="connsiteY4" fmla="*/ 311446 h 650429"/>
                              <a:gd name="connsiteX0" fmla="*/ 0 w 2458340"/>
                              <a:gd name="connsiteY0" fmla="*/ 310497 h 649480"/>
                              <a:gd name="connsiteX1" fmla="*/ 1241989 w 2458340"/>
                              <a:gd name="connsiteY1" fmla="*/ 0 h 649480"/>
                              <a:gd name="connsiteX2" fmla="*/ 2458340 w 2458340"/>
                              <a:gd name="connsiteY2" fmla="*/ 304800 h 649480"/>
                              <a:gd name="connsiteX3" fmla="*/ 1264777 w 2458340"/>
                              <a:gd name="connsiteY3" fmla="*/ 649480 h 649480"/>
                              <a:gd name="connsiteX4" fmla="*/ 0 w 2458340"/>
                              <a:gd name="connsiteY4" fmla="*/ 310497 h 649480"/>
                              <a:gd name="connsiteX0" fmla="*/ 0 w 2450794"/>
                              <a:gd name="connsiteY0" fmla="*/ 370864 h 649480"/>
                              <a:gd name="connsiteX1" fmla="*/ 1234443 w 2450794"/>
                              <a:gd name="connsiteY1" fmla="*/ 0 h 649480"/>
                              <a:gd name="connsiteX2" fmla="*/ 2450794 w 2450794"/>
                              <a:gd name="connsiteY2" fmla="*/ 304800 h 649480"/>
                              <a:gd name="connsiteX3" fmla="*/ 1257231 w 2450794"/>
                              <a:gd name="connsiteY3" fmla="*/ 649480 h 649480"/>
                              <a:gd name="connsiteX4" fmla="*/ 0 w 2450794"/>
                              <a:gd name="connsiteY4" fmla="*/ 370864 h 649480"/>
                              <a:gd name="connsiteX0" fmla="*/ 0 w 2454642"/>
                              <a:gd name="connsiteY0" fmla="*/ 314269 h 649480"/>
                              <a:gd name="connsiteX1" fmla="*/ 1238291 w 2454642"/>
                              <a:gd name="connsiteY1" fmla="*/ 0 h 649480"/>
                              <a:gd name="connsiteX2" fmla="*/ 2454642 w 2454642"/>
                              <a:gd name="connsiteY2" fmla="*/ 304800 h 649480"/>
                              <a:gd name="connsiteX3" fmla="*/ 1261079 w 2454642"/>
                              <a:gd name="connsiteY3" fmla="*/ 649480 h 649480"/>
                              <a:gd name="connsiteX4" fmla="*/ 0 w 2454642"/>
                              <a:gd name="connsiteY4" fmla="*/ 314269 h 64948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454642" h="649480">
                                <a:moveTo>
                                  <a:pt x="0" y="314269"/>
                                </a:moveTo>
                                <a:lnTo>
                                  <a:pt x="1238291" y="0"/>
                                </a:lnTo>
                                <a:lnTo>
                                  <a:pt x="2454642" y="304800"/>
                                </a:lnTo>
                                <a:lnTo>
                                  <a:pt x="1261079" y="649480"/>
                                </a:lnTo>
                                <a:lnTo>
                                  <a:pt x="0" y="314269"/>
                                </a:ln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rgbClr val="F79646">
                                  <a:lumMod val="75000"/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79646">
                                  <a:lumMod val="75000"/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79646">
                                  <a:lumMod val="75000"/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136" name="Freeform 5"/>
                          <p:cNvSpPr/>
                          <p:nvPr/>
                        </p:nvSpPr>
                        <p:spPr>
                          <a:xfrm>
                            <a:off x="3842485" y="4469475"/>
                            <a:ext cx="2201188" cy="1319835"/>
                          </a:xfrm>
                          <a:custGeom>
                            <a:avLst/>
                            <a:gdLst>
                              <a:gd name="connsiteX0" fmla="*/ 211183 w 2122715"/>
                              <a:gd name="connsiteY0" fmla="*/ 535032 h 1041218"/>
                              <a:gd name="connsiteX1" fmla="*/ 583475 w 2122715"/>
                              <a:gd name="connsiteY1" fmla="*/ 28847 h 1041218"/>
                              <a:gd name="connsiteX2" fmla="*/ 1844041 w 2122715"/>
                              <a:gd name="connsiteY2" fmla="*/ 361949 h 1041218"/>
                              <a:gd name="connsiteX3" fmla="*/ 1850572 w 2122715"/>
                              <a:gd name="connsiteY3" fmla="*/ 1011827 h 1041218"/>
                              <a:gd name="connsiteX4" fmla="*/ 211183 w 2122715"/>
                              <a:gd name="connsiteY4" fmla="*/ 535032 h 1041218"/>
                              <a:gd name="connsiteX0" fmla="*/ 0 w 1911532"/>
                              <a:gd name="connsiteY0" fmla="*/ 535032 h 1041218"/>
                              <a:gd name="connsiteX1" fmla="*/ 372292 w 1911532"/>
                              <a:gd name="connsiteY1" fmla="*/ 28847 h 1041218"/>
                              <a:gd name="connsiteX2" fmla="*/ 1632858 w 1911532"/>
                              <a:gd name="connsiteY2" fmla="*/ 361949 h 1041218"/>
                              <a:gd name="connsiteX3" fmla="*/ 1639389 w 1911532"/>
                              <a:gd name="connsiteY3" fmla="*/ 1011827 h 1041218"/>
                              <a:gd name="connsiteX4" fmla="*/ 0 w 1911532"/>
                              <a:gd name="connsiteY4" fmla="*/ 535032 h 1041218"/>
                              <a:gd name="connsiteX0" fmla="*/ 0 w 1911532"/>
                              <a:gd name="connsiteY0" fmla="*/ 506185 h 1012371"/>
                              <a:gd name="connsiteX1" fmla="*/ 372292 w 1911532"/>
                              <a:gd name="connsiteY1" fmla="*/ 0 h 1012371"/>
                              <a:gd name="connsiteX2" fmla="*/ 1632858 w 1911532"/>
                              <a:gd name="connsiteY2" fmla="*/ 333102 h 1012371"/>
                              <a:gd name="connsiteX3" fmla="*/ 1639389 w 1911532"/>
                              <a:gd name="connsiteY3" fmla="*/ 982980 h 1012371"/>
                              <a:gd name="connsiteX4" fmla="*/ 0 w 1911532"/>
                              <a:gd name="connsiteY4" fmla="*/ 506185 h 1012371"/>
                              <a:gd name="connsiteX0" fmla="*/ 0 w 1639389"/>
                              <a:gd name="connsiteY0" fmla="*/ 506185 h 1012371"/>
                              <a:gd name="connsiteX1" fmla="*/ 372292 w 1639389"/>
                              <a:gd name="connsiteY1" fmla="*/ 0 h 1012371"/>
                              <a:gd name="connsiteX2" fmla="*/ 1632858 w 1639389"/>
                              <a:gd name="connsiteY2" fmla="*/ 333102 h 1012371"/>
                              <a:gd name="connsiteX3" fmla="*/ 1639389 w 1639389"/>
                              <a:gd name="connsiteY3" fmla="*/ 982980 h 1012371"/>
                              <a:gd name="connsiteX4" fmla="*/ 0 w 1639389"/>
                              <a:gd name="connsiteY4" fmla="*/ 506185 h 1012371"/>
                              <a:gd name="connsiteX0" fmla="*/ 0 w 1639389"/>
                              <a:gd name="connsiteY0" fmla="*/ 506185 h 982980"/>
                              <a:gd name="connsiteX1" fmla="*/ 372292 w 1639389"/>
                              <a:gd name="connsiteY1" fmla="*/ 0 h 982980"/>
                              <a:gd name="connsiteX2" fmla="*/ 1632858 w 1639389"/>
                              <a:gd name="connsiteY2" fmla="*/ 333102 h 982980"/>
                              <a:gd name="connsiteX3" fmla="*/ 1639389 w 1639389"/>
                              <a:gd name="connsiteY3" fmla="*/ 982980 h 982980"/>
                              <a:gd name="connsiteX4" fmla="*/ 0 w 1639389"/>
                              <a:gd name="connsiteY4" fmla="*/ 506185 h 98298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639389" h="982980">
                                <a:moveTo>
                                  <a:pt x="0" y="506185"/>
                                </a:moveTo>
                                <a:lnTo>
                                  <a:pt x="372292" y="0"/>
                                </a:lnTo>
                                <a:lnTo>
                                  <a:pt x="1632858" y="333102"/>
                                </a:lnTo>
                                <a:lnTo>
                                  <a:pt x="1639389" y="982980"/>
                                </a:lnTo>
                                <a:lnTo>
                                  <a:pt x="0" y="5061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D5900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137" name="Freeform 7"/>
                          <p:cNvSpPr/>
                          <p:nvPr/>
                        </p:nvSpPr>
                        <p:spPr>
                          <a:xfrm>
                            <a:off x="6041911" y="4463816"/>
                            <a:ext cx="2100818" cy="1338322"/>
                          </a:xfrm>
                          <a:custGeom>
                            <a:avLst/>
                            <a:gdLst>
                              <a:gd name="connsiteX0" fmla="*/ 253032 w 2017002"/>
                              <a:gd name="connsiteY0" fmla="*/ 374953 h 1057608"/>
                              <a:gd name="connsiteX1" fmla="*/ 1440301 w 2017002"/>
                              <a:gd name="connsiteY1" fmla="*/ 32415 h 1057608"/>
                              <a:gd name="connsiteX2" fmla="*/ 1820575 w 2017002"/>
                              <a:gd name="connsiteY2" fmla="*/ 569444 h 1057608"/>
                              <a:gd name="connsiteX3" fmla="*/ 261741 w 2017002"/>
                              <a:gd name="connsiteY3" fmla="*/ 1025193 h 1057608"/>
                              <a:gd name="connsiteX4" fmla="*/ 253032 w 2017002"/>
                              <a:gd name="connsiteY4" fmla="*/ 374953 h 1057608"/>
                              <a:gd name="connsiteX0" fmla="*/ 0 w 1763970"/>
                              <a:gd name="connsiteY0" fmla="*/ 374953 h 1057608"/>
                              <a:gd name="connsiteX1" fmla="*/ 1187269 w 1763970"/>
                              <a:gd name="connsiteY1" fmla="*/ 32415 h 1057608"/>
                              <a:gd name="connsiteX2" fmla="*/ 1567543 w 1763970"/>
                              <a:gd name="connsiteY2" fmla="*/ 569444 h 1057608"/>
                              <a:gd name="connsiteX3" fmla="*/ 8709 w 1763970"/>
                              <a:gd name="connsiteY3" fmla="*/ 1025193 h 1057608"/>
                              <a:gd name="connsiteX4" fmla="*/ 0 w 1763970"/>
                              <a:gd name="connsiteY4" fmla="*/ 374953 h 1057608"/>
                              <a:gd name="connsiteX0" fmla="*/ 0 w 1763970"/>
                              <a:gd name="connsiteY0" fmla="*/ 342538 h 1025193"/>
                              <a:gd name="connsiteX1" fmla="*/ 1187269 w 1763970"/>
                              <a:gd name="connsiteY1" fmla="*/ 0 h 1025193"/>
                              <a:gd name="connsiteX2" fmla="*/ 1567543 w 1763970"/>
                              <a:gd name="connsiteY2" fmla="*/ 537029 h 1025193"/>
                              <a:gd name="connsiteX3" fmla="*/ 8709 w 1763970"/>
                              <a:gd name="connsiteY3" fmla="*/ 992778 h 1025193"/>
                              <a:gd name="connsiteX4" fmla="*/ 0 w 1763970"/>
                              <a:gd name="connsiteY4" fmla="*/ 342538 h 1025193"/>
                              <a:gd name="connsiteX0" fmla="*/ 0 w 1763970"/>
                              <a:gd name="connsiteY0" fmla="*/ 342538 h 992778"/>
                              <a:gd name="connsiteX1" fmla="*/ 1187269 w 1763970"/>
                              <a:gd name="connsiteY1" fmla="*/ 0 h 992778"/>
                              <a:gd name="connsiteX2" fmla="*/ 1567543 w 1763970"/>
                              <a:gd name="connsiteY2" fmla="*/ 537029 h 992778"/>
                              <a:gd name="connsiteX3" fmla="*/ 8709 w 1763970"/>
                              <a:gd name="connsiteY3" fmla="*/ 992778 h 992778"/>
                              <a:gd name="connsiteX4" fmla="*/ 0 w 1763970"/>
                              <a:gd name="connsiteY4" fmla="*/ 342538 h 992778"/>
                              <a:gd name="connsiteX0" fmla="*/ 0 w 1567543"/>
                              <a:gd name="connsiteY0" fmla="*/ 342538 h 992778"/>
                              <a:gd name="connsiteX1" fmla="*/ 1187269 w 1567543"/>
                              <a:gd name="connsiteY1" fmla="*/ 0 h 992778"/>
                              <a:gd name="connsiteX2" fmla="*/ 1567543 w 1567543"/>
                              <a:gd name="connsiteY2" fmla="*/ 537029 h 992778"/>
                              <a:gd name="connsiteX3" fmla="*/ 8709 w 1567543"/>
                              <a:gd name="connsiteY3" fmla="*/ 992778 h 992778"/>
                              <a:gd name="connsiteX4" fmla="*/ 0 w 1567543"/>
                              <a:gd name="connsiteY4" fmla="*/ 342538 h 99277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67543" h="992778">
                                <a:moveTo>
                                  <a:pt x="0" y="342538"/>
                                </a:moveTo>
                                <a:lnTo>
                                  <a:pt x="1187269" y="0"/>
                                </a:lnTo>
                                <a:lnTo>
                                  <a:pt x="1567543" y="537029"/>
                                </a:lnTo>
                                <a:lnTo>
                                  <a:pt x="8709" y="992778"/>
                                </a:lnTo>
                                <a:lnTo>
                                  <a:pt x="0" y="342538"/>
                                </a:ln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rgbClr val="F79646">
                                  <a:lumMod val="75000"/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F79646">
                                  <a:lumMod val="75000"/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F79646">
                                  <a:lumMod val="75000"/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2" name="Group 17"/>
                        <p:cNvGrpSpPr/>
                        <p:nvPr/>
                      </p:nvGrpSpPr>
                      <p:grpSpPr>
                        <a:xfrm>
                          <a:off x="4656955" y="1814468"/>
                          <a:ext cx="2696690" cy="1800218"/>
                          <a:chOff x="4327705" y="2262229"/>
                          <a:chExt cx="3528080" cy="2355228"/>
                        </a:xfrm>
                      </p:grpSpPr>
                      <p:sp>
                        <p:nvSpPr>
                          <p:cNvPr id="133" name="Freeform 132"/>
                          <p:cNvSpPr/>
                          <p:nvPr/>
                        </p:nvSpPr>
                        <p:spPr>
                          <a:xfrm>
                            <a:off x="4327705" y="2262229"/>
                            <a:ext cx="1718614" cy="2355228"/>
                          </a:xfrm>
                          <a:custGeom>
                            <a:avLst/>
                            <a:gdLst>
                              <a:gd name="connsiteX0" fmla="*/ 840954 w 986469"/>
                              <a:gd name="connsiteY0" fmla="*/ 39477 h 1635545"/>
                              <a:gd name="connsiteX1" fmla="*/ 846463 w 986469"/>
                              <a:gd name="connsiteY1" fmla="*/ 1441373 h 1635545"/>
                              <a:gd name="connsiteX2" fmla="*/ 918 w 986469"/>
                              <a:gd name="connsiteY2" fmla="*/ 1204511 h 1635545"/>
                              <a:gd name="connsiteX3" fmla="*/ 840954 w 986469"/>
                              <a:gd name="connsiteY3" fmla="*/ 39477 h 1635545"/>
                              <a:gd name="connsiteX0" fmla="*/ 840954 w 846463"/>
                              <a:gd name="connsiteY0" fmla="*/ 39477 h 1635545"/>
                              <a:gd name="connsiteX1" fmla="*/ 846463 w 846463"/>
                              <a:gd name="connsiteY1" fmla="*/ 1441373 h 1635545"/>
                              <a:gd name="connsiteX2" fmla="*/ 918 w 846463"/>
                              <a:gd name="connsiteY2" fmla="*/ 1204511 h 1635545"/>
                              <a:gd name="connsiteX3" fmla="*/ 840954 w 846463"/>
                              <a:gd name="connsiteY3" fmla="*/ 39477 h 1635545"/>
                              <a:gd name="connsiteX0" fmla="*/ 840954 w 846463"/>
                              <a:gd name="connsiteY0" fmla="*/ 39477 h 1441373"/>
                              <a:gd name="connsiteX1" fmla="*/ 846463 w 846463"/>
                              <a:gd name="connsiteY1" fmla="*/ 1441373 h 1441373"/>
                              <a:gd name="connsiteX2" fmla="*/ 918 w 846463"/>
                              <a:gd name="connsiteY2" fmla="*/ 1204511 h 1441373"/>
                              <a:gd name="connsiteX3" fmla="*/ 840954 w 846463"/>
                              <a:gd name="connsiteY3" fmla="*/ 39477 h 1441373"/>
                              <a:gd name="connsiteX0" fmla="*/ 840036 w 845545"/>
                              <a:gd name="connsiteY0" fmla="*/ 0 h 1401896"/>
                              <a:gd name="connsiteX1" fmla="*/ 845545 w 845545"/>
                              <a:gd name="connsiteY1" fmla="*/ 1401896 h 1401896"/>
                              <a:gd name="connsiteX2" fmla="*/ 0 w 845545"/>
                              <a:gd name="connsiteY2" fmla="*/ 1165034 h 1401896"/>
                              <a:gd name="connsiteX3" fmla="*/ 840036 w 845545"/>
                              <a:gd name="connsiteY3" fmla="*/ 0 h 14018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45545" h="1401896">
                                <a:moveTo>
                                  <a:pt x="840036" y="0"/>
                                </a:moveTo>
                                <a:cubicBezTo>
                                  <a:pt x="841872" y="467299"/>
                                  <a:pt x="843709" y="934597"/>
                                  <a:pt x="845545" y="1401896"/>
                                </a:cubicBezTo>
                                <a:lnTo>
                                  <a:pt x="0" y="1165034"/>
                                </a:lnTo>
                                <a:lnTo>
                                  <a:pt x="84003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4074B3"/>
                          </a:soli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134" name="Freeform 133"/>
                          <p:cNvSpPr/>
                          <p:nvPr/>
                        </p:nvSpPr>
                        <p:spPr>
                          <a:xfrm>
                            <a:off x="5881794" y="2272057"/>
                            <a:ext cx="1973991" cy="2334113"/>
                          </a:xfrm>
                          <a:custGeom>
                            <a:avLst/>
                            <a:gdLst>
                              <a:gd name="connsiteX0" fmla="*/ 139088 w 982796"/>
                              <a:gd name="connsiteY0" fmla="*/ 39018 h 1632332"/>
                              <a:gd name="connsiteX1" fmla="*/ 147351 w 982796"/>
                              <a:gd name="connsiteY1" fmla="*/ 1438160 h 1632332"/>
                              <a:gd name="connsiteX2" fmla="*/ 981878 w 982796"/>
                              <a:gd name="connsiteY2" fmla="*/ 1204052 h 1632332"/>
                              <a:gd name="connsiteX3" fmla="*/ 139088 w 982796"/>
                              <a:gd name="connsiteY3" fmla="*/ 39018 h 1632332"/>
                              <a:gd name="connsiteX0" fmla="*/ 139088 w 982796"/>
                              <a:gd name="connsiteY0" fmla="*/ 0 h 1593314"/>
                              <a:gd name="connsiteX1" fmla="*/ 147351 w 982796"/>
                              <a:gd name="connsiteY1" fmla="*/ 1399142 h 1593314"/>
                              <a:gd name="connsiteX2" fmla="*/ 981878 w 982796"/>
                              <a:gd name="connsiteY2" fmla="*/ 1165034 h 1593314"/>
                              <a:gd name="connsiteX3" fmla="*/ 139088 w 982796"/>
                              <a:gd name="connsiteY3" fmla="*/ 0 h 1593314"/>
                              <a:gd name="connsiteX0" fmla="*/ 0 w 843708"/>
                              <a:gd name="connsiteY0" fmla="*/ 0 h 1593314"/>
                              <a:gd name="connsiteX1" fmla="*/ 8263 w 843708"/>
                              <a:gd name="connsiteY1" fmla="*/ 1399142 h 1593314"/>
                              <a:gd name="connsiteX2" fmla="*/ 842790 w 843708"/>
                              <a:gd name="connsiteY2" fmla="*/ 1165034 h 1593314"/>
                              <a:gd name="connsiteX3" fmla="*/ 0 w 843708"/>
                              <a:gd name="connsiteY3" fmla="*/ 0 h 1593314"/>
                              <a:gd name="connsiteX0" fmla="*/ 0 w 842790"/>
                              <a:gd name="connsiteY0" fmla="*/ 0 h 1399142"/>
                              <a:gd name="connsiteX1" fmla="*/ 8263 w 842790"/>
                              <a:gd name="connsiteY1" fmla="*/ 1399142 h 1399142"/>
                              <a:gd name="connsiteX2" fmla="*/ 842790 w 842790"/>
                              <a:gd name="connsiteY2" fmla="*/ 1165034 h 1399142"/>
                              <a:gd name="connsiteX3" fmla="*/ 0 w 842790"/>
                              <a:gd name="connsiteY3" fmla="*/ 0 h 1399142"/>
                              <a:gd name="connsiteX0" fmla="*/ 0 w 842790"/>
                              <a:gd name="connsiteY0" fmla="*/ 0 h 1405146"/>
                              <a:gd name="connsiteX1" fmla="*/ 5261 w 842790"/>
                              <a:gd name="connsiteY1" fmla="*/ 1405146 h 1405146"/>
                              <a:gd name="connsiteX2" fmla="*/ 842790 w 842790"/>
                              <a:gd name="connsiteY2" fmla="*/ 1165034 h 1405146"/>
                              <a:gd name="connsiteX3" fmla="*/ 0 w 842790"/>
                              <a:gd name="connsiteY3" fmla="*/ 0 h 1405146"/>
                              <a:gd name="connsiteX0" fmla="*/ 0 w 842790"/>
                              <a:gd name="connsiteY0" fmla="*/ 0 h 1402144"/>
                              <a:gd name="connsiteX1" fmla="*/ 5261 w 842790"/>
                              <a:gd name="connsiteY1" fmla="*/ 1402144 h 1402144"/>
                              <a:gd name="connsiteX2" fmla="*/ 842790 w 842790"/>
                              <a:gd name="connsiteY2" fmla="*/ 1165034 h 1402144"/>
                              <a:gd name="connsiteX3" fmla="*/ 0 w 842790"/>
                              <a:gd name="connsiteY3" fmla="*/ 0 h 1402144"/>
                              <a:gd name="connsiteX0" fmla="*/ 0 w 845557"/>
                              <a:gd name="connsiteY0" fmla="*/ 0 h 1404396"/>
                              <a:gd name="connsiteX1" fmla="*/ 8028 w 845557"/>
                              <a:gd name="connsiteY1" fmla="*/ 1404396 h 1404396"/>
                              <a:gd name="connsiteX2" fmla="*/ 845557 w 845557"/>
                              <a:gd name="connsiteY2" fmla="*/ 1167286 h 1404396"/>
                              <a:gd name="connsiteX3" fmla="*/ 0 w 845557"/>
                              <a:gd name="connsiteY3" fmla="*/ 0 h 14043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845557" h="1404396">
                                <a:moveTo>
                                  <a:pt x="0" y="0"/>
                                </a:moveTo>
                                <a:cubicBezTo>
                                  <a:pt x="2754" y="466381"/>
                                  <a:pt x="5274" y="938015"/>
                                  <a:pt x="8028" y="1404396"/>
                                </a:cubicBezTo>
                                <a:lnTo>
                                  <a:pt x="845557" y="1167286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gradFill flip="none" rotWithShape="1">
                            <a:gsLst>
                              <a:gs pos="0">
                                <a:srgbClr val="4F81BD">
                                  <a:shade val="30000"/>
                                  <a:satMod val="115000"/>
                                </a:srgbClr>
                              </a:gs>
                              <a:gs pos="50000">
                                <a:srgbClr val="4F81BD">
                                  <a:shade val="67500"/>
                                  <a:satMod val="115000"/>
                                </a:srgbClr>
                              </a:gs>
                              <a:gs pos="100000">
                                <a:srgbClr val="4F81BD">
                                  <a:shade val="100000"/>
                                  <a:satMod val="11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  <a:scene3d>
                            <a:camera prst="orthographicFront">
                              <a:rot lat="0" lon="1800000" rev="0"/>
                            </a:camera>
                            <a:lightRig rig="threePt" dir="t"/>
                          </a:scene3d>
                        </p:spPr>
                        <p:txBody>
                          <a:bodyPr rtlCol="0" anchor="ctr"/>
                          <a:lstStyle/>
                          <a:p>
                            <a:pPr algn="ctr" defTabSz="914126">
                              <a:defRPr/>
                            </a:pPr>
                            <a:endParaRPr lang="en-US" sz="1799" kern="0">
                              <a:solidFill>
                                <a:prstClr val="white"/>
                              </a:solidFill>
                              <a:latin typeface="Calibri"/>
                            </a:endParaRPr>
                          </a:p>
                        </p:txBody>
                      </p:sp>
                    </p:grpSp>
                  </p:grpSp>
                </p:grpSp>
                <p:sp>
                  <p:nvSpPr>
                    <p:cNvPr id="124" name="TextBox 123"/>
                    <p:cNvSpPr txBox="1"/>
                    <p:nvPr/>
                  </p:nvSpPr>
                  <p:spPr>
                    <a:xfrm rot="20717408">
                      <a:off x="5944990" y="3124257"/>
                      <a:ext cx="835156" cy="225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914126">
                        <a:defRPr/>
                      </a:pPr>
                      <a:r>
                        <a:rPr lang="en-US" sz="1100" kern="0" dirty="0" smtClea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Reporting tool </a:t>
                      </a:r>
                      <a:endParaRPr lang="en-US" sz="1100" kern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5" name="TextBox 124"/>
                    <p:cNvSpPr txBox="1"/>
                    <p:nvPr/>
                  </p:nvSpPr>
                  <p:spPr>
                    <a:xfrm rot="20717408">
                      <a:off x="10188382" y="2263061"/>
                      <a:ext cx="58381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914126">
                        <a:defRPr/>
                      </a:pPr>
                      <a:r>
                        <a:rPr lang="en-US" sz="1600" kern="0" dirty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</a:p>
                  </p:txBody>
                </p:sp>
                <p:sp>
                  <p:nvSpPr>
                    <p:cNvPr id="126" name="TextBox 125"/>
                    <p:cNvSpPr txBox="1"/>
                    <p:nvPr/>
                  </p:nvSpPr>
                  <p:spPr>
                    <a:xfrm rot="20995971">
                      <a:off x="6075511" y="4960299"/>
                      <a:ext cx="1880989" cy="4512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126">
                        <a:defRPr/>
                      </a:pPr>
                      <a:r>
                        <a:rPr lang="en-US" sz="1400" kern="0" dirty="0" smtClea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Understand detection rates for classes of Molecules </a:t>
                      </a:r>
                      <a:endParaRPr lang="en-US" sz="1400" kern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7" name="TextBox 126"/>
                    <p:cNvSpPr txBox="1"/>
                    <p:nvPr/>
                  </p:nvSpPr>
                  <p:spPr>
                    <a:xfrm rot="810859" flipH="1">
                      <a:off x="3908281" y="4091704"/>
                      <a:ext cx="2363765" cy="23891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126">
                        <a:defRPr/>
                      </a:pPr>
                      <a:r>
                        <a:rPr lang="en-US" sz="1200" kern="0" dirty="0" smtClea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Machine Learning Models</a:t>
                      </a:r>
                      <a:endParaRPr lang="en-US" sz="1200" kern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6523909" y="5387033"/>
                    <a:ext cx="3656500" cy="5200883"/>
                    <a:chOff x="6844050" y="5107908"/>
                    <a:chExt cx="3656500" cy="5200883"/>
                  </a:xfrm>
                </p:grpSpPr>
                <p:sp>
                  <p:nvSpPr>
                    <p:cNvPr id="120" name="TextBox 119"/>
                    <p:cNvSpPr txBox="1"/>
                    <p:nvPr/>
                  </p:nvSpPr>
                  <p:spPr>
                    <a:xfrm rot="691587">
                      <a:off x="8972393" y="5107908"/>
                      <a:ext cx="1528157" cy="519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 defTabSz="914126">
                        <a:defRPr/>
                      </a:pPr>
                      <a:r>
                        <a:rPr lang="en-US" sz="1100" kern="0" dirty="0" smtClea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Reporting tool </a:t>
                      </a:r>
                      <a:endParaRPr lang="en-US" sz="1100" kern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 rot="902340">
                      <a:off x="6844050" y="9269328"/>
                      <a:ext cx="3415362" cy="1039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 defTabSz="914126">
                        <a:defRPr/>
                      </a:pPr>
                      <a:r>
                        <a:rPr lang="en-US" sz="1400" kern="0" dirty="0" smtClean="0">
                          <a:solidFill>
                            <a:prstClr val="white"/>
                          </a:solidFill>
                          <a:latin typeface="Arial" pitchFamily="34" charset="0"/>
                          <a:cs typeface="Arial" pitchFamily="34" charset="0"/>
                        </a:rPr>
                        <a:t>Understand detection rates for classes of Molecules </a:t>
                      </a:r>
                      <a:endParaRPr lang="en-US" sz="1400" kern="0" dirty="0">
                        <a:solidFill>
                          <a:prstClr val="white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</p:grpSp>
            </p:grpSp>
            <p:sp>
              <p:nvSpPr>
                <p:cNvPr id="117" name="TextBox 116"/>
                <p:cNvSpPr txBox="1"/>
                <p:nvPr/>
              </p:nvSpPr>
              <p:spPr>
                <a:xfrm rot="20884889" flipH="1">
                  <a:off x="21216513" y="11494233"/>
                  <a:ext cx="311784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126">
                    <a:defRPr/>
                  </a:pPr>
                  <a:r>
                    <a:rPr lang="en-US" sz="1200" kern="0" dirty="0" smtClean="0">
                      <a:solidFill>
                        <a:prstClr val="white"/>
                      </a:solidFill>
                      <a:latin typeface="Arial" pitchFamily="34" charset="0"/>
                      <a:cs typeface="Arial" pitchFamily="34" charset="0"/>
                    </a:rPr>
                    <a:t>Machine Learning Models</a:t>
                  </a:r>
                  <a:endParaRPr lang="en-US" sz="1200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9124851" y="10441886"/>
                <a:ext cx="9246366" cy="282703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3200" dirty="0" smtClean="0">
                    <a:solidFill>
                      <a:srgbClr val="4074B3"/>
                    </a:solidFill>
                  </a:rPr>
                  <a:t>Report on different Experimental Parameters used within  the community </a:t>
                </a:r>
                <a:endParaRPr lang="en-GB" sz="3200" dirty="0" smtClean="0">
                  <a:solidFill>
                    <a:srgbClr val="CD59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3200" dirty="0">
                    <a:solidFill>
                      <a:srgbClr val="CD5900"/>
                    </a:solidFill>
                  </a:rPr>
                  <a:t>Apply Statistical Models  to study correlations between </a:t>
                </a:r>
                <a:r>
                  <a:rPr lang="en-GB" sz="3200" dirty="0" smtClean="0">
                    <a:solidFill>
                      <a:srgbClr val="CD5900"/>
                    </a:solidFill>
                  </a:rPr>
                  <a:t>datasets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GB" sz="3200" dirty="0" smtClean="0">
                    <a:solidFill>
                      <a:srgbClr val="8F0000"/>
                    </a:solidFill>
                  </a:rPr>
                  <a:t>Improved detection rates of metabolites</a:t>
                </a:r>
                <a:endParaRPr lang="en-GB" sz="3200" dirty="0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18288992" y="10352697"/>
                <a:ext cx="2836290" cy="14845"/>
              </a:xfrm>
              <a:prstGeom prst="line">
                <a:avLst/>
              </a:prstGeom>
              <a:ln>
                <a:solidFill>
                  <a:srgbClr val="4074B3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18330873" y="11414901"/>
                <a:ext cx="2553884" cy="20462"/>
              </a:xfrm>
              <a:prstGeom prst="line">
                <a:avLst/>
              </a:prstGeom>
              <a:ln>
                <a:solidFill>
                  <a:srgbClr val="CD590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18075675" y="12907850"/>
                <a:ext cx="2450813" cy="16979"/>
              </a:xfrm>
              <a:prstGeom prst="line">
                <a:avLst/>
              </a:prstGeom>
              <a:ln>
                <a:solidFill>
                  <a:srgbClr val="8F000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41006" y="4532933"/>
              <a:ext cx="1822862" cy="2523963"/>
            </a:xfrm>
            <a:prstGeom prst="rect">
              <a:avLst/>
            </a:prstGeom>
          </p:spPr>
        </p:pic>
      </p:grpSp>
      <p:sp>
        <p:nvSpPr>
          <p:cNvPr id="232" name="Rectangle 231"/>
          <p:cNvSpPr/>
          <p:nvPr/>
        </p:nvSpPr>
        <p:spPr>
          <a:xfrm>
            <a:off x="8059906" y="4176073"/>
            <a:ext cx="151352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3200" b="1" dirty="0" smtClean="0"/>
              <a:t>Below : </a:t>
            </a:r>
            <a:r>
              <a:rPr lang="en-GB" sz="3200" dirty="0" smtClean="0"/>
              <a:t>A </a:t>
            </a:r>
            <a:r>
              <a:rPr lang="en-GB" sz="3200" dirty="0"/>
              <a:t>Pyramid scheme  showing the aims of the study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7980003" y="8495852"/>
            <a:ext cx="126788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/>
              <a:t>Below: </a:t>
            </a:r>
            <a:r>
              <a:rPr lang="en-GB" sz="3200" dirty="0" smtClean="0"/>
              <a:t>Euler Plot of  </a:t>
            </a:r>
            <a:r>
              <a:rPr lang="en-GB" sz="3200" dirty="0"/>
              <a:t>Unique molecules detected across databases in Metaspace 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3359862" y="33829654"/>
            <a:ext cx="16148935" cy="1647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Above : </a:t>
            </a:r>
            <a:r>
              <a:rPr lang="en-GB" sz="3200" dirty="0" smtClean="0"/>
              <a:t>Diagonal </a:t>
            </a:r>
            <a:r>
              <a:rPr lang="en-GB" sz="3200" dirty="0"/>
              <a:t>network representation of Molecules Distribution in various Instrument Modes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5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8982</TotalTime>
  <Words>476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inherit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Philip</dc:creator>
  <cp:lastModifiedBy>philip mathew</cp:lastModifiedBy>
  <cp:revision>563</cp:revision>
  <cp:lastPrinted>2018-10-18T15:28:12Z</cp:lastPrinted>
  <dcterms:created xsi:type="dcterms:W3CDTF">2018-04-03T09:11:50Z</dcterms:created>
  <dcterms:modified xsi:type="dcterms:W3CDTF">2018-11-15T12:00:49Z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rcoClassification">
    <vt:lpwstr>NPL Official</vt:lpwstr>
  </property>
  <property fmtid="{D5CDD505-2E9C-101B-9397-08002B2CF9AE}" pid="3" name="aliashPowerpointFooter">
    <vt:lpwstr/>
  </property>
</Properties>
</file>