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1pPr>
    <a:lvl2pPr marL="1754516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2pPr>
    <a:lvl3pPr marL="3509028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3pPr>
    <a:lvl4pPr marL="5263544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4pPr>
    <a:lvl5pPr marL="7018056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5pPr>
    <a:lvl6pPr marL="8772572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6pPr>
    <a:lvl7pPr marL="10527084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7pPr>
    <a:lvl8pPr marL="12281599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8pPr>
    <a:lvl9pPr marL="14036111" algn="l" defTabSz="3509028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E5"/>
    <a:srgbClr val="EAD6DF"/>
    <a:srgbClr val="D6ECF3"/>
    <a:srgbClr val="FFFFFF"/>
    <a:srgbClr val="EBEBEB"/>
    <a:srgbClr val="ECD9E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41" autoAdjust="0"/>
    <p:restoredTop sz="89914" autoAdjust="0"/>
  </p:normalViewPr>
  <p:slideViewPr>
    <p:cSldViewPr snapToGrid="0">
      <p:cViewPr>
        <p:scale>
          <a:sx n="25" d="100"/>
          <a:sy n="25" d="100"/>
        </p:scale>
        <p:origin x="2050" y="-15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DCA3-2108-4571-A16F-5D28B3DC969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FCFDA-7F6F-4E5F-ACBF-8AB6A2917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4516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9028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3544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8056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72572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7084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81599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36111" algn="l" defTabSz="3509028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CFDA-7F6F-4E5F-ACBF-8AB6A2917C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/>
          <p:cNvSpPr txBox="1"/>
          <p:nvPr userDrawn="1"/>
        </p:nvSpPr>
        <p:spPr>
          <a:xfrm>
            <a:off x="1" y="4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/>
          <p:cNvSpPr txBox="1"/>
          <p:nvPr userDrawn="1"/>
        </p:nvSpPr>
        <p:spPr>
          <a:xfrm>
            <a:off x="1" y="40514964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5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7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6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3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1E9F-3AB1-4902-A13E-91210B1BBF39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/>
          <p:cNvSpPr txBox="1"/>
          <p:nvPr userDrawn="1"/>
        </p:nvSpPr>
        <p:spPr>
          <a:xfrm>
            <a:off x="1" y="4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/>
          <p:cNvSpPr txBox="1"/>
          <p:nvPr userDrawn="1"/>
        </p:nvSpPr>
        <p:spPr>
          <a:xfrm>
            <a:off x="1" y="40514964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microsoft.com/office/2007/relationships/hdphoto" Target="../media/hdphoto1.wdp"/><Relationship Id="rId2" Type="http://schemas.openxmlformats.org/officeDocument/2006/relationships/control" Target="../activeX/activeX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2192" y="3887269"/>
            <a:ext cx="4276579" cy="112170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81476" tIns="0" rIns="27158" bIns="1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-557250" y="23091330"/>
            <a:ext cx="177299" cy="11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1" dirty="0"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73" y="57888"/>
            <a:ext cx="1595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A Meta-review of Metaspace to guide and improve metabolite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2445" y="5210255"/>
            <a:ext cx="15081446" cy="467820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42533" indent="-242533">
              <a:spcAft>
                <a:spcPts val="566"/>
              </a:spcAft>
              <a:buFont typeface="Arial" panose="020B0604020202020204" pitchFamily="34" charset="0"/>
              <a:buChar char="•"/>
              <a:tabLst>
                <a:tab pos="323378" algn="l"/>
              </a:tabLs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Metaspace is an online platform engine developed at the European Molecular Biology Laboratory (EMBL), which annotates metabolites </a:t>
            </a: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high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esolution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spectrometry imaging (MSI) data</a:t>
            </a:r>
          </a:p>
          <a:p>
            <a:pPr marL="242533" indent="-242533">
              <a:spcAft>
                <a:spcPts val="566"/>
              </a:spcAft>
              <a:buFont typeface="Arial" panose="020B0604020202020204" pitchFamily="34" charset="0"/>
              <a:buChar char="•"/>
              <a:tabLst>
                <a:tab pos="323378" algn="l"/>
              </a:tabLst>
            </a:pP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study is mining these data, which comprises of  approximately half a million annotations to provide insight from  community data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1" t="7212" r="11234" b="6433"/>
          <a:stretch/>
        </p:blipFill>
        <p:spPr>
          <a:xfrm>
            <a:off x="9110850" y="5123472"/>
            <a:ext cx="6538722" cy="519965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32192" y="10146739"/>
            <a:ext cx="2477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Methods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7373" y="10977736"/>
            <a:ext cx="8359559" cy="626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378" indent="-323378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323378" indent="-323378">
              <a:buFont typeface="Arial" panose="020B0604020202020204" pitchFamily="34" charset="0"/>
              <a:buChar char="•"/>
            </a:pPr>
            <a:r>
              <a:rPr lang="en-GB" sz="3200" dirty="0" smtClean="0"/>
              <a:t>Automated </a:t>
            </a:r>
            <a:r>
              <a:rPr lang="en-GB" sz="3200" dirty="0"/>
              <a:t>p</a:t>
            </a:r>
            <a:r>
              <a:rPr lang="en-GB" sz="3200" dirty="0" smtClean="0"/>
              <a:t>ython scripts to extract data from metaspace</a:t>
            </a:r>
          </a:p>
          <a:p>
            <a:pPr marL="323378" indent="-323378">
              <a:buFont typeface="Arial" panose="020B0604020202020204" pitchFamily="34" charset="0"/>
              <a:buChar char="•"/>
            </a:pPr>
            <a:r>
              <a:rPr lang="en-GB" sz="3200" dirty="0" smtClean="0"/>
              <a:t>Annotate metaspace </a:t>
            </a:r>
            <a:r>
              <a:rPr lang="en-GB" sz="3200" dirty="0"/>
              <a:t>l</a:t>
            </a:r>
            <a:r>
              <a:rPr lang="en-GB" sz="3200" dirty="0" smtClean="0"/>
              <a:t>ipids data with lipid </a:t>
            </a:r>
            <a:r>
              <a:rPr lang="en-GB" sz="3200" dirty="0"/>
              <a:t>m</a:t>
            </a:r>
            <a:r>
              <a:rPr lang="en-GB" sz="3200" dirty="0" smtClean="0"/>
              <a:t>aps Classification </a:t>
            </a:r>
          </a:p>
          <a:p>
            <a:pPr marL="323378" indent="-323378">
              <a:buFont typeface="Arial" panose="020B0604020202020204" pitchFamily="34" charset="0"/>
              <a:buChar char="•"/>
            </a:pPr>
            <a:r>
              <a:rPr lang="en-GB" sz="3200" dirty="0" smtClean="0"/>
              <a:t>Exploratory analysis of </a:t>
            </a:r>
            <a:r>
              <a:rPr lang="en-GB" sz="3200" dirty="0"/>
              <a:t>l</a:t>
            </a:r>
            <a:r>
              <a:rPr lang="en-GB" sz="3200" dirty="0" smtClean="0"/>
              <a:t>ipodmics metadata and experimental parameters used</a:t>
            </a:r>
            <a:endParaRPr lang="en-GB" sz="3200" dirty="0"/>
          </a:p>
          <a:p>
            <a:pPr marL="323378" indent="-323378">
              <a:buFont typeface="Arial" panose="020B0604020202020204" pitchFamily="34" charset="0"/>
              <a:buChar char="•"/>
            </a:pPr>
            <a:r>
              <a:rPr lang="en-GB" sz="3200" dirty="0" smtClean="0"/>
              <a:t>Model fitting and likelihood estimates of lipid classes using a simple Naïve Bayes model  for MALDI and DESI data</a:t>
            </a:r>
          </a:p>
          <a:p>
            <a:endParaRPr lang="en-GB" sz="3200" dirty="0"/>
          </a:p>
          <a:p>
            <a:endParaRPr lang="en-GB" sz="4886" dirty="0"/>
          </a:p>
        </p:txBody>
      </p:sp>
      <p:sp>
        <p:nvSpPr>
          <p:cNvPr id="26" name="Rectangle 25"/>
          <p:cNvSpPr/>
          <p:nvPr/>
        </p:nvSpPr>
        <p:spPr>
          <a:xfrm>
            <a:off x="464997" y="1782992"/>
            <a:ext cx="1534923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566"/>
              </a:spcAft>
            </a:pPr>
            <a:r>
              <a:rPr lang="en-GB" sz="3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 </a:t>
            </a:r>
            <a:r>
              <a:rPr lang="en-GB" sz="30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Philip</a:t>
            </a:r>
            <a:r>
              <a:rPr lang="en-GB" sz="3000" u="sng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Alex Dexter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Spencer A. Thomas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Adam J. Taylor 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Ala Al-Afeef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3000" dirty="0"/>
              <a:t> Tingting </a:t>
            </a:r>
            <a:r>
              <a:rPr lang="en-GB" sz="3000" dirty="0" smtClean="0"/>
              <a:t>Fu</a:t>
            </a:r>
            <a:r>
              <a:rPr lang="en-GB" sz="3000" baseline="30000" dirty="0" smtClean="0"/>
              <a:t>1</a:t>
            </a:r>
            <a:r>
              <a:rPr lang="en-GB" sz="3000" dirty="0"/>
              <a:t>,</a:t>
            </a:r>
            <a:r>
              <a:rPr lang="en-GB" sz="3000" dirty="0" smtClean="0"/>
              <a:t> Efstathios A. Elia</a:t>
            </a:r>
            <a:r>
              <a:rPr lang="en-GB" sz="3000" baseline="30000" dirty="0" smtClean="0"/>
              <a:t>1,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Rory 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 Steven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,Teresa Murta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,Bin Yan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,Chelsea J. Nikula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Josephine Bunch</a:t>
            </a:r>
            <a:r>
              <a:rPr lang="en-GB" sz="30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192" y="2863288"/>
            <a:ext cx="18557616" cy="158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/>
              <a:t>1</a:t>
            </a:r>
            <a:r>
              <a:rPr lang="en-GB" sz="2400" dirty="0"/>
              <a:t> National Physical Laboratory, Teddington, Middlesex TW11 0LW, </a:t>
            </a:r>
            <a:r>
              <a:rPr lang="en-GB" sz="2400" dirty="0" smtClean="0"/>
              <a:t>United </a:t>
            </a:r>
            <a:r>
              <a:rPr lang="en-GB" sz="2400" dirty="0"/>
              <a:t>Kingdom; </a:t>
            </a:r>
          </a:p>
          <a:p>
            <a:r>
              <a:rPr lang="en-GB" sz="2400" baseline="30000" dirty="0" smtClean="0"/>
              <a:t>2 </a:t>
            </a:r>
            <a:r>
              <a:rPr lang="en-GB" sz="2400" dirty="0" smtClean="0"/>
              <a:t>Imperial </a:t>
            </a:r>
            <a:r>
              <a:rPr lang="en-GB" sz="2400" dirty="0"/>
              <a:t>College London, Kensington, London, SW7 2AZ, </a:t>
            </a:r>
            <a:r>
              <a:rPr lang="en-GB" sz="2400" dirty="0" smtClean="0"/>
              <a:t>United Kingdom</a:t>
            </a:r>
            <a:endParaRPr lang="en-GB" sz="2400" dirty="0"/>
          </a:p>
          <a:p>
            <a:endParaRPr lang="en-GB" sz="4886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432192" y="4745664"/>
            <a:ext cx="28206561" cy="80508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32192" y="11047550"/>
            <a:ext cx="28792326" cy="4781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2192" y="36715350"/>
            <a:ext cx="19580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chemeClr val="tx2"/>
                </a:solidFill>
                <a:cs typeface="Helvetica" panose="020B0604020202020204" pitchFamily="34" charset="0"/>
              </a:rPr>
              <a:t>Conclusions and Future work</a:t>
            </a:r>
            <a:endParaRPr lang="en-GB" sz="4800" b="1" dirty="0">
              <a:solidFill>
                <a:schemeClr val="tx2"/>
              </a:solidFill>
              <a:cs typeface="Helvetica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165066" y="27000003"/>
            <a:ext cx="60264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Figure2</a:t>
            </a:r>
            <a:r>
              <a:rPr lang="en-GB" sz="3200" dirty="0" smtClean="0"/>
              <a:t>): Break down of Lipids by Ionisation </a:t>
            </a:r>
            <a:r>
              <a:rPr lang="en-GB" sz="3200" dirty="0"/>
              <a:t>m</a:t>
            </a:r>
            <a:r>
              <a:rPr lang="en-GB" sz="3200" dirty="0" smtClean="0"/>
              <a:t>ethod and corresponding sample preparation used in MALDI and DESI sources</a:t>
            </a:r>
            <a:endParaRPr lang="en-GB" sz="3200" dirty="0"/>
          </a:p>
        </p:txBody>
      </p:sp>
      <p:sp>
        <p:nvSpPr>
          <p:cNvPr id="80" name="Rectangle 79"/>
          <p:cNvSpPr/>
          <p:nvPr/>
        </p:nvSpPr>
        <p:spPr>
          <a:xfrm>
            <a:off x="8646573" y="5082528"/>
            <a:ext cx="1575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(A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432192" y="37715597"/>
            <a:ext cx="28059737" cy="3418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4760454" y="20670973"/>
            <a:ext cx="12171" cy="88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5512245" y="5082528"/>
            <a:ext cx="2159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(B)</a:t>
            </a:r>
            <a:endParaRPr lang="en-GB" sz="2800" dirty="0"/>
          </a:p>
        </p:txBody>
      </p:sp>
      <p:sp>
        <p:nvSpPr>
          <p:cNvPr id="142" name="Rectangle 141"/>
          <p:cNvSpPr/>
          <p:nvPr/>
        </p:nvSpPr>
        <p:spPr>
          <a:xfrm>
            <a:off x="457200" y="40030856"/>
            <a:ext cx="3334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 smtClean="0">
                <a:solidFill>
                  <a:schemeClr val="tx2"/>
                </a:solidFill>
                <a:cs typeface="Helvetica" panose="020B0604020202020204" pitchFamily="34" charset="0"/>
              </a:rPr>
              <a:t>References</a:t>
            </a: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539593" y="40839362"/>
            <a:ext cx="12192394" cy="67568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092445" y="41132848"/>
            <a:ext cx="785346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arabicPeriod"/>
            </a:pPr>
            <a:r>
              <a:rPr lang="da-DK" sz="2800" dirty="0"/>
              <a:t> </a:t>
            </a:r>
            <a:r>
              <a:rPr lang="da-DK" sz="2800" dirty="0" smtClean="0"/>
              <a:t>Palmer </a:t>
            </a:r>
            <a:r>
              <a:rPr lang="da-DK" sz="2800" dirty="0"/>
              <a:t>et al., 2016, Nature </a:t>
            </a:r>
            <a:r>
              <a:rPr lang="da-DK" sz="2800" dirty="0" smtClean="0"/>
              <a:t>Methods</a:t>
            </a:r>
          </a:p>
          <a:p>
            <a:pPr marL="857250" indent="-857250">
              <a:buFont typeface="+mj-lt"/>
              <a:buAutoNum type="arabicPeriod"/>
            </a:pPr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41" y="5572242"/>
            <a:ext cx="13652858" cy="51635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32192" y="29356590"/>
            <a:ext cx="1499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chemeClr val="tx2"/>
                </a:solidFill>
                <a:cs typeface="Helvetica" panose="020B0604020202020204" pitchFamily="34" charset="0"/>
              </a:rPr>
              <a:t>Importance of capturing complete metadata</a:t>
            </a:r>
            <a:endParaRPr lang="en-GB" sz="4800" b="1" dirty="0">
              <a:solidFill>
                <a:schemeClr val="tx2"/>
              </a:solidFill>
              <a:cs typeface="Helvetica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432192" y="30235323"/>
            <a:ext cx="28405339" cy="12489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8464" y="31696402"/>
            <a:ext cx="5758539" cy="88352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6121" y="33610974"/>
            <a:ext cx="5767769" cy="9395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902475" y="32929003"/>
            <a:ext cx="7219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u="sng" dirty="0" smtClean="0"/>
              <a:t>Lipid  Classification using DESI meta data</a:t>
            </a:r>
            <a:endParaRPr lang="en-GB" sz="3200" u="sng" dirty="0"/>
          </a:p>
        </p:txBody>
      </p:sp>
      <p:sp>
        <p:nvSpPr>
          <p:cNvPr id="16" name="Rectangle 15"/>
          <p:cNvSpPr/>
          <p:nvPr/>
        </p:nvSpPr>
        <p:spPr>
          <a:xfrm>
            <a:off x="11707963" y="30694282"/>
            <a:ext cx="7219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u="sng" dirty="0" smtClean="0"/>
              <a:t>Lipid Classification using MALDI meta data</a:t>
            </a:r>
            <a:endParaRPr lang="en-GB" sz="32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1092445" y="30694282"/>
            <a:ext cx="8372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Extent of Metadata captured in  MALDI metadata produces high accuracy classifiers for Lipid Classes compared to DESI meta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MALDI metadata captures larger number of important variables (e.g. MALDI Matrix , MALDI Matrix Application) where as some are missing in DESI (e.g. ambient lab conditions)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Ambiguity of NA’s, None, none and Blanks, can be interpreted as either “Not Applicable” or “Missing”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0799685" y="36278782"/>
            <a:ext cx="7009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Figure </a:t>
            </a:r>
            <a:r>
              <a:rPr lang="en-GB" sz="3200" b="1" dirty="0" smtClean="0"/>
              <a:t>3</a:t>
            </a:r>
            <a:r>
              <a:rPr lang="en-GB" sz="3200" dirty="0" smtClean="0"/>
              <a:t>) </a:t>
            </a:r>
            <a:r>
              <a:rPr lang="en-GB" sz="3200" dirty="0"/>
              <a:t>Break down of columns with missing data based on </a:t>
            </a:r>
            <a:r>
              <a:rPr lang="en-GB" sz="3200" dirty="0" smtClean="0"/>
              <a:t>labels</a:t>
            </a:r>
            <a:endParaRPr lang="en-GB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92445" y="37980859"/>
            <a:ext cx="28122771" cy="250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Metadata </a:t>
            </a:r>
            <a:r>
              <a:rPr lang="en-GB" sz="2800" dirty="0"/>
              <a:t>within </a:t>
            </a:r>
            <a:r>
              <a:rPr lang="en-GB" sz="2800" dirty="0" smtClean="0"/>
              <a:t>metaspace </a:t>
            </a:r>
            <a:r>
              <a:rPr lang="en-GB" sz="2800" dirty="0"/>
              <a:t>and combined domain knowledge provides a valuable insight in guiding </a:t>
            </a:r>
            <a:r>
              <a:rPr lang="en-GB" sz="2800" dirty="0" smtClean="0"/>
              <a:t>future experimental procedures in high </a:t>
            </a:r>
            <a:r>
              <a:rPr lang="en-GB" sz="2800" dirty="0"/>
              <a:t>m</a:t>
            </a:r>
            <a:r>
              <a:rPr lang="en-GB" sz="2800" dirty="0" smtClean="0"/>
              <a:t>ass spectrometry Imaging </a:t>
            </a:r>
            <a:r>
              <a:rPr lang="en-GB" sz="2800" dirty="0"/>
              <a:t>Fig </a:t>
            </a:r>
            <a:r>
              <a:rPr lang="en-GB" sz="2800" dirty="0" smtClean="0"/>
              <a:t>2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Multivariate Analysis can be used as a future exploratory tool to  detect and represent the underlying categorical structure of the dataset</a:t>
            </a:r>
          </a:p>
          <a:p>
            <a:r>
              <a:rPr lang="en-GB" sz="3200" dirty="0" smtClean="0"/>
              <a:t>	</a:t>
            </a:r>
            <a:endParaRPr lang="en-GB" sz="3200" dirty="0"/>
          </a:p>
          <a:p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4722882" y="40030856"/>
            <a:ext cx="9041829" cy="8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93" b="1" dirty="0">
                <a:solidFill>
                  <a:schemeClr val="tx2"/>
                </a:solidFill>
                <a:cs typeface="Helvetica" panose="020B0604020202020204" pitchFamily="34" charset="0"/>
              </a:rPr>
              <a:t>Acknowledgements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3375820" y="40867369"/>
            <a:ext cx="15259807" cy="39561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165413" y="41132848"/>
            <a:ext cx="2148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This work was funded by the Cancer Research UK Grand Challenge</a:t>
            </a:r>
            <a:endParaRPr lang="en-GB" sz="28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814" y="41210216"/>
            <a:ext cx="2790661" cy="1194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45" y="25567969"/>
            <a:ext cx="7676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 smtClean="0"/>
              <a:t>Fresh Frozen: </a:t>
            </a:r>
            <a:r>
              <a:rPr lang="en-GB" sz="3200" dirty="0" smtClean="0"/>
              <a:t>most common sample stabilisation used for Lipid analysis in DESI instruments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 smtClean="0"/>
              <a:t>Glycerophosphocholines</a:t>
            </a:r>
            <a:r>
              <a:rPr lang="en-GB" sz="3200" dirty="0" smtClean="0"/>
              <a:t> : most widely annotated across MALDI and  DESI instruments, with samples prepared in frozen or homogenised preparations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1256" y="22391077"/>
            <a:ext cx="61340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 smtClean="0"/>
              <a:t>Glycerophosphoglycerols:</a:t>
            </a:r>
            <a:r>
              <a:rPr lang="en-GB" sz="3200" dirty="0" smtClean="0"/>
              <a:t>  </a:t>
            </a:r>
            <a:r>
              <a:rPr lang="en-GB" sz="3200" dirty="0"/>
              <a:t>annotated using </a:t>
            </a:r>
            <a:r>
              <a:rPr lang="en-GB" sz="3200" dirty="0" smtClean="0"/>
              <a:t>MALDI only with  </a:t>
            </a:r>
            <a:r>
              <a:rPr lang="en-GB" sz="3200" dirty="0"/>
              <a:t>entirely Freeze dried </a:t>
            </a:r>
            <a:r>
              <a:rPr lang="en-GB" sz="3200" dirty="0" smtClean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Glycerophosphocholines , Glycerophosphoinostols</a:t>
            </a:r>
            <a:r>
              <a:rPr lang="en-GB" sz="3200" dirty="0"/>
              <a:t> </a:t>
            </a:r>
            <a:r>
              <a:rPr lang="en-GB" sz="3200" dirty="0" smtClean="0"/>
              <a:t>and Fatty esters  entirely </a:t>
            </a:r>
            <a:r>
              <a:rPr lang="en-GB" sz="3200" i="1" dirty="0" smtClean="0"/>
              <a:t>Frozen</a:t>
            </a:r>
            <a:r>
              <a:rPr lang="en-GB" sz="3200" dirty="0" smtClean="0"/>
              <a:t> samples </a:t>
            </a:r>
            <a:endParaRPr lang="en-GB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09314" y="11193800"/>
            <a:ext cx="35159951" cy="17689575"/>
            <a:chOff x="1309314" y="11193800"/>
            <a:chExt cx="35159951" cy="17689575"/>
          </a:xfrm>
        </p:grpSpPr>
        <p:sp>
          <p:nvSpPr>
            <p:cNvPr id="199" name="Rectangle 198"/>
            <p:cNvSpPr/>
            <p:nvPr/>
          </p:nvSpPr>
          <p:spPr>
            <a:xfrm>
              <a:off x="21334040" y="14700641"/>
              <a:ext cx="8539826" cy="6556520"/>
            </a:xfrm>
            <a:prstGeom prst="rect">
              <a:avLst/>
            </a:prstGeom>
            <a:solidFill>
              <a:srgbClr val="FFE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3079" y="18014323"/>
              <a:ext cx="5340631" cy="2940051"/>
            </a:xfrm>
            <a:prstGeom prst="rect">
              <a:avLst/>
            </a:prstGeom>
            <a:solidFill>
              <a:srgbClr val="EAD6DF"/>
            </a:solidFill>
            <a:ln>
              <a:solidFill>
                <a:srgbClr val="EFEFEF"/>
              </a:solidFill>
            </a:ln>
            <a:effectLst>
              <a:outerShdw blurRad="50800" dist="50800" dir="5400000" algn="ctr" rotWithShape="0">
                <a:srgbClr val="EFEFEF"/>
              </a:outerShdw>
            </a:effectLst>
          </p:spPr>
        </p:pic>
        <p:sp>
          <p:nvSpPr>
            <p:cNvPr id="78" name="TextBox 77"/>
            <p:cNvSpPr txBox="1"/>
            <p:nvPr/>
          </p:nvSpPr>
          <p:spPr>
            <a:xfrm>
              <a:off x="14535216" y="19680212"/>
              <a:ext cx="1841623" cy="584775"/>
            </a:xfrm>
            <a:prstGeom prst="rect">
              <a:avLst/>
            </a:prstGeom>
            <a:solidFill>
              <a:srgbClr val="EAD6DF"/>
            </a:solidFill>
            <a:ln w="88900" cap="sq">
              <a:solidFill>
                <a:srgbClr val="FFFFFF">
                  <a:alpha val="0"/>
                </a:srgb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Common Lipid Classes Detected </a:t>
              </a:r>
              <a:endParaRPr lang="en-GB" sz="1600" dirty="0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9315" y="15040101"/>
              <a:ext cx="7149060" cy="5915547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>
              <a:off x="17689651" y="19557146"/>
              <a:ext cx="3716321" cy="16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0327923" y="19555946"/>
              <a:ext cx="2425928" cy="21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886024" y="21891166"/>
              <a:ext cx="11413291" cy="6992209"/>
            </a:xfrm>
            <a:prstGeom prst="rect">
              <a:avLst/>
            </a:prstGeom>
            <a:solidFill>
              <a:srgbClr val="EAD6DF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09314" y="16993616"/>
              <a:ext cx="8245666" cy="7792346"/>
            </a:xfrm>
            <a:prstGeom prst="rect">
              <a:avLst/>
            </a:prstGeom>
            <a:solidFill>
              <a:srgbClr val="D6ECF3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16585084" y="17397981"/>
              <a:ext cx="1" cy="1108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0449" y="11910864"/>
              <a:ext cx="9164352" cy="5487391"/>
            </a:xfrm>
            <a:prstGeom prst="rect">
              <a:avLst/>
            </a:prstGeom>
            <a:solidFill>
              <a:srgbClr val="FFE0E5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88020" y="16019762"/>
              <a:ext cx="97220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Lipid Sub Classes and Sample Stabilisation used in DESI </a:t>
              </a:r>
              <a:endParaRPr lang="en-GB" sz="28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86024" y="21439387"/>
              <a:ext cx="15135225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800" b="1" dirty="0"/>
                <a:t>Lipid Sub Classes and </a:t>
              </a:r>
              <a:r>
                <a:rPr lang="en-GB" sz="2800" b="1" dirty="0" smtClean="0"/>
                <a:t>Tissue Modification used </a:t>
              </a:r>
              <a:r>
                <a:rPr lang="en-GB" sz="2800" b="1" dirty="0"/>
                <a:t>in </a:t>
              </a:r>
              <a:r>
                <a:rPr lang="en-GB" sz="2800" b="1" dirty="0" smtClean="0"/>
                <a:t>DESI and MALDI sources </a:t>
              </a:r>
              <a:endParaRPr lang="en-GB" sz="28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4040" y="13608555"/>
              <a:ext cx="15135225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800" b="1" dirty="0"/>
                <a:t>Lipid Sub Classes and </a:t>
              </a:r>
              <a:r>
                <a:rPr lang="en-GB" sz="2800" b="1" dirty="0" smtClean="0"/>
                <a:t>Tissue Modification used </a:t>
              </a:r>
              <a:r>
                <a:rPr lang="en-GB" sz="2800" b="1" dirty="0"/>
                <a:t>in </a:t>
              </a:r>
              <a:r>
                <a:rPr lang="en-GB" sz="2800" b="1" dirty="0" smtClean="0"/>
                <a:t>MALDI</a:t>
              </a:r>
              <a:endParaRPr lang="en-GB" sz="28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86024" y="11193800"/>
              <a:ext cx="15135225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800" b="1" dirty="0"/>
                <a:t>Lipid Sub Classes and </a:t>
              </a:r>
              <a:r>
                <a:rPr lang="en-GB" sz="2800" b="1" dirty="0" smtClean="0"/>
                <a:t>MALDI matrix  </a:t>
              </a:r>
              <a:r>
                <a:rPr lang="en-GB" sz="2800" b="1" dirty="0"/>
                <a:t>used in </a:t>
              </a:r>
              <a:r>
                <a:rPr lang="en-GB" sz="2800" b="1" dirty="0" smtClean="0"/>
                <a:t>MALDI sources</a:t>
              </a:r>
              <a:endParaRPr lang="en-GB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51697" y="18014323"/>
              <a:ext cx="2139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DESI</a:t>
              </a:r>
              <a:endParaRPr lang="en-GB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692751" y="18097134"/>
              <a:ext cx="11753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MALDI</a:t>
              </a:r>
              <a:endParaRPr lang="en-GB" sz="28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818" y="16832888"/>
              <a:ext cx="8157819" cy="752011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114" y="11972140"/>
              <a:ext cx="9076261" cy="53381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914" y="21986589"/>
              <a:ext cx="11043510" cy="6862157"/>
            </a:xfrm>
            <a:prstGeom prst="rect">
              <a:avLst/>
            </a:prstGeom>
          </p:spPr>
        </p:pic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658" y="30694282"/>
            <a:ext cx="9066086" cy="5115673"/>
          </a:xfrm>
          <a:prstGeom prst="rect">
            <a:avLst/>
          </a:prstGeom>
        </p:spPr>
      </p:pic>
      <p:pic>
        <p:nvPicPr>
          <p:cNvPr id="81" name="Picture 2" descr="\\fpsvr2\users2$\mkp1\Desktop\NiCE-MSI master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066" y="128206"/>
            <a:ext cx="11708642" cy="19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1208487" y="8177110"/>
            <a:ext cx="695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Figure 1</a:t>
            </a:r>
            <a:r>
              <a:rPr lang="en-GB" sz="3200" dirty="0" smtClean="0"/>
              <a:t>: A) Word Cloud of </a:t>
            </a:r>
            <a:r>
              <a:rPr lang="en-GB" sz="3200" dirty="0"/>
              <a:t>m</a:t>
            </a:r>
            <a:r>
              <a:rPr lang="en-GB" sz="3200" dirty="0" smtClean="0"/>
              <a:t>etaspace metadata </a:t>
            </a:r>
            <a:r>
              <a:rPr lang="en-GB" sz="3200" dirty="0"/>
              <a:t>B</a:t>
            </a:r>
            <a:r>
              <a:rPr lang="en-GB" sz="3200" dirty="0" smtClean="0"/>
              <a:t>) Matrix used across institutions with descending popularity</a:t>
            </a:r>
            <a:endParaRPr lang="en-GB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867504" y="34897506"/>
            <a:ext cx="8932181" cy="361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simple Naïve Bayes Model trained on metaspace metadata  containing Sample Preparation and Sample 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Model predictions on  lipid </a:t>
            </a:r>
            <a:r>
              <a:rPr lang="en-GB" sz="3200" dirty="0"/>
              <a:t>c</a:t>
            </a:r>
            <a:r>
              <a:rPr lang="en-GB" sz="3200" dirty="0" smtClean="0"/>
              <a:t>lasses based on lipid maps classification  </a:t>
            </a:r>
            <a:r>
              <a:rPr lang="en-GB" sz="3200" dirty="0"/>
              <a:t>for MALDI and </a:t>
            </a:r>
            <a:r>
              <a:rPr lang="en-GB" sz="3200" dirty="0" smtClean="0"/>
              <a:t>DESI metadata  </a:t>
            </a:r>
            <a:endParaRPr lang="en-GB" sz="3200" dirty="0"/>
          </a:p>
          <a:p>
            <a:endParaRPr lang="en-GB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201834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707880"/>
                </a:solidFill>
                <a:effectLst/>
                <a:latin typeface="inherit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707880"/>
                </a:solidFill>
                <a:effectLst/>
                <a:latin typeface="inherit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0" name="HTMLText1" r:id="rId2" imgW="914400" imgH="228600"/>
        </mc:Choice>
        <mc:Fallback>
          <p:control name="HTMLText1" r:id="rId2" imgW="914400" imgH="228600">
            <p:pic>
              <p:nvPicPr>
                <p:cNvPr id="18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72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7002</TotalTime>
  <Words>498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inherit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Philip</dc:creator>
  <cp:lastModifiedBy>Robin Philip</cp:lastModifiedBy>
  <cp:revision>375</cp:revision>
  <dcterms:created xsi:type="dcterms:W3CDTF">2018-04-03T09:11:50Z</dcterms:created>
  <dcterms:modified xsi:type="dcterms:W3CDTF">2018-10-10T14:52:52Z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rcoClassification">
    <vt:lpwstr>NPL Official</vt:lpwstr>
  </property>
  <property fmtid="{D5CDD505-2E9C-101B-9397-08002B2CF9AE}" pid="3" name="aliashPowerpointFooter">
    <vt:lpwstr/>
  </property>
</Properties>
</file>