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58" r:id="rId3"/>
    <p:sldId id="285" r:id="rId4"/>
    <p:sldId id="287" r:id="rId5"/>
    <p:sldId id="288" r:id="rId6"/>
    <p:sldId id="301" r:id="rId7"/>
    <p:sldId id="307" r:id="rId8"/>
    <p:sldId id="308" r:id="rId9"/>
    <p:sldId id="259" r:id="rId10"/>
    <p:sldId id="306" r:id="rId11"/>
    <p:sldId id="257" r:id="rId12"/>
    <p:sldId id="299" r:id="rId13"/>
    <p:sldId id="298" r:id="rId14"/>
    <p:sldId id="300" r:id="rId15"/>
    <p:sldId id="289" r:id="rId16"/>
    <p:sldId id="304" r:id="rId17"/>
    <p:sldId id="302" r:id="rId18"/>
    <p:sldId id="303" r:id="rId19"/>
    <p:sldId id="284" r:id="rId20"/>
    <p:sldId id="305" r:id="rId21"/>
    <p:sldId id="293" r:id="rId22"/>
    <p:sldId id="294" r:id="rId23"/>
    <p:sldId id="295" r:id="rId24"/>
    <p:sldId id="296" r:id="rId25"/>
    <p:sldId id="297" r:id="rId26"/>
    <p:sldId id="290" r:id="rId27"/>
    <p:sldId id="309" r:id="rId28"/>
    <p:sldId id="310" r:id="rId29"/>
    <p:sldId id="291" r:id="rId30"/>
    <p:sldId id="311" r:id="rId31"/>
    <p:sldId id="312" r:id="rId32"/>
    <p:sldId id="292" r:id="rId33"/>
  </p:sldIdLst>
  <p:sldSz cx="9144000" cy="5143500" type="screen16x9"/>
  <p:notesSz cx="6858000" cy="9144000"/>
  <p:embeddedFontLst>
    <p:embeddedFont>
      <p:font typeface="Arvo" panose="020B0604020202020204" charset="0"/>
      <p:regular r:id="rId35"/>
      <p:bold r:id="rId36"/>
      <p:italic r:id="rId37"/>
      <p:boldItalic r:id="rId38"/>
    </p:embeddedFont>
    <p:embeddedFont>
      <p:font typeface="Eras Demi ITC" panose="020B0805030504020804" pitchFamily="34" charset="0"/>
      <p:regular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  <p:embeddedFont>
      <p:font typeface="Roboto Condensed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50168-2CED-4D0A-B8D8-8530AFD62016}" v="1" dt="2019-03-17T23:33:38.638"/>
    <p1510:client id="{BAC0D09E-D79E-4F2E-9292-EF70929B1BC4}" v="1" dt="2019-03-18T09:03:38.240"/>
    <p1510:client id="{F20E6847-80EF-4DDC-8441-3084F16D2892}" v="100" dt="2019-03-18T19:53:33.201"/>
    <p1510:client id="{4109423B-2A40-406F-820E-C342DB6A7AF1}" v="1" dt="2019-03-18T12:31:41.024"/>
  </p1510:revLst>
</p1510:revInfo>
</file>

<file path=ppt/tableStyles.xml><?xml version="1.0" encoding="utf-8"?>
<a:tblStyleLst xmlns:a="http://schemas.openxmlformats.org/drawingml/2006/main" def="{76177FD6-7AD1-4EE0-BA9A-3B9105BB7C1D}">
  <a:tblStyle styleId="{76177FD6-7AD1-4EE0-BA9A-3B9105BB7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odríguez" userId="6bd7c66389aa8efd" providerId="LiveId" clId="{12377568-F529-4FC2-A453-36CE9AE8735E}"/>
    <pc:docChg chg="delSld">
      <pc:chgData name="Rubén Rodríguez" userId="6bd7c66389aa8efd" providerId="LiveId" clId="{12377568-F529-4FC2-A453-36CE9AE8735E}" dt="2019-03-18T20:16:13.951" v="27" actId="2696"/>
      <pc:docMkLst>
        <pc:docMk/>
      </pc:docMkLst>
      <pc:sldChg chg="del">
        <pc:chgData name="Rubén Rodríguez" userId="6bd7c66389aa8efd" providerId="LiveId" clId="{12377568-F529-4FC2-A453-36CE9AE8735E}" dt="2019-03-18T20:16:13.949" v="26" actId="2696"/>
        <pc:sldMkLst>
          <pc:docMk/>
          <pc:sldMk cId="0" sldId="260"/>
        </pc:sldMkLst>
      </pc:sldChg>
      <pc:sldChg chg="del">
        <pc:chgData name="Rubén Rodríguez" userId="6bd7c66389aa8efd" providerId="LiveId" clId="{12377568-F529-4FC2-A453-36CE9AE8735E}" dt="2019-03-18T20:16:13.451" v="25" actId="2696"/>
        <pc:sldMkLst>
          <pc:docMk/>
          <pc:sldMk cId="0" sldId="261"/>
        </pc:sldMkLst>
      </pc:sldChg>
      <pc:sldChg chg="del">
        <pc:chgData name="Rubén Rodríguez" userId="6bd7c66389aa8efd" providerId="LiveId" clId="{12377568-F529-4FC2-A453-36CE9AE8735E}" dt="2019-03-18T20:16:12.927" v="24" actId="2696"/>
        <pc:sldMkLst>
          <pc:docMk/>
          <pc:sldMk cId="0" sldId="262"/>
        </pc:sldMkLst>
      </pc:sldChg>
      <pc:sldChg chg="del">
        <pc:chgData name="Rubén Rodríguez" userId="6bd7c66389aa8efd" providerId="LiveId" clId="{12377568-F529-4FC2-A453-36CE9AE8735E}" dt="2019-03-18T20:16:12.235" v="23" actId="2696"/>
        <pc:sldMkLst>
          <pc:docMk/>
          <pc:sldMk cId="0" sldId="263"/>
        </pc:sldMkLst>
      </pc:sldChg>
      <pc:sldChg chg="del">
        <pc:chgData name="Rubén Rodríguez" userId="6bd7c66389aa8efd" providerId="LiveId" clId="{12377568-F529-4FC2-A453-36CE9AE8735E}" dt="2019-03-18T20:16:11.924" v="21" actId="2696"/>
        <pc:sldMkLst>
          <pc:docMk/>
          <pc:sldMk cId="0" sldId="264"/>
        </pc:sldMkLst>
      </pc:sldChg>
      <pc:sldChg chg="del">
        <pc:chgData name="Rubén Rodríguez" userId="6bd7c66389aa8efd" providerId="LiveId" clId="{12377568-F529-4FC2-A453-36CE9AE8735E}" dt="2019-03-18T20:16:11.604" v="20" actId="2696"/>
        <pc:sldMkLst>
          <pc:docMk/>
          <pc:sldMk cId="0" sldId="265"/>
        </pc:sldMkLst>
      </pc:sldChg>
      <pc:sldChg chg="del">
        <pc:chgData name="Rubén Rodríguez" userId="6bd7c66389aa8efd" providerId="LiveId" clId="{12377568-F529-4FC2-A453-36CE9AE8735E}" dt="2019-03-18T20:16:11.187" v="19" actId="2696"/>
        <pc:sldMkLst>
          <pc:docMk/>
          <pc:sldMk cId="0" sldId="266"/>
        </pc:sldMkLst>
      </pc:sldChg>
      <pc:sldChg chg="del">
        <pc:chgData name="Rubén Rodríguez" userId="6bd7c66389aa8efd" providerId="LiveId" clId="{12377568-F529-4FC2-A453-36CE9AE8735E}" dt="2019-03-18T20:16:10.857" v="17" actId="2696"/>
        <pc:sldMkLst>
          <pc:docMk/>
          <pc:sldMk cId="0" sldId="267"/>
        </pc:sldMkLst>
      </pc:sldChg>
      <pc:sldChg chg="del">
        <pc:chgData name="Rubén Rodríguez" userId="6bd7c66389aa8efd" providerId="LiveId" clId="{12377568-F529-4FC2-A453-36CE9AE8735E}" dt="2019-03-18T20:16:10.516" v="16" actId="2696"/>
        <pc:sldMkLst>
          <pc:docMk/>
          <pc:sldMk cId="0" sldId="268"/>
        </pc:sldMkLst>
      </pc:sldChg>
      <pc:sldChg chg="del">
        <pc:chgData name="Rubén Rodríguez" userId="6bd7c66389aa8efd" providerId="LiveId" clId="{12377568-F529-4FC2-A453-36CE9AE8735E}" dt="2019-03-18T20:16:10.180" v="15" actId="2696"/>
        <pc:sldMkLst>
          <pc:docMk/>
          <pc:sldMk cId="0" sldId="269"/>
        </pc:sldMkLst>
      </pc:sldChg>
      <pc:sldChg chg="del">
        <pc:chgData name="Rubén Rodríguez" userId="6bd7c66389aa8efd" providerId="LiveId" clId="{12377568-F529-4FC2-A453-36CE9AE8735E}" dt="2019-03-18T20:16:09.847" v="14" actId="2696"/>
        <pc:sldMkLst>
          <pc:docMk/>
          <pc:sldMk cId="0" sldId="270"/>
        </pc:sldMkLst>
      </pc:sldChg>
      <pc:sldChg chg="del">
        <pc:chgData name="Rubén Rodríguez" userId="6bd7c66389aa8efd" providerId="LiveId" clId="{12377568-F529-4FC2-A453-36CE9AE8735E}" dt="2019-03-18T20:16:09.651" v="13" actId="2696"/>
        <pc:sldMkLst>
          <pc:docMk/>
          <pc:sldMk cId="0" sldId="271"/>
        </pc:sldMkLst>
      </pc:sldChg>
      <pc:sldChg chg="del">
        <pc:chgData name="Rubén Rodríguez" userId="6bd7c66389aa8efd" providerId="LiveId" clId="{12377568-F529-4FC2-A453-36CE9AE8735E}" dt="2019-03-18T20:16:09.433" v="12" actId="2696"/>
        <pc:sldMkLst>
          <pc:docMk/>
          <pc:sldMk cId="0" sldId="272"/>
        </pc:sldMkLst>
      </pc:sldChg>
      <pc:sldChg chg="del">
        <pc:chgData name="Rubén Rodríguez" userId="6bd7c66389aa8efd" providerId="LiveId" clId="{12377568-F529-4FC2-A453-36CE9AE8735E}" dt="2019-03-18T20:16:09.200" v="11" actId="2696"/>
        <pc:sldMkLst>
          <pc:docMk/>
          <pc:sldMk cId="0" sldId="273"/>
        </pc:sldMkLst>
      </pc:sldChg>
      <pc:sldChg chg="del">
        <pc:chgData name="Rubén Rodríguez" userId="6bd7c66389aa8efd" providerId="LiveId" clId="{12377568-F529-4FC2-A453-36CE9AE8735E}" dt="2019-03-18T20:16:09.173" v="9" actId="2696"/>
        <pc:sldMkLst>
          <pc:docMk/>
          <pc:sldMk cId="0" sldId="274"/>
        </pc:sldMkLst>
      </pc:sldChg>
      <pc:sldChg chg="del">
        <pc:chgData name="Rubén Rodríguez" userId="6bd7c66389aa8efd" providerId="LiveId" clId="{12377568-F529-4FC2-A453-36CE9AE8735E}" dt="2019-03-18T20:16:08.822" v="8" actId="2696"/>
        <pc:sldMkLst>
          <pc:docMk/>
          <pc:sldMk cId="0" sldId="275"/>
        </pc:sldMkLst>
      </pc:sldChg>
      <pc:sldChg chg="del">
        <pc:chgData name="Rubén Rodríguez" userId="6bd7c66389aa8efd" providerId="LiveId" clId="{12377568-F529-4FC2-A453-36CE9AE8735E}" dt="2019-03-18T20:16:08.562" v="7" actId="2696"/>
        <pc:sldMkLst>
          <pc:docMk/>
          <pc:sldMk cId="0" sldId="276"/>
        </pc:sldMkLst>
      </pc:sldChg>
      <pc:sldChg chg="del">
        <pc:chgData name="Rubén Rodríguez" userId="6bd7c66389aa8efd" providerId="LiveId" clId="{12377568-F529-4FC2-A453-36CE9AE8735E}" dt="2019-03-18T20:16:08.441" v="6" actId="2696"/>
        <pc:sldMkLst>
          <pc:docMk/>
          <pc:sldMk cId="0" sldId="277"/>
        </pc:sldMkLst>
      </pc:sldChg>
      <pc:sldChg chg="del">
        <pc:chgData name="Rubén Rodríguez" userId="6bd7c66389aa8efd" providerId="LiveId" clId="{12377568-F529-4FC2-A453-36CE9AE8735E}" dt="2019-03-18T20:16:08.220" v="5" actId="2696"/>
        <pc:sldMkLst>
          <pc:docMk/>
          <pc:sldMk cId="0" sldId="278"/>
        </pc:sldMkLst>
      </pc:sldChg>
      <pc:sldChg chg="del">
        <pc:chgData name="Rubén Rodríguez" userId="6bd7c66389aa8efd" providerId="LiveId" clId="{12377568-F529-4FC2-A453-36CE9AE8735E}" dt="2019-03-18T20:16:08.088" v="4" actId="2696"/>
        <pc:sldMkLst>
          <pc:docMk/>
          <pc:sldMk cId="0" sldId="279"/>
        </pc:sldMkLst>
      </pc:sldChg>
      <pc:sldChg chg="del">
        <pc:chgData name="Rubén Rodríguez" userId="6bd7c66389aa8efd" providerId="LiveId" clId="{12377568-F529-4FC2-A453-36CE9AE8735E}" dt="2019-03-18T20:16:07.876" v="3" actId="2696"/>
        <pc:sldMkLst>
          <pc:docMk/>
          <pc:sldMk cId="0" sldId="280"/>
        </pc:sldMkLst>
      </pc:sldChg>
      <pc:sldChg chg="del">
        <pc:chgData name="Rubén Rodríguez" userId="6bd7c66389aa8efd" providerId="LiveId" clId="{12377568-F529-4FC2-A453-36CE9AE8735E}" dt="2019-03-18T20:16:07.700" v="2" actId="2696"/>
        <pc:sldMkLst>
          <pc:docMk/>
          <pc:sldMk cId="0" sldId="281"/>
        </pc:sldMkLst>
      </pc:sldChg>
      <pc:sldChg chg="del">
        <pc:chgData name="Rubén Rodríguez" userId="6bd7c66389aa8efd" providerId="LiveId" clId="{12377568-F529-4FC2-A453-36CE9AE8735E}" dt="2019-03-18T20:16:07.572" v="1" actId="2696"/>
        <pc:sldMkLst>
          <pc:docMk/>
          <pc:sldMk cId="0" sldId="282"/>
        </pc:sldMkLst>
      </pc:sldChg>
      <pc:sldChg chg="del">
        <pc:chgData name="Rubén Rodríguez" userId="6bd7c66389aa8efd" providerId="LiveId" clId="{12377568-F529-4FC2-A453-36CE9AE8735E}" dt="2019-03-18T20:16:07.137" v="0" actId="2696"/>
        <pc:sldMkLst>
          <pc:docMk/>
          <pc:sldMk cId="0" sldId="283"/>
        </pc:sldMkLst>
      </pc:sldChg>
      <pc:sldMasterChg chg="delSldLayout">
        <pc:chgData name="Rubén Rodríguez" userId="6bd7c66389aa8efd" providerId="LiveId" clId="{12377568-F529-4FC2-A453-36CE9AE8735E}" dt="2019-03-18T20:16:13.951" v="27" actId="2696"/>
        <pc:sldMasterMkLst>
          <pc:docMk/>
          <pc:sldMasterMk cId="0" sldId="2147483657"/>
        </pc:sldMasterMkLst>
        <pc:sldLayoutChg chg="del">
          <pc:chgData name="Rubén Rodríguez" userId="6bd7c66389aa8efd" providerId="LiveId" clId="{12377568-F529-4FC2-A453-36CE9AE8735E}" dt="2019-03-18T20:16:13.951" v="27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Rubén Rodríguez" userId="6bd7c66389aa8efd" providerId="LiveId" clId="{12377568-F529-4FC2-A453-36CE9AE8735E}" dt="2019-03-18T20:16:11.926" v="22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Rubén Rodríguez" userId="6bd7c66389aa8efd" providerId="LiveId" clId="{12377568-F529-4FC2-A453-36CE9AE8735E}" dt="2019-03-18T20:16:10.860" v="18" actId="2696"/>
          <pc:sldLayoutMkLst>
            <pc:docMk/>
            <pc:sldMasterMk cId="0" sldId="2147483657"/>
            <pc:sldLayoutMk cId="0" sldId="2147483654"/>
          </pc:sldLayoutMkLst>
        </pc:sldLayoutChg>
        <pc:sldLayoutChg chg="del">
          <pc:chgData name="Rubén Rodríguez" userId="6bd7c66389aa8efd" providerId="LiveId" clId="{12377568-F529-4FC2-A453-36CE9AE8735E}" dt="2019-03-18T20:16:09.175" v="10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4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21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528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62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60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47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629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421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90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58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0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1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14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9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7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71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84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qa-software-testing-training-cours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software-testing-reporting-bugs-like-a-pro-using-bugzill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category/bug-defect-track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www.guru99.com/bugzilla-tutorial-for-beginner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C2-EIXX2LSYInLPSR3kxP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playlist?list=PLd43cTxFZWlflQiIdhCNcxJ0XFEouK-B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www.softwaretestinghelp.com/bugzilla-new-version-bugzilla-30-release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www.guru99.com/mantis-bug-tracker-tutorial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geek.c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playlist?list=PLyLcPK3h0D7D9CMmrATLScQIM1tq27Ikw" TargetMode="External"/><Relationship Id="rId4" Type="http://schemas.openxmlformats.org/officeDocument/2006/relationships/hyperlink" Target="https://www.sugeek.co/curso-de-mantisb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nrodriguez/TG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/>
              <a:t>BUG/DEFECT TRACKING TOOLS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B3666E-0B84-4D9E-8E9E-4BA72A5FC61F}"/>
              </a:ext>
            </a:extLst>
          </p:cNvPr>
          <p:cNvSpPr txBox="1"/>
          <p:nvPr/>
        </p:nvSpPr>
        <p:spPr>
          <a:xfrm>
            <a:off x="5827295" y="2884571"/>
            <a:ext cx="3224463" cy="116955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">
                <a:latin typeface="Roboto Condensed Light"/>
              </a:rPr>
              <a:t>Marta Pérez Serrano</a:t>
            </a:r>
            <a:endParaRPr lang="es-ES"/>
          </a:p>
          <a:p>
            <a:pPr algn="r"/>
            <a:r>
              <a:rPr lang="es-ES">
                <a:latin typeface="Roboto Condensed Light"/>
                <a:ea typeface="Roboto Condensed Light"/>
              </a:rPr>
              <a:t>Laura Cercas Ramos</a:t>
            </a:r>
          </a:p>
          <a:p>
            <a:pPr algn="r"/>
            <a:r>
              <a:rPr lang="es-ES">
                <a:latin typeface="Roboto Condensed Light"/>
                <a:ea typeface="Roboto Condensed Light"/>
              </a:rPr>
              <a:t>Rubén Rodríguez Cabañas</a:t>
            </a:r>
            <a:endParaRPr lang="es-ES"/>
          </a:p>
          <a:p>
            <a:pPr algn="r"/>
            <a:r>
              <a:rPr lang="es-ES">
                <a:latin typeface="Roboto Condensed Light"/>
              </a:rPr>
              <a:t>Alejandro Meijide Raimondi</a:t>
            </a:r>
          </a:p>
          <a:p>
            <a:pPr algn="r"/>
            <a:r>
              <a:rPr lang="es-ES">
                <a:latin typeface="Roboto Condensed Light"/>
              </a:rPr>
              <a:t>Lucia Hurtado de Mendoza Burguillo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24038" y="44270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3.1 </a:t>
            </a:r>
            <a:r>
              <a:rPr lang="es-ES"/>
              <a:t>Bug/</a:t>
            </a:r>
            <a:r>
              <a:rPr lang="es-ES" err="1"/>
              <a:t>Defect</a:t>
            </a:r>
            <a:r>
              <a:rPr lang="es-ES"/>
              <a:t> Tracking Tools</a:t>
            </a:r>
            <a:endParaRPr lang="en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E1FEEF-129B-4BFD-8EC5-7BEB39A948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5255" y="1701806"/>
            <a:ext cx="6376167" cy="2052538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  <a:cs typeface="Arial"/>
              </a:rPr>
              <a:t>Software </a:t>
            </a:r>
            <a:r>
              <a:rPr lang="es-ES" u="sng" err="1">
                <a:solidFill>
                  <a:schemeClr val="tx1"/>
                </a:solidFill>
                <a:latin typeface="Arial"/>
                <a:cs typeface="Arial"/>
              </a:rPr>
              <a:t>Testing</a:t>
            </a:r>
            <a:r>
              <a:rPr lang="es-ES" u="sng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u="sng" err="1">
                <a:solidFill>
                  <a:schemeClr val="tx1"/>
                </a:solidFill>
                <a:latin typeface="Arial"/>
                <a:cs typeface="Arial"/>
              </a:rPr>
              <a:t>Help</a:t>
            </a:r>
            <a:r>
              <a:rPr lang="es-ES">
                <a:solidFill>
                  <a:schemeClr val="tx1"/>
                </a:solidFill>
                <a:latin typeface="Arial"/>
              </a:rPr>
              <a:t>       i</a:t>
            </a:r>
            <a:r>
              <a:rPr lang="es-ES">
                <a:solidFill>
                  <a:schemeClr val="tx1"/>
                </a:solidFill>
                <a:latin typeface="Arial"/>
                <a:cs typeface="Arial"/>
              </a:rPr>
              <a:t>ntroducción sobre el seguimiento de errores, las características esenciales que tiene que tener un software y los 15 software de seguimiento más populares.</a:t>
            </a:r>
            <a:endParaRPr lang="es-ES">
              <a:solidFill>
                <a:schemeClr val="tx1"/>
              </a:solidFill>
            </a:endParaRPr>
          </a:p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  <a:cs typeface="Arial"/>
              </a:rPr>
              <a:t>Pedro Ventura (Blog de tecnología, noticias y otras aportaciones)</a:t>
            </a:r>
            <a:r>
              <a:rPr lang="es-ES">
                <a:solidFill>
                  <a:schemeClr val="tx1"/>
                </a:solidFill>
                <a:latin typeface="Arial"/>
              </a:rPr>
              <a:t> </a:t>
            </a:r>
            <a:r>
              <a:rPr lang="es-ES">
                <a:solidFill>
                  <a:schemeClr val="tx1"/>
                </a:solidFill>
                <a:latin typeface="Arial"/>
                <a:cs typeface="Arial"/>
              </a:rPr>
              <a:t>      refleja la importancia que tienen estas herramientas a la hora de realizar un proyecto</a:t>
            </a:r>
          </a:p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  <a:cs typeface="Arial"/>
              </a:rPr>
              <a:t>Pensemos</a:t>
            </a:r>
            <a:r>
              <a:rPr lang="es-ES">
                <a:solidFill>
                  <a:schemeClr val="tx1"/>
                </a:solidFill>
                <a:latin typeface="Arial"/>
              </a:rPr>
              <a:t>     </a:t>
            </a:r>
            <a:r>
              <a:rPr lang="es-ES">
                <a:solidFill>
                  <a:schemeClr val="tx1"/>
                </a:solidFill>
                <a:latin typeface="Arial"/>
                <a:cs typeface="Arial"/>
              </a:rPr>
              <a:t>nos enseña una serie de pautas para localizar errores</a:t>
            </a:r>
            <a:r>
              <a:rPr lang="es-ES">
                <a:solidFill>
                  <a:schemeClr val="tx1"/>
                </a:solidFill>
                <a:latin typeface="Arial"/>
              </a:rPr>
              <a:t>   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9B537F1-CD80-4126-950C-BFA3F3E7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67" y="1250135"/>
            <a:ext cx="4521301" cy="608749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  <a:latin typeface="Arial"/>
              </a:rPr>
              <a:t>5 Fuentes de información: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C4A81AD-B5FB-4356-84E1-1C1DBD3AFD77}"/>
              </a:ext>
            </a:extLst>
          </p:cNvPr>
          <p:cNvSpPr/>
          <p:nvPr/>
        </p:nvSpPr>
        <p:spPr>
          <a:xfrm>
            <a:off x="3394862" y="1933394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5142BB"/>
              </a:solidFill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DA70178-CFF2-4EDC-AEA8-ACD9C6D88AA1}"/>
              </a:ext>
            </a:extLst>
          </p:cNvPr>
          <p:cNvSpPr/>
          <p:nvPr/>
        </p:nvSpPr>
        <p:spPr>
          <a:xfrm>
            <a:off x="2040501" y="4531665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AF70D06B-F300-47FA-B02E-865E96E85D18}"/>
              </a:ext>
            </a:extLst>
          </p:cNvPr>
          <p:cNvSpPr/>
          <p:nvPr/>
        </p:nvSpPr>
        <p:spPr>
          <a:xfrm>
            <a:off x="2449638" y="3536634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4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24038" y="44270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3.2 Bugzilla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E1FEEF-129B-4BFD-8EC5-7BEB39A948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5255" y="1969120"/>
            <a:ext cx="6376167" cy="2052538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Página web Bugzilla</a:t>
            </a:r>
            <a:r>
              <a:rPr lang="es-ES">
                <a:solidFill>
                  <a:schemeClr val="tx1"/>
                </a:solidFill>
                <a:latin typeface="Arial"/>
              </a:rPr>
              <a:t>       Características sobre los tipos de usuarios </a:t>
            </a:r>
          </a:p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EcuRed </a:t>
            </a:r>
            <a:r>
              <a:rPr lang="es-ES">
                <a:solidFill>
                  <a:schemeClr val="tx1"/>
                </a:solidFill>
                <a:latin typeface="Arial"/>
              </a:rPr>
              <a:t>        ventajas con respecto a otras herramientas con la misma función</a:t>
            </a:r>
          </a:p>
          <a:p>
            <a:pPr>
              <a:buFont typeface="Wingdings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Adictos al trabajo </a:t>
            </a:r>
            <a:r>
              <a:rPr lang="es-ES">
                <a:solidFill>
                  <a:schemeClr val="tx1"/>
                </a:solidFill>
                <a:latin typeface="Arial"/>
              </a:rPr>
              <a:t>         imágenes que nos facilitan el uso de la herramienta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9B537F1-CD80-4126-950C-BFA3F3E7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" y="1397619"/>
            <a:ext cx="4521301" cy="608749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  <a:latin typeface="Arial"/>
              </a:rPr>
              <a:t>5 Fuentes de información: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A4ABB5AE-B14B-46AA-BDEF-A2BD575D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10" y="649633"/>
            <a:ext cx="2743200" cy="1016813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C4A81AD-B5FB-4356-84E1-1C1DBD3AFD77}"/>
              </a:ext>
            </a:extLst>
          </p:cNvPr>
          <p:cNvSpPr/>
          <p:nvPr/>
        </p:nvSpPr>
        <p:spPr>
          <a:xfrm>
            <a:off x="3210507" y="2219144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5142BB"/>
              </a:solidFill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DA70178-CFF2-4EDC-AEA8-ACD9C6D88AA1}"/>
              </a:ext>
            </a:extLst>
          </p:cNvPr>
          <p:cNvSpPr/>
          <p:nvPr/>
        </p:nvSpPr>
        <p:spPr>
          <a:xfrm>
            <a:off x="1846928" y="2890906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AF70D06B-F300-47FA-B02E-865E96E85D18}"/>
              </a:ext>
            </a:extLst>
          </p:cNvPr>
          <p:cNvSpPr/>
          <p:nvPr/>
        </p:nvSpPr>
        <p:spPr>
          <a:xfrm>
            <a:off x="2919743" y="3582722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526C5-EC54-4529-9EAD-679577DC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3.2 Bugzilla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4AA952-3331-44B5-AE82-95616916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44" y="2099461"/>
            <a:ext cx="5814694" cy="2624037"/>
          </a:xfrm>
        </p:spPr>
        <p:txBody>
          <a:bodyPr/>
          <a:lstStyle/>
          <a:p>
            <a:pPr>
              <a:buFont typeface="Wingdings,Sans-Serif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El Web Master</a:t>
            </a:r>
            <a:r>
              <a:rPr lang="es-ES">
                <a:solidFill>
                  <a:schemeClr val="tx1"/>
                </a:solidFill>
                <a:latin typeface="Arial"/>
              </a:rPr>
              <a:t>       resolución de preguntas básicas, inclusión de vídeo de otra página.</a:t>
            </a:r>
            <a:endParaRPr lang="en-US">
              <a:solidFill>
                <a:schemeClr val="tx1"/>
              </a:solidFill>
              <a:latin typeface="Arial"/>
            </a:endParaRPr>
          </a:p>
          <a:p>
            <a:pPr>
              <a:buFont typeface="Wingdings,Sans-Serif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Wikipedia</a:t>
            </a:r>
            <a:r>
              <a:rPr lang="es-ES">
                <a:solidFill>
                  <a:schemeClr val="tx1"/>
                </a:solidFill>
                <a:latin typeface="Arial"/>
              </a:rPr>
              <a:t>        información básica sobre la herramienta y referencias a otras páginas.</a:t>
            </a:r>
            <a:endParaRPr lang="en-US">
              <a:solidFill>
                <a:schemeClr val="tx1"/>
              </a:solidFill>
              <a:latin typeface="Arial"/>
            </a:endParaRPr>
          </a:p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42B7E5-DD95-4648-BAE1-9CF954925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D49BA0A-961A-42FB-B448-DCEC1A9F3501}"/>
              </a:ext>
            </a:extLst>
          </p:cNvPr>
          <p:cNvSpPr/>
          <p:nvPr/>
        </p:nvSpPr>
        <p:spPr>
          <a:xfrm>
            <a:off x="2689139" y="2329433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7084E69-AA62-4253-AB4F-EE1992EF2407}"/>
              </a:ext>
            </a:extLst>
          </p:cNvPr>
          <p:cNvSpPr/>
          <p:nvPr/>
        </p:nvSpPr>
        <p:spPr>
          <a:xfrm>
            <a:off x="2177796" y="3301986"/>
            <a:ext cx="286593" cy="2139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pic>
        <p:nvPicPr>
          <p:cNvPr id="9" name="Imagen 8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FF8D42C6-2054-45DA-9571-010B6792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10" y="649633"/>
            <a:ext cx="2743200" cy="10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30EB4-3D88-48C2-8819-A572B6B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3.3 Mantis Bug </a:t>
            </a:r>
            <a:r>
              <a:rPr lang="es-ES" err="1"/>
              <a:t>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CF93A6-303D-4BB3-9406-B083BCC8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12" y="1387593"/>
            <a:ext cx="5152957" cy="378143"/>
          </a:xfrm>
        </p:spPr>
        <p:txBody>
          <a:bodyPr/>
          <a:lstStyle/>
          <a:p>
            <a:r>
              <a:rPr lang="es-ES">
                <a:latin typeface="Arial"/>
              </a:rPr>
              <a:t>5 Fuentes de información:</a:t>
            </a:r>
          </a:p>
          <a:p>
            <a:endParaRPr lang="es-ES">
              <a:latin typeface="Arial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308D4F-E844-4436-9F46-EF09EB2E1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FC78EA-5CEF-424A-8F86-6E8E7F747401}"/>
              </a:ext>
            </a:extLst>
          </p:cNvPr>
          <p:cNvSpPr txBox="1"/>
          <p:nvPr/>
        </p:nvSpPr>
        <p:spPr>
          <a:xfrm>
            <a:off x="774033" y="2042362"/>
            <a:ext cx="7435513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s-ES" sz="2000" u="sng"/>
              <a:t>Página web Mantis Bug </a:t>
            </a:r>
            <a:r>
              <a:rPr lang="es-ES" sz="2000" u="sng" err="1"/>
              <a:t>Tracker</a:t>
            </a:r>
            <a:r>
              <a:rPr lang="es-ES" sz="2000"/>
              <a:t>      documentación detallada</a:t>
            </a:r>
            <a:endParaRPr lang="es-ES"/>
          </a:p>
          <a:p>
            <a:pPr marL="285750" indent="-285750">
              <a:buFont typeface="Wingdings"/>
              <a:buChar char="Ø"/>
            </a:pPr>
            <a:r>
              <a:rPr lang="es-ES" sz="2000" u="sng" err="1"/>
              <a:t>Bilib</a:t>
            </a:r>
            <a:r>
              <a:rPr lang="es-ES" sz="2000" u="sng"/>
              <a:t> </a:t>
            </a:r>
            <a:r>
              <a:rPr lang="es-ES" sz="2000"/>
              <a:t>       extensa información organizada en apartados y con imágenes incluidas</a:t>
            </a:r>
          </a:p>
          <a:p>
            <a:pPr marL="342900" indent="-342900">
              <a:buFont typeface="Wingdings"/>
              <a:buChar char="Ø"/>
            </a:pPr>
            <a:r>
              <a:rPr lang="es-ES" sz="2000" u="sng"/>
              <a:t>Ender</a:t>
            </a:r>
            <a:r>
              <a:rPr lang="es-ES" sz="2000"/>
              <a:t>       centrado en sistema de gestión de incidencias, capturas de la interfaz incluidas</a:t>
            </a:r>
          </a:p>
          <a:p>
            <a:pPr marL="285750" indent="-285750">
              <a:buFont typeface="Wingdings"/>
              <a:buChar char="Ø"/>
            </a:pPr>
            <a:endParaRPr lang="es-ES" sz="2000"/>
          </a:p>
        </p:txBody>
      </p:sp>
      <p:pic>
        <p:nvPicPr>
          <p:cNvPr id="6" name="Imagen 6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1D50A746-0912-4EA6-A47F-32F35BB4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35" y="669256"/>
            <a:ext cx="2044366" cy="726908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97AAE71-A1EF-4BF7-8948-429D021AEABD}"/>
              </a:ext>
            </a:extLst>
          </p:cNvPr>
          <p:cNvSpPr/>
          <p:nvPr/>
        </p:nvSpPr>
        <p:spPr>
          <a:xfrm>
            <a:off x="4824744" y="2148959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87F0A8A-A14B-4A1D-8965-65B35D59436C}"/>
              </a:ext>
            </a:extLst>
          </p:cNvPr>
          <p:cNvSpPr/>
          <p:nvPr/>
        </p:nvSpPr>
        <p:spPr>
          <a:xfrm>
            <a:off x="1776744" y="2439722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197D4FC-8B23-46B3-BECD-0F891B22D7E4}"/>
              </a:ext>
            </a:extLst>
          </p:cNvPr>
          <p:cNvSpPr/>
          <p:nvPr/>
        </p:nvSpPr>
        <p:spPr>
          <a:xfrm>
            <a:off x="1977269" y="3061353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grpSp>
        <p:nvGrpSpPr>
          <p:cNvPr id="7" name="Google Shape;194;p12">
            <a:extLst>
              <a:ext uri="{FF2B5EF4-FFF2-40B4-BE49-F238E27FC236}">
                <a16:creationId xmlns:a16="http://schemas.microsoft.com/office/drawing/2014/main" id="{57803C13-C34A-4259-AD93-E8F08AD5F5C1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4" name="Google Shape;195;p12">
              <a:extLst>
                <a:ext uri="{FF2B5EF4-FFF2-40B4-BE49-F238E27FC236}">
                  <a16:creationId xmlns:a16="http://schemas.microsoft.com/office/drawing/2014/main" id="{AC2561AF-CDC4-45ED-9E87-D3B002A9B5C6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;p12">
              <a:extLst>
                <a:ext uri="{FF2B5EF4-FFF2-40B4-BE49-F238E27FC236}">
                  <a16:creationId xmlns:a16="http://schemas.microsoft.com/office/drawing/2014/main" id="{496047F7-DFEC-4856-B54A-4C0F9C1A0340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7;p12">
              <a:extLst>
                <a:ext uri="{FF2B5EF4-FFF2-40B4-BE49-F238E27FC236}">
                  <a16:creationId xmlns:a16="http://schemas.microsoft.com/office/drawing/2014/main" id="{58D94B9E-D0F6-4A30-949B-547D18674BE7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;p12">
              <a:extLst>
                <a:ext uri="{FF2B5EF4-FFF2-40B4-BE49-F238E27FC236}">
                  <a16:creationId xmlns:a16="http://schemas.microsoft.com/office/drawing/2014/main" id="{A05A52B3-4D97-449C-B30F-16A85D760A4D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;p12">
              <a:extLst>
                <a:ext uri="{FF2B5EF4-FFF2-40B4-BE49-F238E27FC236}">
                  <a16:creationId xmlns:a16="http://schemas.microsoft.com/office/drawing/2014/main" id="{EB21F11D-3F1A-4AAB-B0B3-E0EB38818A4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0;p12">
              <a:extLst>
                <a:ext uri="{FF2B5EF4-FFF2-40B4-BE49-F238E27FC236}">
                  <a16:creationId xmlns:a16="http://schemas.microsoft.com/office/drawing/2014/main" id="{86741EA1-6AE1-4ADA-B406-950DE0D0A9C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1;p12">
              <a:extLst>
                <a:ext uri="{FF2B5EF4-FFF2-40B4-BE49-F238E27FC236}">
                  <a16:creationId xmlns:a16="http://schemas.microsoft.com/office/drawing/2014/main" id="{0708A677-24DE-489F-A18A-5A1B5F909C44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2;p12">
              <a:extLst>
                <a:ext uri="{FF2B5EF4-FFF2-40B4-BE49-F238E27FC236}">
                  <a16:creationId xmlns:a16="http://schemas.microsoft.com/office/drawing/2014/main" id="{9E7108AD-B0EA-4B90-B414-1EF29D5E0EB2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3;p12">
              <a:extLst>
                <a:ext uri="{FF2B5EF4-FFF2-40B4-BE49-F238E27FC236}">
                  <a16:creationId xmlns:a16="http://schemas.microsoft.com/office/drawing/2014/main" id="{B5070CEE-998B-4D56-98AF-C195B61FD0B0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4;p12">
              <a:extLst>
                <a:ext uri="{FF2B5EF4-FFF2-40B4-BE49-F238E27FC236}">
                  <a16:creationId xmlns:a16="http://schemas.microsoft.com/office/drawing/2014/main" id="{B5AA8A7C-74A8-4685-BED1-AAFE8616C789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5;p12">
              <a:extLst>
                <a:ext uri="{FF2B5EF4-FFF2-40B4-BE49-F238E27FC236}">
                  <a16:creationId xmlns:a16="http://schemas.microsoft.com/office/drawing/2014/main" id="{1D60B654-7316-4FE1-A171-B75C0946FD3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;p12">
              <a:extLst>
                <a:ext uri="{FF2B5EF4-FFF2-40B4-BE49-F238E27FC236}">
                  <a16:creationId xmlns:a16="http://schemas.microsoft.com/office/drawing/2014/main" id="{51B0C19F-2426-4160-80D7-E127330A70AE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;p12">
              <a:extLst>
                <a:ext uri="{FF2B5EF4-FFF2-40B4-BE49-F238E27FC236}">
                  <a16:creationId xmlns:a16="http://schemas.microsoft.com/office/drawing/2014/main" id="{C7859912-BE2D-4264-9DF6-6F6C3288AE51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8;p12">
              <a:extLst>
                <a:ext uri="{FF2B5EF4-FFF2-40B4-BE49-F238E27FC236}">
                  <a16:creationId xmlns:a16="http://schemas.microsoft.com/office/drawing/2014/main" id="{3796B271-4F62-4DD4-A611-A1C11151C286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485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90B51-A66F-402B-A200-2B2A494E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3.3 Mantis Bug 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F3E189-E4D0-4092-B99B-06240885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038" y="1929014"/>
            <a:ext cx="6466405" cy="2393432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Wingdings,Sans-Serif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Prezi Bug Tracke</a:t>
            </a:r>
            <a:r>
              <a:rPr lang="es-ES">
                <a:solidFill>
                  <a:schemeClr val="tx1"/>
                </a:solidFill>
                <a:latin typeface="Arial"/>
              </a:rPr>
              <a:t>r      presentación sobre las ventajas, desventajas, utilidad, etc de la herramienta </a:t>
            </a:r>
            <a:endParaRPr lang="en-US">
              <a:solidFill>
                <a:schemeClr val="tx1"/>
              </a:solidFill>
              <a:latin typeface="Arial"/>
            </a:endParaRPr>
          </a:p>
          <a:p>
            <a:pPr marL="285750" indent="-285750">
              <a:spcBef>
                <a:spcPts val="0"/>
              </a:spcBef>
              <a:buFont typeface="Wingdings,Sans-Serif"/>
              <a:buChar char="Ø"/>
            </a:pPr>
            <a:r>
              <a:rPr lang="es-ES" u="sng">
                <a:solidFill>
                  <a:schemeClr val="tx1"/>
                </a:solidFill>
                <a:latin typeface="Arial"/>
              </a:rPr>
              <a:t>Wikipedia</a:t>
            </a:r>
            <a:r>
              <a:rPr lang="es-ES">
                <a:solidFill>
                  <a:schemeClr val="tx1"/>
                </a:solidFill>
                <a:latin typeface="Arial"/>
              </a:rPr>
              <a:t>       información básica sobre la heramienta y links a páginas externas con más información.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9DD47F-815C-447E-B523-B2C229CA9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E8070F8-C36A-4690-861A-D29174E2ABB7}"/>
              </a:ext>
            </a:extLst>
          </p:cNvPr>
          <p:cNvSpPr/>
          <p:nvPr/>
        </p:nvSpPr>
        <p:spPr>
          <a:xfrm>
            <a:off x="3200480" y="2088800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2A828C40-9690-4D7C-BB37-161BF76D0800}"/>
              </a:ext>
            </a:extLst>
          </p:cNvPr>
          <p:cNvSpPr/>
          <p:nvPr/>
        </p:nvSpPr>
        <p:spPr>
          <a:xfrm>
            <a:off x="2308137" y="2690379"/>
            <a:ext cx="286593" cy="21392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ES"/>
          </a:p>
        </p:txBody>
      </p:sp>
      <p:pic>
        <p:nvPicPr>
          <p:cNvPr id="11" name="Imagen 6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CA8B73AB-5B42-47C1-AF4B-7F12F64F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09" y="689309"/>
            <a:ext cx="1974182" cy="6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6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FUENTES DE INFORMACIÓN </a:t>
            </a:r>
            <a:br>
              <a:rPr lang="en"/>
            </a:br>
            <a:r>
              <a:rPr lang="en"/>
              <a:t>(CURSOS NO GRATUITOS )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41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CURSOS NO GRATUITOS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n-US" sz="2400" b="1">
                <a:latin typeface="Arial"/>
                <a:cs typeface="Arial"/>
              </a:rPr>
              <a:t>¡El </a:t>
            </a:r>
            <a:r>
              <a:rPr lang="en-US" sz="2400" b="1" err="1">
                <a:latin typeface="Arial"/>
                <a:cs typeface="Arial"/>
              </a:rPr>
              <a:t>mejor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entrenamiento</a:t>
            </a:r>
            <a:r>
              <a:rPr lang="en-US" sz="2400" b="1">
                <a:latin typeface="Arial"/>
                <a:cs typeface="Arial"/>
              </a:rPr>
              <a:t> de </a:t>
            </a:r>
            <a:r>
              <a:rPr lang="en-US" sz="2400" b="1" err="1">
                <a:latin typeface="Arial"/>
                <a:cs typeface="Arial"/>
              </a:rPr>
              <a:t>prueba</a:t>
            </a:r>
            <a:r>
              <a:rPr lang="en-US" sz="2400" b="1">
                <a:latin typeface="Arial"/>
                <a:cs typeface="Arial"/>
              </a:rPr>
              <a:t> de software que </a:t>
            </a:r>
            <a:r>
              <a:rPr lang="en-US" sz="2400" b="1" err="1">
                <a:latin typeface="Arial"/>
                <a:cs typeface="Arial"/>
              </a:rPr>
              <a:t>jamás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tendrás</a:t>
            </a:r>
            <a:r>
              <a:rPr lang="en-US" sz="2400" b="1">
                <a:latin typeface="Arial"/>
                <a:cs typeface="Arial"/>
              </a:rPr>
              <a:t>!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 </a:t>
            </a:r>
            <a:r>
              <a:rPr lang="en" sz="2400" b="1">
                <a:latin typeface="Arial"/>
                <a:cs typeface="Arial"/>
              </a:rPr>
              <a:t>Vijay Shinde</a:t>
            </a:r>
            <a:endParaRPr lang="es-ES" sz="2400" b="1" u="sng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n" sz="2400">
                <a:latin typeface="Arial"/>
                <a:cs typeface="Arial"/>
                <a:hlinkClick r:id="rId3"/>
              </a:rPr>
              <a:t>Link al curso</a:t>
            </a:r>
            <a:endParaRPr lang="en" sz="2400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  <a:cs typeface="Arial"/>
              </a:rPr>
              <a:t>PRECIO:</a:t>
            </a:r>
            <a:r>
              <a:rPr lang="en" sz="240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" sz="2400" b="1">
                <a:latin typeface="Arial"/>
                <a:cs typeface="Arial"/>
              </a:rPr>
              <a:t>12,99 euros</a:t>
            </a:r>
            <a:endParaRPr lang="en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latin typeface="Arial"/>
                <a:cs typeface="Arial"/>
              </a:rPr>
              <a:t>26 hora/s 15 </a:t>
            </a:r>
            <a:r>
              <a:rPr lang="en" sz="2400" b="1" err="1">
                <a:latin typeface="Arial"/>
                <a:cs typeface="Arial"/>
              </a:rPr>
              <a:t>minutos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2CCEA2F-BD3E-43DF-85FA-043520697BD2}"/>
              </a:ext>
            </a:extLst>
          </p:cNvPr>
          <p:cNvSpPr txBox="1"/>
          <p:nvPr/>
        </p:nvSpPr>
        <p:spPr>
          <a:xfrm>
            <a:off x="6619714" y="328370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>
                <a:latin typeface="Eras Demi ITC"/>
              </a:rPr>
              <a:t>Bug </a:t>
            </a:r>
            <a:r>
              <a:rPr lang="es-ES" sz="2400" b="1" err="1">
                <a:latin typeface="Eras Demi ITC"/>
              </a:rPr>
              <a:t>Defect</a:t>
            </a:r>
            <a:r>
              <a:rPr lang="es-ES" sz="2400" b="1">
                <a:latin typeface="Eras Demi ITC"/>
              </a:rPr>
              <a:t> tracking</a:t>
            </a:r>
            <a:endParaRPr lang="es-ES">
              <a:latin typeface="Eras Demi ITC"/>
            </a:endParaRPr>
          </a:p>
        </p:txBody>
      </p:sp>
    </p:spTree>
    <p:extLst>
      <p:ext uri="{BB962C8B-B14F-4D97-AF65-F5344CB8AC3E}">
        <p14:creationId xmlns:p14="http://schemas.microsoft.com/office/powerpoint/2010/main" val="388333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NO GRATUITO 1 BUGZILLA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n-US" sz="2400" b="1" err="1">
                <a:latin typeface="Arial"/>
                <a:cs typeface="Arial"/>
              </a:rPr>
              <a:t>Pruebas</a:t>
            </a:r>
            <a:r>
              <a:rPr lang="en-US" sz="2400" b="1">
                <a:latin typeface="Arial"/>
                <a:cs typeface="Arial"/>
              </a:rPr>
              <a:t> de software: </a:t>
            </a:r>
            <a:r>
              <a:rPr lang="en-US" sz="2400" b="1" err="1">
                <a:latin typeface="Arial"/>
                <a:cs typeface="Arial"/>
              </a:rPr>
              <a:t>reportar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errores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como</a:t>
            </a:r>
            <a:r>
              <a:rPr lang="en-US" sz="2400" b="1">
                <a:latin typeface="Arial"/>
                <a:cs typeface="Arial"/>
              </a:rPr>
              <a:t> un </a:t>
            </a:r>
            <a:r>
              <a:rPr lang="en-US" sz="2400" b="1" err="1">
                <a:latin typeface="Arial"/>
                <a:cs typeface="Arial"/>
              </a:rPr>
              <a:t>profesional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usando</a:t>
            </a:r>
            <a:r>
              <a:rPr lang="en-US" sz="2400" b="1">
                <a:latin typeface="Arial"/>
                <a:cs typeface="Arial"/>
              </a:rPr>
              <a:t> Bugzilla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Month Academy</a:t>
            </a:r>
            <a:endParaRPr lang="es-ES" sz="2400" b="1" u="sng">
              <a:solidFill>
                <a:schemeClr val="tx1"/>
              </a:solidFill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n" sz="2400">
                <a:latin typeface="Arial"/>
                <a:cs typeface="Arial"/>
                <a:hlinkClick r:id="rId3"/>
              </a:rPr>
              <a:t>Link CURSO EN UDEMY</a:t>
            </a:r>
            <a:endParaRPr lang="en" sz="2400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  <a:cs typeface="Arial"/>
              </a:rPr>
              <a:t>PRECIO:</a:t>
            </a:r>
            <a:r>
              <a:rPr lang="en" sz="240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" sz="2400" b="1">
                <a:latin typeface="Arial"/>
                <a:cs typeface="Arial"/>
              </a:rPr>
              <a:t>12,99 euros</a:t>
            </a:r>
            <a:endParaRPr lang="en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1 hora/s 12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minutos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7">
            <a:extLst>
              <a:ext uri="{FF2B5EF4-FFF2-40B4-BE49-F238E27FC236}">
                <a16:creationId xmlns:a16="http://schemas.microsoft.com/office/drawing/2014/main" id="{8FE59014-5CD3-467A-A1C4-48E4E6BD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05" y="395796"/>
            <a:ext cx="1850858" cy="1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4222" y="392575"/>
            <a:ext cx="585997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CURSOS  NO GRATUITOS MANTIS BUG TRACKER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766588" cy="3079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 sz="2400">
                <a:solidFill>
                  <a:schemeClr val="tx1"/>
                </a:solidFill>
                <a:latin typeface="Arial"/>
              </a:rPr>
              <a:t>No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hemos</a:t>
            </a:r>
            <a:r>
              <a:rPr lang="en" sz="2400">
                <a:solidFill>
                  <a:schemeClr val="tx1"/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encontrado</a:t>
            </a:r>
            <a:r>
              <a:rPr lang="en" sz="2400">
                <a:solidFill>
                  <a:schemeClr val="tx1"/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cursos</a:t>
            </a:r>
            <a:r>
              <a:rPr lang="en" sz="2400">
                <a:solidFill>
                  <a:schemeClr val="tx1"/>
                </a:solidFill>
                <a:latin typeface="Arial"/>
              </a:rPr>
              <a:t> no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gratitos</a:t>
            </a:r>
            <a:r>
              <a:rPr lang="en" sz="2400">
                <a:solidFill>
                  <a:schemeClr val="tx1"/>
                </a:solidFill>
                <a:latin typeface="Arial"/>
              </a:rPr>
              <a:t>,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pensamos</a:t>
            </a:r>
            <a:r>
              <a:rPr lang="en" sz="2400">
                <a:solidFill>
                  <a:schemeClr val="tx1"/>
                </a:solidFill>
                <a:latin typeface="Arial"/>
              </a:rPr>
              <a:t> que es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debido</a:t>
            </a:r>
            <a:r>
              <a:rPr lang="en" sz="2400">
                <a:solidFill>
                  <a:schemeClr val="tx1"/>
                </a:solidFill>
                <a:latin typeface="Arial"/>
              </a:rPr>
              <a:t> a que se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trata</a:t>
            </a:r>
            <a:r>
              <a:rPr lang="en" sz="2400">
                <a:solidFill>
                  <a:schemeClr val="tx1"/>
                </a:solidFill>
                <a:latin typeface="Arial"/>
              </a:rPr>
              <a:t> de una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herramienta</a:t>
            </a:r>
            <a:r>
              <a:rPr lang="en" sz="2400">
                <a:solidFill>
                  <a:schemeClr val="tx1"/>
                </a:solidFill>
                <a:latin typeface="Arial"/>
              </a:rPr>
              <a:t> </a:t>
            </a:r>
            <a:r>
              <a:rPr lang="en" sz="2400" err="1">
                <a:solidFill>
                  <a:schemeClr val="tx1"/>
                </a:solidFill>
                <a:latin typeface="Arial"/>
              </a:rPr>
              <a:t>gratuita</a:t>
            </a:r>
            <a:r>
              <a:rPr lang="en" sz="2400">
                <a:solidFill>
                  <a:schemeClr val="tx1"/>
                </a:solidFill>
                <a:latin typeface="Arial"/>
              </a:rPr>
              <a:t>.</a:t>
            </a:r>
            <a:endParaRPr lang="es-E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4">
            <a:extLst>
              <a:ext uri="{FF2B5EF4-FFF2-40B4-BE49-F238E27FC236}">
                <a16:creationId xmlns:a16="http://schemas.microsoft.com/office/drawing/2014/main" id="{69408A56-1F84-4B81-8818-8D74E4D8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53" y="471758"/>
            <a:ext cx="1650332" cy="6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FUENTES DE INFORMACIÓN </a:t>
            </a:r>
            <a:br>
              <a:rPr lang="en"/>
            </a:br>
            <a:r>
              <a:rPr lang="en"/>
              <a:t>(CURSOS GRATUITOS )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721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194939" y="48321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ÍNDICE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194940" y="623158"/>
            <a:ext cx="6593700" cy="4440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1. </a:t>
            </a:r>
            <a:r>
              <a:rPr lang="en" sz="2000" b="1" err="1">
                <a:latin typeface="Arial"/>
              </a:rPr>
              <a:t>Autores</a:t>
            </a:r>
            <a:r>
              <a:rPr lang="en" sz="2000" b="1">
                <a:latin typeface="Arial"/>
              </a:rPr>
              <a:t> del </a:t>
            </a:r>
            <a:r>
              <a:rPr lang="en" sz="2000" b="1" err="1">
                <a:latin typeface="Arial"/>
              </a:rPr>
              <a:t>trabajo</a:t>
            </a:r>
            <a:r>
              <a:rPr lang="en" sz="2000" b="1">
                <a:latin typeface="Arial"/>
              </a:rPr>
              <a:t>, </a:t>
            </a:r>
            <a:r>
              <a:rPr lang="en" sz="2000" b="1" err="1">
                <a:latin typeface="Arial"/>
              </a:rPr>
              <a:t>planificación</a:t>
            </a:r>
            <a:r>
              <a:rPr lang="en" sz="2000" b="1">
                <a:latin typeface="Arial"/>
              </a:rPr>
              <a:t> y </a:t>
            </a:r>
            <a:r>
              <a:rPr lang="en" sz="2000" b="1" err="1">
                <a:latin typeface="Arial"/>
              </a:rPr>
              <a:t>entrega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2. </a:t>
            </a:r>
            <a:r>
              <a:rPr lang="en" sz="2000" b="1" err="1">
                <a:latin typeface="Arial"/>
              </a:rPr>
              <a:t>Descripción</a:t>
            </a:r>
            <a:r>
              <a:rPr lang="en" sz="2000" b="1">
                <a:latin typeface="Arial"/>
              </a:rPr>
              <a:t> del </a:t>
            </a:r>
            <a:r>
              <a:rPr lang="en" sz="2000" b="1" err="1">
                <a:latin typeface="Arial"/>
              </a:rPr>
              <a:t>tipo</a:t>
            </a:r>
            <a:r>
              <a:rPr lang="en" sz="2000" b="1">
                <a:latin typeface="Arial"/>
              </a:rPr>
              <a:t> de </a:t>
            </a:r>
            <a:r>
              <a:rPr lang="en" sz="2000" b="1" err="1">
                <a:latin typeface="Arial"/>
              </a:rPr>
              <a:t>tecnología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3. Fuentes de </a:t>
            </a:r>
            <a:r>
              <a:rPr lang="en" sz="2000" b="1" err="1">
                <a:latin typeface="Arial"/>
              </a:rPr>
              <a:t>información</a:t>
            </a:r>
            <a:r>
              <a:rPr lang="en" sz="2000" b="1">
                <a:latin typeface="Arial"/>
              </a:rPr>
              <a:t> (</a:t>
            </a:r>
            <a:r>
              <a:rPr lang="en" sz="2000" b="1" err="1">
                <a:latin typeface="Arial"/>
              </a:rPr>
              <a:t>Documentos</a:t>
            </a:r>
            <a:r>
              <a:rPr lang="en" sz="2000" b="1">
                <a:latin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4. Fuentes de </a:t>
            </a:r>
            <a:r>
              <a:rPr lang="en" sz="2000" b="1" err="1">
                <a:latin typeface="Arial"/>
              </a:rPr>
              <a:t>información</a:t>
            </a:r>
            <a:r>
              <a:rPr lang="en" sz="2000" b="1">
                <a:latin typeface="Arial"/>
              </a:rPr>
              <a:t> (</a:t>
            </a:r>
            <a:r>
              <a:rPr lang="en" sz="2000" b="1" err="1">
                <a:latin typeface="Arial"/>
              </a:rPr>
              <a:t>Cursos</a:t>
            </a:r>
            <a:r>
              <a:rPr lang="en" sz="2000" b="1">
                <a:latin typeface="Arial"/>
              </a:rPr>
              <a:t> no </a:t>
            </a:r>
            <a:r>
              <a:rPr lang="en" sz="2000" b="1" err="1">
                <a:latin typeface="Arial"/>
              </a:rPr>
              <a:t>gratuitos</a:t>
            </a:r>
            <a:r>
              <a:rPr lang="en" sz="2000" b="1">
                <a:latin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5. Fuentes de </a:t>
            </a:r>
            <a:r>
              <a:rPr lang="en" sz="2000" b="1" err="1">
                <a:latin typeface="Arial"/>
              </a:rPr>
              <a:t>información</a:t>
            </a:r>
            <a:r>
              <a:rPr lang="en" sz="2000" b="1">
                <a:latin typeface="Arial"/>
              </a:rPr>
              <a:t> (</a:t>
            </a:r>
            <a:r>
              <a:rPr lang="en" sz="2000" b="1" err="1">
                <a:latin typeface="Arial"/>
              </a:rPr>
              <a:t>Cursos</a:t>
            </a:r>
            <a:r>
              <a:rPr lang="en" sz="2000" b="1">
                <a:latin typeface="Arial"/>
              </a:rPr>
              <a:t> </a:t>
            </a:r>
            <a:r>
              <a:rPr lang="en" sz="2000" b="1" err="1">
                <a:latin typeface="Arial"/>
              </a:rPr>
              <a:t>gratuitos</a:t>
            </a:r>
            <a:r>
              <a:rPr lang="en" sz="2000" b="1">
                <a:latin typeface="Arial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6. </a:t>
            </a:r>
            <a:r>
              <a:rPr lang="en" sz="2000" b="1" err="1">
                <a:latin typeface="Arial"/>
              </a:rPr>
              <a:t>Ayudas</a:t>
            </a:r>
            <a:r>
              <a:rPr lang="en" sz="2000" b="1">
                <a:latin typeface="Arial"/>
              </a:rPr>
              <a:t> </a:t>
            </a:r>
            <a:r>
              <a:rPr lang="en" sz="2000" b="1" err="1">
                <a:latin typeface="Arial"/>
              </a:rPr>
              <a:t>económicas</a:t>
            </a:r>
            <a:r>
              <a:rPr lang="en" sz="2000" b="1">
                <a:latin typeface="Arial"/>
              </a:rPr>
              <a:t> para </a:t>
            </a:r>
            <a:r>
              <a:rPr lang="en" sz="2000" b="1" err="1">
                <a:latin typeface="Arial"/>
              </a:rPr>
              <a:t>estudiar</a:t>
            </a:r>
            <a:r>
              <a:rPr lang="en" sz="2000" b="1">
                <a:latin typeface="Arial"/>
              </a:rPr>
              <a:t> las </a:t>
            </a:r>
            <a:r>
              <a:rPr lang="en" sz="2000" b="1" err="1">
                <a:latin typeface="Arial"/>
              </a:rPr>
              <a:t>tecnologías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7. </a:t>
            </a:r>
            <a:r>
              <a:rPr lang="en" sz="2000" b="1" err="1">
                <a:latin typeface="Arial"/>
              </a:rPr>
              <a:t>Recursos</a:t>
            </a:r>
            <a:r>
              <a:rPr lang="en" sz="2000" b="1">
                <a:latin typeface="Arial"/>
              </a:rPr>
              <a:t> para </a:t>
            </a:r>
            <a:r>
              <a:rPr lang="en" sz="2000" b="1" err="1">
                <a:latin typeface="Arial"/>
              </a:rPr>
              <a:t>implementar</a:t>
            </a:r>
            <a:r>
              <a:rPr lang="en" sz="2000" b="1">
                <a:latin typeface="Arial"/>
              </a:rPr>
              <a:t> las </a:t>
            </a:r>
            <a:r>
              <a:rPr lang="en" sz="2000" b="1" err="1">
                <a:latin typeface="Arial"/>
              </a:rPr>
              <a:t>tecnologías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b="1">
                <a:latin typeface="Arial"/>
              </a:rPr>
              <a:t>8. </a:t>
            </a:r>
            <a:r>
              <a:rPr lang="en" sz="2000" b="1" err="1">
                <a:latin typeface="Arial"/>
              </a:rPr>
              <a:t>Conclusiones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CURSOS GRATUITOS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n-US" sz="2400" b="1">
                <a:latin typeface="Arial"/>
                <a:cs typeface="Arial"/>
              </a:rPr>
              <a:t>Blog con </a:t>
            </a:r>
            <a:r>
              <a:rPr lang="en-US" sz="2400" b="1" err="1">
                <a:latin typeface="Arial"/>
                <a:cs typeface="Arial"/>
              </a:rPr>
              <a:t>varios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cursos</a:t>
            </a:r>
            <a:r>
              <a:rPr lang="en-US" sz="2400" b="1">
                <a:latin typeface="Arial"/>
                <a:cs typeface="Arial"/>
              </a:rPr>
              <a:t> de Bug Defect tracking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 </a:t>
            </a:r>
            <a:r>
              <a:rPr lang="en" sz="2400">
                <a:latin typeface="Arial"/>
                <a:cs typeface="Arial"/>
              </a:rPr>
              <a:t>Software Testing Help</a:t>
            </a:r>
            <a:endParaRPr lang="es-ES" sz="2400" b="1" u="sng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n" sz="2400">
                <a:latin typeface="Arial"/>
                <a:cs typeface="Arial"/>
                <a:hlinkClick r:id="rId3"/>
              </a:rPr>
              <a:t>Link al blog del curso</a:t>
            </a:r>
            <a:endParaRPr lang="en" sz="2400">
              <a:latin typeface="Arial"/>
              <a:hlinkClick r:id="rId3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2CCEA2F-BD3E-43DF-85FA-043520697BD2}"/>
              </a:ext>
            </a:extLst>
          </p:cNvPr>
          <p:cNvSpPr txBox="1"/>
          <p:nvPr/>
        </p:nvSpPr>
        <p:spPr>
          <a:xfrm>
            <a:off x="6619714" y="328370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b="1">
                <a:latin typeface="Eras Demi ITC"/>
              </a:rPr>
              <a:t>Bug </a:t>
            </a:r>
            <a:r>
              <a:rPr lang="es-ES" sz="2400" b="1" err="1">
                <a:latin typeface="Eras Demi ITC"/>
              </a:rPr>
              <a:t>Defect</a:t>
            </a:r>
            <a:r>
              <a:rPr lang="es-ES" sz="2400" b="1">
                <a:latin typeface="Eras Demi ITC"/>
              </a:rPr>
              <a:t> tracking</a:t>
            </a:r>
            <a:endParaRPr lang="es-ES">
              <a:latin typeface="Eras Demi ITC"/>
            </a:endParaRPr>
          </a:p>
        </p:txBody>
      </p:sp>
    </p:spTree>
    <p:extLst>
      <p:ext uri="{BB962C8B-B14F-4D97-AF65-F5344CB8AC3E}">
        <p14:creationId xmlns:p14="http://schemas.microsoft.com/office/powerpoint/2010/main" val="328612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1 BUGZILLA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 b="1">
                <a:latin typeface="Arial"/>
              </a:rPr>
              <a:t>Bugzilla Tutorial </a:t>
            </a:r>
            <a:r>
              <a:rPr lang="es-ES" sz="2400" b="1" err="1">
                <a:latin typeface="Arial"/>
              </a:rPr>
              <a:t>for</a:t>
            </a:r>
            <a:r>
              <a:rPr lang="es-ES" sz="2400" b="1">
                <a:latin typeface="Arial"/>
              </a:rPr>
              <a:t> </a:t>
            </a:r>
            <a:r>
              <a:rPr lang="es-ES" sz="2400" b="1" err="1">
                <a:latin typeface="Arial"/>
              </a:rPr>
              <a:t>Beginners</a:t>
            </a:r>
            <a:r>
              <a:rPr lang="es-ES" sz="2400" b="1">
                <a:latin typeface="Arial"/>
              </a:rPr>
              <a:t>: </a:t>
            </a:r>
            <a:r>
              <a:rPr lang="es-ES" sz="2400" b="1" err="1">
                <a:latin typeface="Arial"/>
              </a:rPr>
              <a:t>Defect</a:t>
            </a:r>
            <a:r>
              <a:rPr lang="es-ES" sz="2400" b="1">
                <a:latin typeface="Arial"/>
              </a:rPr>
              <a:t> Tracking Tool</a:t>
            </a:r>
            <a:endParaRPr lang="en" sz="2400" b="1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hlinkClick r:id="rId3"/>
              </a:rPr>
              <a:t>Guru99</a:t>
            </a:r>
            <a:endParaRPr lang="en" sz="2400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hlinkClick r:id="rId4"/>
              </a:rPr>
              <a:t>Link al curso</a:t>
            </a:r>
            <a:endParaRPr lang="en" sz="2400"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8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capítulos</a:t>
            </a:r>
            <a:endParaRPr lang="en" sz="2400">
              <a:solidFill>
                <a:schemeClr val="tx1"/>
              </a:solidFill>
              <a:latin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7">
            <a:extLst>
              <a:ext uri="{FF2B5EF4-FFF2-40B4-BE49-F238E27FC236}">
                <a16:creationId xmlns:a16="http://schemas.microsoft.com/office/drawing/2014/main" id="{8FE59014-5CD3-467A-A1C4-48E4E6BD2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05" y="395796"/>
            <a:ext cx="1850858" cy="1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2 BUGZILLA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 b="1">
                <a:latin typeface="Arial"/>
              </a:rPr>
              <a:t>Bugzilla Tutorial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cs typeface="Arial"/>
                <a:hlinkClick r:id="rId3"/>
              </a:rPr>
              <a:t>Tutorials with Ganofins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cs typeface="Arial"/>
                <a:hlinkClick r:id="rId4"/>
              </a:rPr>
              <a:t>Link al curso</a:t>
            </a:r>
            <a:endParaRPr lang="en" sz="2400">
              <a:latin typeface="Arial"/>
              <a:cs typeface="Arial"/>
              <a:hlinkClick r:id="rId4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19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vídeos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7">
            <a:extLst>
              <a:ext uri="{FF2B5EF4-FFF2-40B4-BE49-F238E27FC236}">
                <a16:creationId xmlns:a16="http://schemas.microsoft.com/office/drawing/2014/main" id="{138EA6BC-7F4E-4135-8D83-1DB02A4AA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05" y="395796"/>
            <a:ext cx="1850858" cy="1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0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3 BUGZILLA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385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 b="1">
                <a:latin typeface="Arial"/>
                <a:cs typeface="Arial"/>
              </a:rPr>
              <a:t>Bugzilla Tutorial: </a:t>
            </a:r>
            <a:r>
              <a:rPr lang="es-ES" sz="2400" b="1" err="1">
                <a:latin typeface="Arial"/>
                <a:cs typeface="Arial"/>
              </a:rPr>
              <a:t>Defect</a:t>
            </a:r>
            <a:r>
              <a:rPr lang="es-ES" sz="2400" b="1">
                <a:latin typeface="Arial"/>
                <a:cs typeface="Arial"/>
              </a:rPr>
              <a:t> Management Tool </a:t>
            </a:r>
            <a:r>
              <a:rPr lang="es-ES" sz="2400" b="1" err="1">
                <a:latin typeface="Arial"/>
                <a:cs typeface="Arial"/>
              </a:rPr>
              <a:t>Hands-on</a:t>
            </a:r>
            <a:r>
              <a:rPr lang="es-ES" sz="2400" b="1">
                <a:latin typeface="Arial"/>
                <a:cs typeface="Arial"/>
              </a:rPr>
              <a:t> Tutorial</a:t>
            </a:r>
            <a:endParaRPr lang="en" sz="2400" b="1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cs typeface="Arial"/>
                <a:hlinkClick r:id="rId3"/>
              </a:rPr>
              <a:t>SoftwareTestingHelp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cs typeface="Arial"/>
                <a:hlinkClick r:id="rId4"/>
              </a:rPr>
              <a:t>Link al curso</a:t>
            </a:r>
            <a:endParaRPr lang="en" sz="2400">
              <a:latin typeface="Arial"/>
              <a:cs typeface="Arial"/>
              <a:hlinkClick r:id="rId4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4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capítulos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7">
            <a:extLst>
              <a:ext uri="{FF2B5EF4-FFF2-40B4-BE49-F238E27FC236}">
                <a16:creationId xmlns:a16="http://schemas.microsoft.com/office/drawing/2014/main" id="{A4691151-AF44-4E3C-AD11-2C865C94B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05" y="395796"/>
            <a:ext cx="1850858" cy="1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4222" y="392575"/>
            <a:ext cx="585997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1 MANTIS BUG TRACKER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766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>
                <a:latin typeface="Arial"/>
                <a:cs typeface="Arial"/>
              </a:rPr>
              <a:t>MANTIS Bug </a:t>
            </a:r>
            <a:r>
              <a:rPr lang="es-ES" sz="2400" err="1">
                <a:latin typeface="Arial"/>
                <a:cs typeface="Arial"/>
              </a:rPr>
              <a:t>Tracker</a:t>
            </a:r>
            <a:r>
              <a:rPr lang="es-ES" sz="2400">
                <a:latin typeface="Arial"/>
                <a:cs typeface="Arial"/>
              </a:rPr>
              <a:t> Tutorial </a:t>
            </a:r>
            <a:r>
              <a:rPr lang="es-ES" sz="2400" err="1">
                <a:latin typeface="Arial"/>
                <a:cs typeface="Arial"/>
              </a:rPr>
              <a:t>For</a:t>
            </a:r>
            <a:r>
              <a:rPr lang="es-ES" sz="2400">
                <a:latin typeface="Arial"/>
                <a:cs typeface="Arial"/>
              </a:rPr>
              <a:t> </a:t>
            </a:r>
            <a:r>
              <a:rPr lang="es-ES" sz="2400" err="1">
                <a:latin typeface="Arial"/>
                <a:cs typeface="Arial"/>
              </a:rPr>
              <a:t>Beginners</a:t>
            </a:r>
            <a:endParaRPr lang="en" sz="2400" err="1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cs typeface="Arial"/>
                <a:hlinkClick r:id="rId3"/>
              </a:rPr>
              <a:t>Guru99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cs typeface="Arial"/>
                <a:hlinkClick r:id="rId4"/>
              </a:rPr>
              <a:t>Link al curso</a:t>
            </a:r>
            <a:endParaRPr lang="en" sz="2400">
              <a:latin typeface="Arial"/>
              <a:cs typeface="Arial"/>
              <a:hlinkClick r:id="rId4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4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capítulos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4">
            <a:extLst>
              <a:ext uri="{FF2B5EF4-FFF2-40B4-BE49-F238E27FC236}">
                <a16:creationId xmlns:a16="http://schemas.microsoft.com/office/drawing/2014/main" id="{69408A56-1F84-4B81-8818-8D74E4D8E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453" y="471758"/>
            <a:ext cx="1650332" cy="6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94222" y="392575"/>
            <a:ext cx="599032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"/>
              </a:rPr>
              <a:t>CURSO GRATUITO 2 MANTIS BUG TRACKER</a:t>
            </a:r>
            <a:endParaRPr lang="es-ES">
              <a:latin typeface="Arial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33538" y="1493767"/>
            <a:ext cx="7766588" cy="307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NOMBRE: </a:t>
            </a:r>
            <a:r>
              <a:rPr lang="es-ES" sz="2400">
                <a:latin typeface="Arial"/>
                <a:cs typeface="Arial"/>
              </a:rPr>
              <a:t>Curso de Mantis BT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IMPARTIDOR: </a:t>
            </a:r>
            <a:r>
              <a:rPr lang="es-ES" sz="2400" u="sng">
                <a:latin typeface="Arial"/>
                <a:cs typeface="Arial"/>
                <a:hlinkClick r:id="rId3"/>
              </a:rPr>
              <a:t>Sugeek</a:t>
            </a:r>
            <a:endParaRPr lang="en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URL: </a:t>
            </a:r>
            <a:r>
              <a:rPr lang="es-ES" sz="2400" u="sng">
                <a:latin typeface="Arial"/>
                <a:cs typeface="Arial"/>
                <a:hlinkClick r:id="rId4"/>
              </a:rPr>
              <a:t>Curso MantisBT</a:t>
            </a:r>
            <a:endParaRPr lang="es-ES" sz="2400">
              <a:latin typeface="Arial"/>
              <a:cs typeface="Arial"/>
            </a:endParaRPr>
          </a:p>
          <a:p>
            <a:pPr>
              <a:buClr>
                <a:schemeClr val="dk1"/>
              </a:buClr>
              <a:buSzPts val="1100"/>
              <a:buNone/>
            </a:pPr>
            <a:r>
              <a:rPr lang="es-ES" sz="2400" u="sng">
                <a:latin typeface="Arial"/>
                <a:cs typeface="Arial"/>
                <a:hlinkClick r:id="rId5"/>
              </a:rPr>
              <a:t>Curso MantisBT Youtube</a:t>
            </a:r>
            <a:endParaRPr lang="es-ES" sz="2400">
              <a:latin typeface="Arial"/>
              <a:cs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DURACIÓN: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 20 </a:t>
            </a:r>
            <a:r>
              <a:rPr lang="en" sz="2400" b="1" err="1">
                <a:solidFill>
                  <a:schemeClr val="tx1"/>
                </a:solidFill>
                <a:latin typeface="Arial"/>
              </a:rPr>
              <a:t>capítulos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FF9800"/>
                </a:solidFill>
                <a:latin typeface="Arial"/>
              </a:rPr>
              <a:t>MODALIDAD: </a:t>
            </a:r>
            <a:r>
              <a:rPr lang="en" sz="2400" b="1">
                <a:solidFill>
                  <a:schemeClr val="tx1"/>
                </a:solidFill>
                <a:latin typeface="Arial"/>
              </a:rPr>
              <a:t>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" name="Google Shape;901;p37">
            <a:extLst>
              <a:ext uri="{FF2B5EF4-FFF2-40B4-BE49-F238E27FC236}">
                <a16:creationId xmlns:a16="http://schemas.microsoft.com/office/drawing/2014/main" id="{62B83068-CA4D-438E-A623-A5290017FD21}"/>
              </a:ext>
            </a:extLst>
          </p:cNvPr>
          <p:cNvGrpSpPr/>
          <p:nvPr/>
        </p:nvGrpSpPr>
        <p:grpSpPr>
          <a:xfrm>
            <a:off x="392878" y="545632"/>
            <a:ext cx="274851" cy="428913"/>
            <a:chOff x="6718575" y="2318625"/>
            <a:chExt cx="256950" cy="407375"/>
          </a:xfrm>
        </p:grpSpPr>
        <p:sp>
          <p:nvSpPr>
            <p:cNvPr id="23" name="Google Shape;902;p37">
              <a:extLst>
                <a:ext uri="{FF2B5EF4-FFF2-40B4-BE49-F238E27FC236}">
                  <a16:creationId xmlns:a16="http://schemas.microsoft.com/office/drawing/2014/main" id="{214D20A6-6760-4316-BD34-ECEB09F633CD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3;p37">
              <a:extLst>
                <a:ext uri="{FF2B5EF4-FFF2-40B4-BE49-F238E27FC236}">
                  <a16:creationId xmlns:a16="http://schemas.microsoft.com/office/drawing/2014/main" id="{7EBAE89B-E776-4C8E-A878-93FDF3E2A95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4;p37">
              <a:extLst>
                <a:ext uri="{FF2B5EF4-FFF2-40B4-BE49-F238E27FC236}">
                  <a16:creationId xmlns:a16="http://schemas.microsoft.com/office/drawing/2014/main" id="{13E6D7BF-E7C2-41E4-A56C-068E9A440D2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5;p37">
              <a:extLst>
                <a:ext uri="{FF2B5EF4-FFF2-40B4-BE49-F238E27FC236}">
                  <a16:creationId xmlns:a16="http://schemas.microsoft.com/office/drawing/2014/main" id="{0E335D44-88AA-40BC-BD8C-6985DFEEC11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37">
              <a:extLst>
                <a:ext uri="{FF2B5EF4-FFF2-40B4-BE49-F238E27FC236}">
                  <a16:creationId xmlns:a16="http://schemas.microsoft.com/office/drawing/2014/main" id="{0F40035B-61F3-4449-8B16-DCA303F6A75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37">
              <a:extLst>
                <a:ext uri="{FF2B5EF4-FFF2-40B4-BE49-F238E27FC236}">
                  <a16:creationId xmlns:a16="http://schemas.microsoft.com/office/drawing/2014/main" id="{F4174A7D-BC62-4757-8C82-AAD0859DFA5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37">
              <a:extLst>
                <a:ext uri="{FF2B5EF4-FFF2-40B4-BE49-F238E27FC236}">
                  <a16:creationId xmlns:a16="http://schemas.microsoft.com/office/drawing/2014/main" id="{8AE7FC7C-FFE3-4449-8575-FDEEBA45E81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9;p37">
              <a:extLst>
                <a:ext uri="{FF2B5EF4-FFF2-40B4-BE49-F238E27FC236}">
                  <a16:creationId xmlns:a16="http://schemas.microsoft.com/office/drawing/2014/main" id="{4EB79B4B-5AC2-4BBF-BF77-9F82DEF9EA51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4">
            <a:extLst>
              <a:ext uri="{FF2B5EF4-FFF2-40B4-BE49-F238E27FC236}">
                <a16:creationId xmlns:a16="http://schemas.microsoft.com/office/drawing/2014/main" id="{69408A56-1F84-4B81-8818-8D74E4D8E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453" y="471758"/>
            <a:ext cx="1650332" cy="6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76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AYUDAS ECONÓMICAS PARA ESTUDIAR LAS TECNOLOGÍAS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7608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A67C5-9640-4DCE-86AC-8070D3C6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BugZila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71D78-6FE0-42B8-9D48-C4EB7159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691" y="1818346"/>
            <a:ext cx="3378300" cy="2724300"/>
          </a:xfrm>
        </p:spPr>
        <p:txBody>
          <a:bodyPr/>
          <a:lstStyle/>
          <a:p>
            <a:r>
              <a:rPr lang="es-ES"/>
              <a:t>La página que parece en la captura es Udemy, y ofrece descuentos en cursos de formación para la tecnología en la que estamos interesados.</a:t>
            </a:r>
          </a:p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3EC275-9C79-4107-9C9B-AD44B0127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7FE77B41-6E4D-4ED5-AC53-D0E94C59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91" y="2097586"/>
            <a:ext cx="4942935" cy="17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1590F-C3D0-4400-AB96-6AF3109E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Mantis Bug </a:t>
            </a:r>
            <a:r>
              <a:rPr lang="es-ES" err="1"/>
              <a:t>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4E5E8-FD8A-4045-A14E-3FED4F3F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747" y="1758670"/>
            <a:ext cx="3544676" cy="2638699"/>
          </a:xfrm>
        </p:spPr>
        <p:txBody>
          <a:bodyPr/>
          <a:lstStyle/>
          <a:p>
            <a:r>
              <a:rPr lang="es-ES" sz="2000"/>
              <a:t>En cuanto  las ayudas en esta tecnología, son innecesarias, ya que todos los cursos y la </a:t>
            </a:r>
            <a:r>
              <a:rPr lang="es-ES" sz="2000" err="1"/>
              <a:t>propa</a:t>
            </a:r>
            <a:r>
              <a:rPr lang="es-ES" sz="2000"/>
              <a:t> herramienta son gratuitos</a:t>
            </a:r>
            <a:r>
              <a:rPr lang="es-ES"/>
              <a:t>.</a:t>
            </a:r>
          </a:p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E79658-2BD0-4572-AED6-CA8E9D9B0F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 lang="es-E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C2A2D6F-FDF3-4747-956B-06971033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04" y="2126296"/>
            <a:ext cx="3886199" cy="15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5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450042"/>
            <a:ext cx="5558241" cy="1570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RECURSOS PARA IMPLEMENTAR LAS TECNOLOGÍAS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0783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92814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AUTORES DEL TRABAJO,</a:t>
            </a:r>
            <a:br>
              <a:rPr lang="en"/>
            </a:br>
            <a:r>
              <a:rPr lang="en"/>
              <a:t>PLANIFIACION Y ENTREGA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8238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C067A-E569-462B-9848-8C2D2CCC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BugZilla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7DE127-9473-4A62-B76C-D6C7C74AB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s-ES" u="sng"/>
              <a:t>Gratuitos</a:t>
            </a:r>
            <a:endParaRPr lang="es-ES"/>
          </a:p>
          <a:p>
            <a:r>
              <a:rPr lang="es-ES" sz="1800"/>
              <a:t>Podemos realizar la descarga gratuita del software tanto en la página principal de </a:t>
            </a:r>
            <a:r>
              <a:rPr lang="es-ES" sz="1800" err="1"/>
              <a:t>Bugzila</a:t>
            </a:r>
            <a:r>
              <a:rPr lang="es-ES" sz="1800"/>
              <a:t> como en </a:t>
            </a:r>
            <a:r>
              <a:rPr lang="es-ES" sz="1800" err="1"/>
              <a:t>Softonic</a:t>
            </a:r>
            <a:r>
              <a:rPr lang="es-ES" sz="1800"/>
              <a:t>.</a:t>
            </a:r>
          </a:p>
          <a:p>
            <a:r>
              <a:rPr lang="es-ES" sz="1800"/>
              <a:t>Podemos apoyarnos en ayudas como son vídeos de </a:t>
            </a:r>
            <a:r>
              <a:rPr lang="es-ES" sz="1800" err="1"/>
              <a:t>Youtube</a:t>
            </a:r>
            <a:r>
              <a:rPr lang="es-ES" sz="1800"/>
              <a:t> que te ayudan y describen cómo implementar el software</a:t>
            </a:r>
            <a:r>
              <a:rPr lang="es-ES" sz="1600"/>
              <a:t>.</a:t>
            </a:r>
          </a:p>
          <a:p>
            <a:endParaRPr lang="es-ES" sz="160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511BB7-C528-4F02-A48D-F2D84C3184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 lang="es-ES"/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24D2CF4-E4C4-4489-8EFA-1288DAE0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13" y="3511496"/>
            <a:ext cx="3012775" cy="1128969"/>
          </a:xfrm>
          <a:prstGeom prst="rect">
            <a:avLst/>
          </a:prstGeom>
        </p:spPr>
      </p:pic>
      <p:pic>
        <p:nvPicPr>
          <p:cNvPr id="8" name="Imagen 8" descr="Imagen que contiene captura de pantalla, carretera&#10;&#10;Descripción generada con confianza muy alta">
            <a:extLst>
              <a:ext uri="{FF2B5EF4-FFF2-40B4-BE49-F238E27FC236}">
                <a16:creationId xmlns:a16="http://schemas.microsoft.com/office/drawing/2014/main" id="{13750F25-56EE-455C-AA9E-01BA5407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08" y="1452337"/>
            <a:ext cx="3508794" cy="1872206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ED851AC5-65BA-4B9E-A598-CAB9C295B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187" y="324300"/>
            <a:ext cx="18383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72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EA8DC-25BB-4469-926F-087B57A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Mantis Bug </a:t>
            </a:r>
            <a:r>
              <a:rPr lang="es-ES" err="1"/>
              <a:t>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C830EC-CF2E-42E0-BE66-E7CDA373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879" y="1090123"/>
            <a:ext cx="4579846" cy="3566038"/>
          </a:xfrm>
        </p:spPr>
        <p:txBody>
          <a:bodyPr/>
          <a:lstStyle/>
          <a:p>
            <a:pPr marL="76200" indent="0">
              <a:buNone/>
            </a:pPr>
            <a:r>
              <a:rPr lang="es-ES" u="sng"/>
              <a:t>Gratuitos</a:t>
            </a:r>
            <a:endParaRPr lang="es-ES"/>
          </a:p>
          <a:p>
            <a:r>
              <a:rPr lang="es-ES" sz="1600"/>
              <a:t>Podemos descargar la herramienta de la que estamos hablando tanto en su propia página totalmente gratis como en </a:t>
            </a:r>
            <a:r>
              <a:rPr lang="es-ES" sz="1600" err="1"/>
              <a:t>Softonic</a:t>
            </a:r>
            <a:r>
              <a:rPr lang="es-ES" sz="1600"/>
              <a:t>, al igual que la herramienta anterior.</a:t>
            </a:r>
          </a:p>
          <a:p>
            <a:pPr marL="76200" indent="0">
              <a:buNone/>
            </a:pPr>
            <a:endParaRPr lang="es-ES" sz="1600"/>
          </a:p>
          <a:p>
            <a:r>
              <a:rPr lang="es-ES" sz="1600"/>
              <a:t>También , existen vídeos en la plataforma ‘</a:t>
            </a:r>
            <a:r>
              <a:rPr lang="es-ES" sz="1600" err="1"/>
              <a:t>Youtube</a:t>
            </a:r>
            <a:r>
              <a:rPr lang="es-ES" sz="1600"/>
              <a:t>’ que te pueden servir de guía para implementar esta </a:t>
            </a:r>
            <a:r>
              <a:rPr lang="es-ES" sz="1600" err="1"/>
              <a:t>tecología</a:t>
            </a:r>
            <a:r>
              <a:rPr lang="es-ES" sz="1600"/>
              <a:t>.</a:t>
            </a:r>
          </a:p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F2A2A7-0C8E-4A35-9F39-6B8DC2EBB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 lang="es-ES"/>
          </a:p>
        </p:txBody>
      </p:sp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1648C1F-516F-405D-9A19-9C0DEF75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62" y="1676893"/>
            <a:ext cx="3950898" cy="1207432"/>
          </a:xfrm>
          <a:prstGeom prst="rect">
            <a:avLst/>
          </a:prstGeom>
        </p:spPr>
      </p:pic>
      <p:pic>
        <p:nvPicPr>
          <p:cNvPr id="7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D539487-C9B8-4710-86B8-88D5A018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221" y="3209898"/>
            <a:ext cx="3379397" cy="1063619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E6F7FBDF-55A7-4E87-A6A3-8E99C00D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21" y="139101"/>
            <a:ext cx="1685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83051" y="2450042"/>
            <a:ext cx="5558241" cy="1570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CONCLUSIONES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292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93;p12">
            <a:extLst>
              <a:ext uri="{FF2B5EF4-FFF2-40B4-BE49-F238E27FC236}">
                <a16:creationId xmlns:a16="http://schemas.microsoft.com/office/drawing/2014/main" id="{29999F93-1E70-4189-83B6-50688FD607F0}"/>
              </a:ext>
            </a:extLst>
          </p:cNvPr>
          <p:cNvSpPr txBox="1">
            <a:spLocks/>
          </p:cNvSpPr>
          <p:nvPr/>
        </p:nvSpPr>
        <p:spPr>
          <a:xfrm>
            <a:off x="854381" y="962372"/>
            <a:ext cx="6543378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F9800"/>
                </a:solidFill>
              </a:rPr>
              <a:t>AUTORES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800" b="1"/>
              <a:t>Rubén Rodriguez Cabañas (</a:t>
            </a:r>
            <a:r>
              <a:rPr lang="en" sz="1800" b="1" err="1"/>
              <a:t>Coordinador</a:t>
            </a:r>
            <a:r>
              <a:rPr lang="en" sz="1800" b="1"/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800" b="1"/>
              <a:t>Lucia Hurtado de Mendoza </a:t>
            </a:r>
            <a:r>
              <a:rPr lang="en" sz="1800" b="1" err="1"/>
              <a:t>Burguillo</a:t>
            </a:r>
            <a:endParaRPr lang="en" sz="1800" b="1"/>
          </a:p>
          <a:p>
            <a:r>
              <a:rPr lang="en" sz="1800" b="1"/>
              <a:t>Laura </a:t>
            </a:r>
            <a:r>
              <a:rPr lang="en" sz="1800" b="1" err="1"/>
              <a:t>Cercas</a:t>
            </a:r>
            <a:r>
              <a:rPr lang="en" sz="1800" b="1"/>
              <a:t> Ramos</a:t>
            </a:r>
          </a:p>
          <a:p>
            <a:r>
              <a:rPr lang="en" sz="1800" b="1"/>
              <a:t>Marta Pérez Serrano</a:t>
            </a:r>
          </a:p>
          <a:p>
            <a:r>
              <a:rPr lang="en" sz="1800" b="1"/>
              <a:t>Alejandro </a:t>
            </a:r>
            <a:r>
              <a:rPr lang="en" sz="1800" b="1" err="1"/>
              <a:t>Meijide</a:t>
            </a:r>
            <a:r>
              <a:rPr lang="en" sz="1800" b="1"/>
              <a:t> Raimondi</a:t>
            </a:r>
          </a:p>
          <a:p>
            <a:endParaRPr lang="es-ES" sz="1200" b="1"/>
          </a:p>
          <a:p>
            <a:pPr>
              <a:spcAft>
                <a:spcPts val="1000"/>
              </a:spcAft>
            </a:pPr>
            <a:endParaRPr lang="es-ES"/>
          </a:p>
        </p:txBody>
      </p:sp>
      <p:sp>
        <p:nvSpPr>
          <p:cNvPr id="8" name="Google Shape;193;p12">
            <a:extLst>
              <a:ext uri="{FF2B5EF4-FFF2-40B4-BE49-F238E27FC236}">
                <a16:creationId xmlns:a16="http://schemas.microsoft.com/office/drawing/2014/main" id="{6B696AF6-15EA-4725-9826-E73E81B3A13B}"/>
              </a:ext>
            </a:extLst>
          </p:cNvPr>
          <p:cNvSpPr txBox="1">
            <a:spLocks/>
          </p:cNvSpPr>
          <p:nvPr/>
        </p:nvSpPr>
        <p:spPr>
          <a:xfrm>
            <a:off x="854381" y="2967635"/>
            <a:ext cx="6543378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F9800"/>
                </a:solidFill>
              </a:rPr>
              <a:t>GANNTPRO</a:t>
            </a:r>
          </a:p>
          <a:p>
            <a:pPr>
              <a:buClr>
                <a:schemeClr val="dk1"/>
              </a:buClr>
              <a:buSzPts val="1100"/>
            </a:pPr>
            <a:endParaRPr lang="en" sz="1800" b="1"/>
          </a:p>
          <a:p>
            <a:endParaRPr lang="es-ES" sz="1200" b="1"/>
          </a:p>
          <a:p>
            <a:pPr>
              <a:spcAft>
                <a:spcPts val="1000"/>
              </a:spcAft>
            </a:pPr>
            <a:endParaRPr lang="es-ES" b="1"/>
          </a:p>
        </p:txBody>
      </p:sp>
      <p:sp>
        <p:nvSpPr>
          <p:cNvPr id="9" name="Google Shape;193;p12">
            <a:extLst>
              <a:ext uri="{FF2B5EF4-FFF2-40B4-BE49-F238E27FC236}">
                <a16:creationId xmlns:a16="http://schemas.microsoft.com/office/drawing/2014/main" id="{B571218D-6E31-470B-AA66-F6D2168D683B}"/>
              </a:ext>
            </a:extLst>
          </p:cNvPr>
          <p:cNvSpPr txBox="1">
            <a:spLocks/>
          </p:cNvSpPr>
          <p:nvPr/>
        </p:nvSpPr>
        <p:spPr>
          <a:xfrm>
            <a:off x="6048012" y="962371"/>
            <a:ext cx="2703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F9800"/>
                </a:solidFill>
              </a:rPr>
              <a:t>ENTREGA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000" b="1">
                <a:hlinkClick r:id="rId3"/>
              </a:rPr>
              <a:t>https://github.com/rbnrodriguez/TG1</a:t>
            </a:r>
            <a:endParaRPr lang="en" b="1"/>
          </a:p>
          <a:p>
            <a:endParaRPr lang="en" sz="1800"/>
          </a:p>
          <a:p>
            <a:endParaRPr lang="es-ES" sz="1200"/>
          </a:p>
          <a:p>
            <a:pPr>
              <a:spcAft>
                <a:spcPts val="1000"/>
              </a:spcAft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32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92814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DESCRIPCIÓN DEL TIPO DE TECNOLOGÍA</a:t>
            </a:r>
            <a:endParaRPr lang="es-ES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5584AD-2B37-4F19-92DE-289602B3C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68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AA8E9-E048-46C5-9660-A6EB16D4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33" y="429446"/>
            <a:ext cx="5492400" cy="766200"/>
          </a:xfrm>
        </p:spPr>
        <p:txBody>
          <a:bodyPr/>
          <a:lstStyle/>
          <a:p>
            <a:r>
              <a:rPr lang="es-ES"/>
              <a:t>Bug/</a:t>
            </a:r>
            <a:r>
              <a:rPr lang="es-ES" err="1"/>
              <a:t>Defect</a:t>
            </a:r>
            <a:r>
              <a:rPr lang="es-ES"/>
              <a:t> Tracking Tools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284DC-E056-4863-B2AE-946B4CB4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9063" y="2710010"/>
            <a:ext cx="9229761" cy="1781278"/>
          </a:xfrm>
        </p:spPr>
        <p:txBody>
          <a:bodyPr/>
          <a:lstStyle/>
          <a:p>
            <a:r>
              <a:rPr lang="es-ES" sz="1900">
                <a:solidFill>
                  <a:schemeClr val="tx1"/>
                </a:solidFill>
                <a:latin typeface="Arial"/>
              </a:rPr>
              <a:t>Herramienta para el seguimiento de errores de proyectos de desarrollo software</a:t>
            </a:r>
          </a:p>
          <a:p>
            <a:r>
              <a:rPr lang="es-ES" sz="1900">
                <a:solidFill>
                  <a:schemeClr val="tx1"/>
                </a:solidFill>
                <a:latin typeface="Arial"/>
              </a:rPr>
              <a:t>Errores de código</a:t>
            </a:r>
          </a:p>
          <a:p>
            <a:pPr algn="just"/>
            <a:r>
              <a:rPr lang="es-ES" sz="1900">
                <a:solidFill>
                  <a:schemeClr val="tx1"/>
                </a:solidFill>
                <a:latin typeface="Arial"/>
                <a:cs typeface="Arial"/>
              </a:rPr>
              <a:t>Características esenciales: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Facilidad de informes</a:t>
            </a:r>
            <a:endParaRPr lang="es-ES" sz="1600">
              <a:solidFill>
                <a:schemeClr val="tx1"/>
              </a:solidFill>
            </a:endParaRP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Asignación</a:t>
            </a:r>
            <a:endParaRPr lang="es-ES" sz="1600">
              <a:solidFill>
                <a:schemeClr val="tx1"/>
              </a:solidFill>
            </a:endParaRP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Progreso a través de las etapas del ciclo de vida 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Historial / registro de trabajo / comentarios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Informes (gráficos o tablas)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Almacenamiento y recuperación</a:t>
            </a:r>
          </a:p>
          <a:p>
            <a:endParaRPr lang="es-ES" sz="2000">
              <a:latin typeface="Arial"/>
            </a:endParaRPr>
          </a:p>
          <a:p>
            <a:endParaRPr lang="es-ES" sz="2000">
              <a:latin typeface="Aria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386C8-601D-4017-A58F-8D97B6EC2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19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F0778-5F62-41DD-A24B-DFC4ACB7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Bugzilla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33F16-5E54-4A5D-A5CA-6ACC26B1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009" y="2246937"/>
            <a:ext cx="3776179" cy="2753236"/>
          </a:xfrm>
        </p:spPr>
        <p:txBody>
          <a:bodyPr/>
          <a:lstStyle/>
          <a:p>
            <a:r>
              <a:rPr lang="es-ES" u="sng">
                <a:latin typeface="Arial"/>
              </a:rPr>
              <a:t>Para usuarios: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</a:rPr>
              <a:t>Código abierto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</a:rPr>
              <a:t>Búsqueda avanzada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</a:rPr>
              <a:t>Notificaciones por correo electrónico controladas por las preferencias del usuario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</a:rPr>
              <a:t>Listas de errores en múltiples formatos (</a:t>
            </a:r>
            <a:r>
              <a:rPr lang="es-ES" sz="1600" err="1">
                <a:solidFill>
                  <a:schemeClr val="tx1"/>
                </a:solidFill>
                <a:latin typeface="Arial"/>
              </a:rPr>
              <a:t>Atom</a:t>
            </a:r>
            <a:r>
              <a:rPr lang="es-ES" sz="1600">
                <a:solidFill>
                  <a:schemeClr val="tx1"/>
                </a:solidFill>
                <a:latin typeface="Arial"/>
              </a:rPr>
              <a:t>, </a:t>
            </a:r>
            <a:r>
              <a:rPr lang="es-ES" sz="1600" err="1">
                <a:solidFill>
                  <a:schemeClr val="tx1"/>
                </a:solidFill>
                <a:latin typeface="Arial"/>
              </a:rPr>
              <a:t>iCal</a:t>
            </a:r>
            <a:r>
              <a:rPr lang="es-ES" sz="1600">
                <a:solidFill>
                  <a:schemeClr val="tx1"/>
                </a:solidFill>
                <a:latin typeface="Arial"/>
              </a:rPr>
              <a:t>, etc.)</a:t>
            </a:r>
          </a:p>
          <a:p>
            <a:pPr lvl="1" algn="just"/>
            <a:endParaRPr lang="es-ES" sz="1600">
              <a:solidFill>
                <a:schemeClr val="tx1"/>
              </a:solidFill>
              <a:latin typeface="Arial"/>
            </a:endParaRPr>
          </a:p>
          <a:p>
            <a:pPr lvl="1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C7050-B107-4DDD-B464-31C40B60BA6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23780" y="2246937"/>
            <a:ext cx="4817900" cy="2724300"/>
          </a:xfrm>
        </p:spPr>
        <p:txBody>
          <a:bodyPr/>
          <a:lstStyle/>
          <a:p>
            <a:r>
              <a:rPr lang="es-ES" u="sng">
                <a:latin typeface="Arial"/>
              </a:rPr>
              <a:t>Para administradores: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Excelente seguridad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Mecanismo de extensión para instalaciones altamente personalizables.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Campos Personalizados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Flujo de trabajo personalizado</a:t>
            </a:r>
          </a:p>
          <a:p>
            <a:pPr lvl="1"/>
            <a:endParaRPr lang="es-ES" sz="1600" u="sng">
              <a:latin typeface="Arial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A81E18-B143-4B53-A2B5-67F2DE5DA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 lang="es-ES"/>
          </a:p>
        </p:txBody>
      </p:sp>
      <p:pic>
        <p:nvPicPr>
          <p:cNvPr id="7" name="Imagen 8">
            <a:extLst>
              <a:ext uri="{FF2B5EF4-FFF2-40B4-BE49-F238E27FC236}">
                <a16:creationId xmlns:a16="http://schemas.microsoft.com/office/drawing/2014/main" id="{AA0AD64E-1176-4021-8BBB-0B7E65A2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13" y="345798"/>
            <a:ext cx="2743200" cy="10168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4BB8E12-39F7-4271-86D2-6B49619D29DC}"/>
              </a:ext>
            </a:extLst>
          </p:cNvPr>
          <p:cNvSpPr txBox="1"/>
          <p:nvPr/>
        </p:nvSpPr>
        <p:spPr>
          <a:xfrm>
            <a:off x="456838" y="1661329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7D55EB-EB37-4985-B552-E08461A45207}"/>
              </a:ext>
            </a:extLst>
          </p:cNvPr>
          <p:cNvSpPr txBox="1"/>
          <p:nvPr/>
        </p:nvSpPr>
        <p:spPr>
          <a:xfrm>
            <a:off x="295878" y="1413558"/>
            <a:ext cx="716328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S" sz="2000"/>
              <a:t>Herramienta basada en web de seguimiento de errores desarrollada por Mozilla</a:t>
            </a:r>
          </a:p>
        </p:txBody>
      </p:sp>
    </p:spTree>
    <p:extLst>
      <p:ext uri="{BB962C8B-B14F-4D97-AF65-F5344CB8AC3E}">
        <p14:creationId xmlns:p14="http://schemas.microsoft.com/office/powerpoint/2010/main" val="138859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F0778-5F62-41DD-A24B-DFC4ACB7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Mantis Bug </a:t>
            </a:r>
            <a:r>
              <a:rPr lang="es-ES" err="1"/>
              <a:t>Tracker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33F16-5E54-4A5D-A5CA-6ACC26B1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94" y="2529070"/>
            <a:ext cx="7566887" cy="1480021"/>
          </a:xfrm>
        </p:spPr>
        <p:txBody>
          <a:bodyPr/>
          <a:lstStyle/>
          <a:p>
            <a:pPr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Permite configurar la transición de estados </a:t>
            </a:r>
          </a:p>
          <a:p>
            <a:pPr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Se puede especificar un número indeterminado de estados para cada tarea </a:t>
            </a:r>
          </a:p>
          <a:p>
            <a:pPr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Introducir diferentes perfiles </a:t>
            </a:r>
          </a:p>
          <a:p>
            <a:pPr algn="just"/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Carga de </a:t>
            </a:r>
            <a:r>
              <a:rPr lang="es-ES" sz="1600" err="1">
                <a:solidFill>
                  <a:schemeClr val="tx1"/>
                </a:solidFill>
                <a:latin typeface="Arial"/>
                <a:cs typeface="Arial"/>
              </a:rPr>
              <a:t>plugins</a:t>
            </a:r>
            <a:r>
              <a:rPr lang="es-ES" sz="1600">
                <a:solidFill>
                  <a:schemeClr val="tx1"/>
                </a:solidFill>
                <a:latin typeface="Arial"/>
                <a:cs typeface="Arial"/>
              </a:rPr>
              <a:t> programados.</a:t>
            </a:r>
          </a:p>
          <a:p>
            <a:endParaRPr lang="es-ES" u="sng">
              <a:latin typeface="Arial"/>
            </a:endParaRPr>
          </a:p>
          <a:p>
            <a:pPr lvl="1" algn="just"/>
            <a:endParaRPr lang="es-ES" sz="1600">
              <a:latin typeface="Arial"/>
            </a:endParaRPr>
          </a:p>
          <a:p>
            <a:pPr lvl="1" algn="just"/>
            <a:endParaRPr lang="es-ES" sz="1600">
              <a:latin typeface="Arial"/>
            </a:endParaRPr>
          </a:p>
          <a:p>
            <a:pPr lvl="1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A81E18-B143-4B53-A2B5-67F2DE5DA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BB8E12-39F7-4271-86D2-6B49619D29DC}"/>
              </a:ext>
            </a:extLst>
          </p:cNvPr>
          <p:cNvSpPr txBox="1"/>
          <p:nvPr/>
        </p:nvSpPr>
        <p:spPr>
          <a:xfrm>
            <a:off x="456838" y="1661329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7D55EB-EB37-4985-B552-E08461A45207}"/>
              </a:ext>
            </a:extLst>
          </p:cNvPr>
          <p:cNvSpPr txBox="1"/>
          <p:nvPr/>
        </p:nvSpPr>
        <p:spPr>
          <a:xfrm>
            <a:off x="295878" y="1413558"/>
            <a:ext cx="7163282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S" sz="2000"/>
              <a:t>Es un software para gestionar tareas en un equipo de trabajo</a:t>
            </a:r>
          </a:p>
          <a:p>
            <a:pPr marL="285750" indent="-285750">
              <a:buFont typeface="Wingdings"/>
              <a:buChar char="Ø"/>
            </a:pPr>
            <a:r>
              <a:rPr lang="es-ES" sz="2000"/>
              <a:t>Facilidad y flexibilidad para la instalación y configuración</a:t>
            </a:r>
          </a:p>
        </p:txBody>
      </p:sp>
      <p:pic>
        <p:nvPicPr>
          <p:cNvPr id="6" name="Imagen 6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A8ACBC2D-C71F-4C42-8BFC-5AADCDD3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776" y="488401"/>
            <a:ext cx="2044366" cy="7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8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92814" y="2961385"/>
            <a:ext cx="5558241" cy="11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FUENTES DE INFORMACIÓN (DOCUMENTOS )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83051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5584AD-2B37-4F19-92DE-289602B3C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Presentación en pantalla (16:9)</PresentationFormat>
  <Paragraphs>192</Paragraphs>
  <Slides>32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Wingdings</vt:lpstr>
      <vt:lpstr>Roboto Condensed Light</vt:lpstr>
      <vt:lpstr>Arvo</vt:lpstr>
      <vt:lpstr>Eras Demi ITC</vt:lpstr>
      <vt:lpstr>Roboto Condensed</vt:lpstr>
      <vt:lpstr>Arial</vt:lpstr>
      <vt:lpstr>Wingdings,Sans-Serif</vt:lpstr>
      <vt:lpstr>Salerio template</vt:lpstr>
      <vt:lpstr>BUG/DEFECT TRACKING TOOLS</vt:lpstr>
      <vt:lpstr>ÍNDICE</vt:lpstr>
      <vt:lpstr>AUTORES DEL TRABAJO, PLANIFIACION Y ENTREGA</vt:lpstr>
      <vt:lpstr>Presentación de PowerPoint</vt:lpstr>
      <vt:lpstr>DESCRIPCIÓN DEL TIPO DE TECNOLOGÍA</vt:lpstr>
      <vt:lpstr>Bug/Defect Tracking Tools</vt:lpstr>
      <vt:lpstr>Bugzilla</vt:lpstr>
      <vt:lpstr>Mantis Bug Tracker</vt:lpstr>
      <vt:lpstr>FUENTES DE INFORMACIÓN (DOCUMENTOS )</vt:lpstr>
      <vt:lpstr>3.1 Bug/Defect Tracking Tools</vt:lpstr>
      <vt:lpstr>3.2 Bugzilla</vt:lpstr>
      <vt:lpstr>3.2 Bugzilla</vt:lpstr>
      <vt:lpstr>3.3 Mantis Bug Tracker</vt:lpstr>
      <vt:lpstr>3.3 Mantis Bug Tracker</vt:lpstr>
      <vt:lpstr>FUENTES DE INFORMACIÓN  (CURSOS NO GRATUITOS )</vt:lpstr>
      <vt:lpstr>CURSOS NO GRATUITOS</vt:lpstr>
      <vt:lpstr>CURSO NO GRATUITO 1 BUGZILLA</vt:lpstr>
      <vt:lpstr>CURSOS  NO GRATUITOS MANTIS BUG TRACKER</vt:lpstr>
      <vt:lpstr>FUENTES DE INFORMACIÓN  (CURSOS GRATUITOS )</vt:lpstr>
      <vt:lpstr>CURSOS GRATUITOS</vt:lpstr>
      <vt:lpstr>CURSO GRATUITO 1 BUGZILLA</vt:lpstr>
      <vt:lpstr>CURSO GRATUITO 2 BUGZILLA</vt:lpstr>
      <vt:lpstr>CURSO GRATUITO 3 BUGZILLA</vt:lpstr>
      <vt:lpstr>CURSO GRATUITO 1 MANTIS BUG TRACKER</vt:lpstr>
      <vt:lpstr>CURSO GRATUITO 2 MANTIS BUG TRACKER</vt:lpstr>
      <vt:lpstr>AYUDAS ECONÓMICAS PARA ESTUDIAR LAS TECNOLOGÍAS</vt:lpstr>
      <vt:lpstr>BugZila</vt:lpstr>
      <vt:lpstr>Mantis Bug Tracker</vt:lpstr>
      <vt:lpstr>RECURSOS PARA IMPLEMENTAR LAS TECNOLOGÍAS</vt:lpstr>
      <vt:lpstr>BugZilla</vt:lpstr>
      <vt:lpstr>Mantis Bug Tracker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Rubén Rodríguez Cabañas</cp:lastModifiedBy>
  <cp:revision>2</cp:revision>
  <dcterms:modified xsi:type="dcterms:W3CDTF">2019-03-18T20:16:16Z</dcterms:modified>
</cp:coreProperties>
</file>