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64" r:id="rId6"/>
    <p:sldId id="265" r:id="rId7"/>
    <p:sldId id="270" r:id="rId8"/>
    <p:sldId id="267" r:id="rId9"/>
    <p:sldId id="266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D39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 LOCATION DECISION OF A MUSEUM SERVICE FIRM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9723-D405-44D0-9755-DC3037A5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BB46-E08B-4779-BF0A-6206EBA5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Seattle, where the firm has been very successful is not even among the top two clusters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Seattle is in cluster 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Therefore we expect the firm to be much more successful if they locate in the cities in clusters 1 and 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Naively selecting cities to locate based only on the number of museums in the city would have led to a different selection with poorly rated and smaller museums that are likely to invest less in the services of a museum service firm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7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47DB-3CF3-45BB-A94E-2CDD6C6C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A82B-111D-4CBE-A687-E15817F7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project compared and clustered different cities in the US based on factors that are more likely to lead to profits for museum service firms that locates in the city.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analysis yield New York, Chicago, Los Angeles, San Francisco, Washington DC, among others as the top locations for a museum service firm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simplicity, we assumed that the location decision does not depend on the presence of other museum service firms in the city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analysis of firm competition or the presence of other museum service firms would have on the location decision is left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339882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C6AD-B318-47ED-A762-B4387D5287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19400" y="2230438"/>
            <a:ext cx="8791575" cy="144938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3338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12D-FF0F-4264-963E-A9C39E30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FC1D-5BC3-4C0C-A6FD-092BB66E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Wave Inc is a Museum Service Firm in Seattle, Washington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firm’s management have decided to expand its business to 15 more cities in the 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Their most preferred  cities should have a significant number of top-rated</a:t>
            </a:r>
            <a:r>
              <a:rPr lang="en-US" i="1" dirty="0"/>
              <a:t> </a:t>
            </a:r>
            <a:r>
              <a:rPr lang="en-US" dirty="0"/>
              <a:t>museums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Their most preferred cities should also have a relatively higher population (at least 100,000 people)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Importantly, the museums in the city should be rated by many people, have received a large number of likes and tips online.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Higher rating, higher rating counts, higher numbers of likes and tips for a Museum in the firm’s view, leads to higher investment in museum service firms by the Museum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375681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A06E-323A-4905-89F1-0BE1B990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8832-6A80-4016-82FB-EB526E71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analyze the location decision of Wave Inc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compare different cities in the US based on the average rating of museums in the city, average number of people that have rated the museums (</a:t>
            </a:r>
            <a:r>
              <a:rPr lang="en-US" dirty="0" err="1"/>
              <a:t>ratingCount</a:t>
            </a:r>
            <a:r>
              <a:rPr lang="en-US" dirty="0"/>
              <a:t>), average number of likes received by each museum (</a:t>
            </a:r>
            <a:r>
              <a:rPr lang="en-US" dirty="0" err="1"/>
              <a:t>likesCount</a:t>
            </a:r>
            <a:r>
              <a:rPr lang="en-US" dirty="0"/>
              <a:t>), average number of tips (</a:t>
            </a:r>
            <a:r>
              <a:rPr lang="en-US" dirty="0" err="1"/>
              <a:t>tipCount</a:t>
            </a:r>
            <a:r>
              <a:rPr lang="en-US" dirty="0"/>
              <a:t>), and the average number of top rated museums in the city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Cities that rank high on all of these variables would be selected as the ideal location for the museum service firm to locate</a:t>
            </a:r>
          </a:p>
        </p:txBody>
      </p:sp>
    </p:spTree>
    <p:extLst>
      <p:ext uri="{BB962C8B-B14F-4D97-AF65-F5344CB8AC3E}">
        <p14:creationId xmlns:p14="http://schemas.microsoft.com/office/powerpoint/2010/main" val="7327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EB12-724F-4848-BDE9-30266C1C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442E-04B4-425E-B802-8A34522F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data from different sources: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scrapped the list of cities with at least 100,000 inhabitants from Wikipedia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did a Foursquare.com API search to find the top rated museums in each city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did a Foursquare.com API venue search to find the rating, number of ratings(</a:t>
            </a:r>
            <a:r>
              <a:rPr lang="en-US" dirty="0" err="1"/>
              <a:t>ratingCount</a:t>
            </a:r>
            <a:r>
              <a:rPr lang="en-US" dirty="0"/>
              <a:t>), number of likes (</a:t>
            </a:r>
            <a:r>
              <a:rPr lang="en-US" dirty="0" err="1"/>
              <a:t>likesCount</a:t>
            </a:r>
            <a:r>
              <a:rPr lang="en-US" dirty="0"/>
              <a:t>), and number of tips(</a:t>
            </a:r>
            <a:r>
              <a:rPr lang="en-US" dirty="0" err="1"/>
              <a:t>tipsCount</a:t>
            </a:r>
            <a:r>
              <a:rPr lang="en-US" dirty="0"/>
              <a:t>) of each museum.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each city we average out the variables so that the final dataset contains the average ratings, </a:t>
            </a:r>
            <a:r>
              <a:rPr lang="en-US" dirty="0" err="1"/>
              <a:t>ratingsCount</a:t>
            </a:r>
            <a:r>
              <a:rPr lang="en-US" dirty="0"/>
              <a:t>, </a:t>
            </a:r>
            <a:r>
              <a:rPr lang="en-US" dirty="0" err="1"/>
              <a:t>likesCount</a:t>
            </a:r>
            <a:r>
              <a:rPr lang="en-US" dirty="0"/>
              <a:t>, and </a:t>
            </a:r>
            <a:r>
              <a:rPr lang="en-US" dirty="0" err="1"/>
              <a:t>tipsCount</a:t>
            </a:r>
            <a:r>
              <a:rPr lang="en-US" dirty="0"/>
              <a:t> for each city, as well as the number of museums in each city (N)</a:t>
            </a:r>
          </a:p>
        </p:txBody>
      </p:sp>
    </p:spTree>
    <p:extLst>
      <p:ext uri="{BB962C8B-B14F-4D97-AF65-F5344CB8AC3E}">
        <p14:creationId xmlns:p14="http://schemas.microsoft.com/office/powerpoint/2010/main" val="369928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EB12-724F-4848-BDE9-30266C1C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(summary Statistics)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E0BCA6-1FB2-4177-8889-50889C9F3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397273"/>
              </p:ext>
            </p:extLst>
          </p:nvPr>
        </p:nvGraphicFramePr>
        <p:xfrm>
          <a:off x="2068497" y="2396971"/>
          <a:ext cx="6676008" cy="275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692">
                  <a:extLst>
                    <a:ext uri="{9D8B030D-6E8A-4147-A177-3AD203B41FA5}">
                      <a16:colId xmlns:a16="http://schemas.microsoft.com/office/drawing/2014/main" val="2168629885"/>
                    </a:ext>
                  </a:extLst>
                </a:gridCol>
                <a:gridCol w="865561">
                  <a:extLst>
                    <a:ext uri="{9D8B030D-6E8A-4147-A177-3AD203B41FA5}">
                      <a16:colId xmlns:a16="http://schemas.microsoft.com/office/drawing/2014/main" val="1014726946"/>
                    </a:ext>
                  </a:extLst>
                </a:gridCol>
                <a:gridCol w="1522688">
                  <a:extLst>
                    <a:ext uri="{9D8B030D-6E8A-4147-A177-3AD203B41FA5}">
                      <a16:colId xmlns:a16="http://schemas.microsoft.com/office/drawing/2014/main" val="1849611158"/>
                    </a:ext>
                  </a:extLst>
                </a:gridCol>
                <a:gridCol w="1167429">
                  <a:extLst>
                    <a:ext uri="{9D8B030D-6E8A-4147-A177-3AD203B41FA5}">
                      <a16:colId xmlns:a16="http://schemas.microsoft.com/office/drawing/2014/main" val="1313439501"/>
                    </a:ext>
                  </a:extLst>
                </a:gridCol>
                <a:gridCol w="1358406">
                  <a:extLst>
                    <a:ext uri="{9D8B030D-6E8A-4147-A177-3AD203B41FA5}">
                      <a16:colId xmlns:a16="http://schemas.microsoft.com/office/drawing/2014/main" val="2346201769"/>
                    </a:ext>
                  </a:extLst>
                </a:gridCol>
                <a:gridCol w="776232">
                  <a:extLst>
                    <a:ext uri="{9D8B030D-6E8A-4147-A177-3AD203B41FA5}">
                      <a16:colId xmlns:a16="http://schemas.microsoft.com/office/drawing/2014/main" val="3482880825"/>
                    </a:ext>
                  </a:extLst>
                </a:gridCol>
              </a:tblGrid>
              <a:tr h="2478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likesCount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5397417"/>
                  </a:ext>
                </a:extLst>
              </a:tr>
              <a:tr h="2478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3025830"/>
                  </a:ext>
                </a:extLst>
              </a:tr>
              <a:tr h="508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2475727"/>
                  </a:ext>
                </a:extLst>
              </a:tr>
              <a:tr h="5086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161.92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137.19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9151394"/>
                  </a:ext>
                </a:extLst>
              </a:tr>
              <a:tr h="2478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0985107"/>
                  </a:ext>
                </a:extLst>
              </a:tr>
              <a:tr h="2478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3561075"/>
                  </a:ext>
                </a:extLst>
              </a:tr>
              <a:tr h="2478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45.2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6948960"/>
                  </a:ext>
                </a:extLst>
              </a:tr>
              <a:tr h="2478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112.85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681312"/>
                  </a:ext>
                </a:extLst>
              </a:tr>
              <a:tr h="2478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2265.83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265.6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1932.6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063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00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F063-2CCD-4647-B04F-4CECBF2B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D5DA-0DEF-40C9-899C-008225C2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use the K-means clustering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algorithm partitions all the cities into k clusters in a way that minimizes the with-in cluster variation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partition the cities in the dataset into 5 clusters based on the variables rating, </a:t>
            </a:r>
            <a:r>
              <a:rPr lang="en-US" dirty="0" err="1"/>
              <a:t>ratingCount</a:t>
            </a:r>
            <a:r>
              <a:rPr lang="en-US" dirty="0"/>
              <a:t>, </a:t>
            </a:r>
            <a:r>
              <a:rPr lang="en-US" dirty="0" err="1"/>
              <a:t>likescount</a:t>
            </a:r>
            <a:r>
              <a:rPr lang="en-US" dirty="0"/>
              <a:t>, </a:t>
            </a:r>
            <a:r>
              <a:rPr lang="en-US" dirty="0" err="1"/>
              <a:t>tipsCount</a:t>
            </a:r>
            <a:r>
              <a:rPr lang="en-US" dirty="0"/>
              <a:t>, and N (number of museums)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visualize the clusters on a map</a:t>
            </a:r>
          </a:p>
        </p:txBody>
      </p:sp>
    </p:spTree>
    <p:extLst>
      <p:ext uri="{BB962C8B-B14F-4D97-AF65-F5344CB8AC3E}">
        <p14:creationId xmlns:p14="http://schemas.microsoft.com/office/powerpoint/2010/main" val="163402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EB43-BA72-496B-9622-36B3733E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Results (visualization)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2A023-68C2-4144-B7F6-9C431BF723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120900"/>
            <a:ext cx="6528638" cy="3649585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2984B5-7E45-40C7-8959-F0CD97F5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5414" y="2120900"/>
            <a:ext cx="3130266" cy="3649585"/>
          </a:xfrm>
        </p:spPr>
        <p:txBody>
          <a:bodyPr/>
          <a:lstStyle/>
          <a:p>
            <a:r>
              <a:rPr lang="en-US" dirty="0"/>
              <a:t>Cluster 1    </a:t>
            </a:r>
          </a:p>
          <a:p>
            <a:r>
              <a:rPr lang="en-US" dirty="0"/>
              <a:t>Cluster 2  </a:t>
            </a:r>
          </a:p>
          <a:p>
            <a:r>
              <a:rPr lang="en-US" dirty="0"/>
              <a:t>Cluster 3</a:t>
            </a:r>
          </a:p>
          <a:p>
            <a:r>
              <a:rPr lang="en-US" dirty="0"/>
              <a:t>Cluster 4 </a:t>
            </a:r>
          </a:p>
          <a:p>
            <a:r>
              <a:rPr lang="en-US" dirty="0"/>
              <a:t>Cluster 0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098BD8A-A8F9-4AE2-95EF-9A43BADF31C8}"/>
              </a:ext>
            </a:extLst>
          </p:cNvPr>
          <p:cNvSpPr/>
          <p:nvPr/>
        </p:nvSpPr>
        <p:spPr>
          <a:xfrm>
            <a:off x="9252012" y="2262907"/>
            <a:ext cx="142042" cy="159798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15CA85F-7E2A-46BF-9CA0-A5BEC57608D3}"/>
              </a:ext>
            </a:extLst>
          </p:cNvPr>
          <p:cNvSpPr/>
          <p:nvPr/>
        </p:nvSpPr>
        <p:spPr>
          <a:xfrm>
            <a:off x="9252012" y="2694373"/>
            <a:ext cx="142042" cy="159798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8F929AF-6C27-4359-9CE6-ED330A9A59CE}"/>
              </a:ext>
            </a:extLst>
          </p:cNvPr>
          <p:cNvSpPr/>
          <p:nvPr/>
        </p:nvSpPr>
        <p:spPr>
          <a:xfrm>
            <a:off x="9252012" y="3269202"/>
            <a:ext cx="142042" cy="159798"/>
          </a:xfrm>
          <a:prstGeom prst="flowChartConnector">
            <a:avLst/>
          </a:prstGeom>
          <a:solidFill>
            <a:srgbClr val="4DD396"/>
          </a:solidFill>
          <a:ln>
            <a:solidFill>
              <a:srgbClr val="4DD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D6CEF6-1D9B-4447-B461-3BF671F10345}"/>
              </a:ext>
            </a:extLst>
          </p:cNvPr>
          <p:cNvSpPr/>
          <p:nvPr/>
        </p:nvSpPr>
        <p:spPr>
          <a:xfrm>
            <a:off x="9252012" y="3785217"/>
            <a:ext cx="142042" cy="15979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552E142-F97B-48C6-B85D-F044D4BBED5F}"/>
              </a:ext>
            </a:extLst>
          </p:cNvPr>
          <p:cNvSpPr/>
          <p:nvPr/>
        </p:nvSpPr>
        <p:spPr>
          <a:xfrm>
            <a:off x="9252012" y="4263662"/>
            <a:ext cx="142042" cy="15979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83B-6A50-4142-830E-0E819D9B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AEA2-4D8C-46B1-AB04-3053DFA0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fives clusters are entirely different and can be ranked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Cluster 1 has significantly  high values for all the variables, followed by cluster 2, and then cluster 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table below show the average of each within each cluster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E67B7C-EC47-4305-9640-C225C2AEB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6514"/>
              </p:ext>
            </p:extLst>
          </p:nvPr>
        </p:nvGraphicFramePr>
        <p:xfrm>
          <a:off x="2370338" y="3994951"/>
          <a:ext cx="6347533" cy="2244981"/>
        </p:xfrm>
        <a:graphic>
          <a:graphicData uri="http://schemas.openxmlformats.org/drawingml/2006/table">
            <a:tbl>
              <a:tblPr firstRow="1" firstCol="1" bandRow="1"/>
              <a:tblGrid>
                <a:gridCol w="950134">
                  <a:extLst>
                    <a:ext uri="{9D8B030D-6E8A-4147-A177-3AD203B41FA5}">
                      <a16:colId xmlns:a16="http://schemas.microsoft.com/office/drawing/2014/main" val="4196144632"/>
                    </a:ext>
                  </a:extLst>
                </a:gridCol>
                <a:gridCol w="975085">
                  <a:extLst>
                    <a:ext uri="{9D8B030D-6E8A-4147-A177-3AD203B41FA5}">
                      <a16:colId xmlns:a16="http://schemas.microsoft.com/office/drawing/2014/main" val="316971729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3268314551"/>
                    </a:ext>
                  </a:extLst>
                </a:gridCol>
                <a:gridCol w="1010017">
                  <a:extLst>
                    <a:ext uri="{9D8B030D-6E8A-4147-A177-3AD203B41FA5}">
                      <a16:colId xmlns:a16="http://schemas.microsoft.com/office/drawing/2014/main" val="3104684148"/>
                    </a:ext>
                  </a:extLst>
                </a:gridCol>
                <a:gridCol w="1136766">
                  <a:extLst>
                    <a:ext uri="{9D8B030D-6E8A-4147-A177-3AD203B41FA5}">
                      <a16:colId xmlns:a16="http://schemas.microsoft.com/office/drawing/2014/main" val="1841486912"/>
                    </a:ext>
                  </a:extLst>
                </a:gridCol>
                <a:gridCol w="1006025">
                  <a:extLst>
                    <a:ext uri="{9D8B030D-6E8A-4147-A177-3AD203B41FA5}">
                      <a16:colId xmlns:a16="http://schemas.microsoft.com/office/drawing/2014/main" val="93348391"/>
                    </a:ext>
                  </a:extLst>
                </a:gridCol>
              </a:tblGrid>
              <a:tr h="5986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Cluster Labels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likesCount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04076"/>
                  </a:ext>
                </a:extLst>
              </a:tr>
              <a:tr h="3265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8.976667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2265.83333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265.6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1932.6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14463"/>
                  </a:ext>
                </a:extLst>
              </a:tr>
              <a:tr h="3265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8.685402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588.01757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77.05041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491.48145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32.57143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36467"/>
                  </a:ext>
                </a:extLst>
              </a:tr>
              <a:tr h="3265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8.165059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235.738679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35.52228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190.43356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23.07143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56487"/>
                  </a:ext>
                </a:extLst>
              </a:tr>
              <a:tr h="3265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7.971613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115.922321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21.213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90.657796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18.16667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56727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7.549628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39.191582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8.224405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28.659822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7.52459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5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6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58B4-28D2-4507-8154-38E8EF99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5CA4B-739D-499E-A794-1E58563F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New York City is the only city in cluster 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Cluster 2 contains seven cities: Chicago, Daly City, Los Angeles, Newark, Richmond, San Francisco, and Washington DC.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obtain the 15 cities the firm should locate in, We select 7 additional cities from the 28 cities in cluster 3.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selection is based on the rank of the cities in the cluster 3 based on a new variable, size, that is the product of all the variables in the dataset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The selected cities include Glendale (California), Seattle, Boston, Bellevue, Philadelphia, Atlanta, Sandy Springs, Pasadena.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620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Wingdings</vt:lpstr>
      <vt:lpstr>1_RetrospectVTI</vt:lpstr>
      <vt:lpstr> LOCATION DECISION OF A MUSEUM SERVICE FIRM</vt:lpstr>
      <vt:lpstr>INTRODUCTION</vt:lpstr>
      <vt:lpstr>INTRODUCTION</vt:lpstr>
      <vt:lpstr>DATA</vt:lpstr>
      <vt:lpstr>DATA (summary Statistics)</vt:lpstr>
      <vt:lpstr>Methodology</vt:lpstr>
      <vt:lpstr>Results (visualization)</vt:lpstr>
      <vt:lpstr>Results</vt:lpstr>
      <vt:lpstr>Results</vt:lpstr>
      <vt:lpstr>Discussion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2020-06-17T19:46:34Z</dcterms:created>
  <dcterms:modified xsi:type="dcterms:W3CDTF">2020-06-18T21:20:12Z</dcterms:modified>
</cp:coreProperties>
</file>