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4"/>
  </p:sldMasterIdLst>
  <p:sldIdLst>
    <p:sldId id="256" r:id="rId5"/>
    <p:sldId id="257" r:id="rId6"/>
    <p:sldId id="276" r:id="rId7"/>
    <p:sldId id="260" r:id="rId8"/>
    <p:sldId id="259" r:id="rId9"/>
    <p:sldId id="258" r:id="rId10"/>
    <p:sldId id="262" r:id="rId11"/>
    <p:sldId id="263" r:id="rId12"/>
    <p:sldId id="264" r:id="rId13"/>
    <p:sldId id="267" r:id="rId14"/>
    <p:sldId id="265" r:id="rId15"/>
    <p:sldId id="268" r:id="rId16"/>
    <p:sldId id="269" r:id="rId17"/>
    <p:sldId id="270" r:id="rId18"/>
    <p:sldId id="271" r:id="rId19"/>
    <p:sldId id="273" r:id="rId20"/>
    <p:sldId id="274" r:id="rId21"/>
    <p:sldId id="277" r:id="rId22"/>
    <p:sldId id="27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74" d="100"/>
          <a:sy n="74" d="100"/>
        </p:scale>
        <p:origin x="103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CA74070-9399-4260-9B3A-5916B1B15A30}" type="datetimeFigureOut">
              <a:rPr lang="en-IN" smtClean="0"/>
              <a:t>07-12-2023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6492772-10CA-4072-A099-042C5FC0EACE}" type="slidenum">
              <a:rPr lang="en-IN" smtClean="0"/>
              <a:t>‹#›</a:t>
            </a:fld>
            <a:endParaRPr lang="en-IN"/>
          </a:p>
        </p:txBody>
      </p:sp>
    </p:spTree>
    <p:extLst>
      <p:ext uri="{BB962C8B-B14F-4D97-AF65-F5344CB8AC3E}">
        <p14:creationId xmlns:p14="http://schemas.microsoft.com/office/powerpoint/2010/main" val="68921145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A74070-9399-4260-9B3A-5916B1B15A30}" type="datetimeFigureOut">
              <a:rPr lang="en-IN" smtClean="0"/>
              <a:t>07-12-2023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492772-10CA-4072-A099-042C5FC0EACE}" type="slidenum">
              <a:rPr lang="en-IN" smtClean="0"/>
              <a:t>‹#›</a:t>
            </a:fld>
            <a:endParaRPr lang="en-IN"/>
          </a:p>
        </p:txBody>
      </p:sp>
    </p:spTree>
    <p:extLst>
      <p:ext uri="{BB962C8B-B14F-4D97-AF65-F5344CB8AC3E}">
        <p14:creationId xmlns:p14="http://schemas.microsoft.com/office/powerpoint/2010/main" val="2322454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A74070-9399-4260-9B3A-5916B1B15A30}" type="datetimeFigureOut">
              <a:rPr lang="en-IN" smtClean="0"/>
              <a:t>07-12-2023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492772-10CA-4072-A099-042C5FC0EACE}" type="slidenum">
              <a:rPr lang="en-IN" smtClean="0"/>
              <a:t>‹#›</a:t>
            </a:fld>
            <a:endParaRPr lang="en-IN"/>
          </a:p>
        </p:txBody>
      </p:sp>
    </p:spTree>
    <p:extLst>
      <p:ext uri="{BB962C8B-B14F-4D97-AF65-F5344CB8AC3E}">
        <p14:creationId xmlns:p14="http://schemas.microsoft.com/office/powerpoint/2010/main" val="1065529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A74070-9399-4260-9B3A-5916B1B15A30}" type="datetimeFigureOut">
              <a:rPr lang="en-IN" smtClean="0"/>
              <a:t>07-12-2023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6492772-10CA-4072-A099-042C5FC0EACE}" type="slidenum">
              <a:rPr lang="en-IN" smtClean="0"/>
              <a:t>‹#›</a:t>
            </a:fld>
            <a:endParaRPr lang="en-IN"/>
          </a:p>
        </p:txBody>
      </p:sp>
    </p:spTree>
    <p:extLst>
      <p:ext uri="{BB962C8B-B14F-4D97-AF65-F5344CB8AC3E}">
        <p14:creationId xmlns:p14="http://schemas.microsoft.com/office/powerpoint/2010/main" val="2847316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9CA74070-9399-4260-9B3A-5916B1B15A30}" type="datetimeFigureOut">
              <a:rPr lang="en-IN" smtClean="0"/>
              <a:t>07-12-2023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6492772-10CA-4072-A099-042C5FC0EACE}" type="slidenum">
              <a:rPr lang="en-IN" smtClean="0"/>
              <a:t>‹#›</a:t>
            </a:fld>
            <a:endParaRPr lang="en-IN"/>
          </a:p>
        </p:txBody>
      </p:sp>
    </p:spTree>
    <p:extLst>
      <p:ext uri="{BB962C8B-B14F-4D97-AF65-F5344CB8AC3E}">
        <p14:creationId xmlns:p14="http://schemas.microsoft.com/office/powerpoint/2010/main" val="353565618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9CA74070-9399-4260-9B3A-5916B1B15A30}" type="datetimeFigureOut">
              <a:rPr lang="en-IN" smtClean="0"/>
              <a:t>07-12-2023</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C6492772-10CA-4072-A099-042C5FC0EACE}" type="slidenum">
              <a:rPr lang="en-IN" smtClean="0"/>
              <a:t>‹#›</a:t>
            </a:fld>
            <a:endParaRPr lang="en-IN"/>
          </a:p>
        </p:txBody>
      </p:sp>
    </p:spTree>
    <p:extLst>
      <p:ext uri="{BB962C8B-B14F-4D97-AF65-F5344CB8AC3E}">
        <p14:creationId xmlns:p14="http://schemas.microsoft.com/office/powerpoint/2010/main" val="3898236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9CA74070-9399-4260-9B3A-5916B1B15A30}" type="datetimeFigureOut">
              <a:rPr lang="en-IN" smtClean="0"/>
              <a:t>07-12-2023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6492772-10CA-4072-A099-042C5FC0EACE}"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42194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A74070-9399-4260-9B3A-5916B1B15A30}" type="datetimeFigureOut">
              <a:rPr lang="en-IN" smtClean="0"/>
              <a:t>07-12-2023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6492772-10CA-4072-A099-042C5FC0EACE}" type="slidenum">
              <a:rPr lang="en-IN" smtClean="0"/>
              <a:t>‹#›</a:t>
            </a:fld>
            <a:endParaRPr lang="en-IN"/>
          </a:p>
        </p:txBody>
      </p:sp>
    </p:spTree>
    <p:extLst>
      <p:ext uri="{BB962C8B-B14F-4D97-AF65-F5344CB8AC3E}">
        <p14:creationId xmlns:p14="http://schemas.microsoft.com/office/powerpoint/2010/main" val="2644768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A74070-9399-4260-9B3A-5916B1B15A30}" type="datetimeFigureOut">
              <a:rPr lang="en-IN" smtClean="0"/>
              <a:t>07-12-2023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6492772-10CA-4072-A099-042C5FC0EACE}" type="slidenum">
              <a:rPr lang="en-IN" smtClean="0"/>
              <a:t>‹#›</a:t>
            </a:fld>
            <a:endParaRPr lang="en-IN"/>
          </a:p>
        </p:txBody>
      </p:sp>
    </p:spTree>
    <p:extLst>
      <p:ext uri="{BB962C8B-B14F-4D97-AF65-F5344CB8AC3E}">
        <p14:creationId xmlns:p14="http://schemas.microsoft.com/office/powerpoint/2010/main" val="4022890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9CA74070-9399-4260-9B3A-5916B1B15A30}" type="datetimeFigureOut">
              <a:rPr lang="en-IN" smtClean="0"/>
              <a:t>07-12-2023</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C6492772-10CA-4072-A099-042C5FC0EACE}" type="slidenum">
              <a:rPr lang="en-IN" smtClean="0"/>
              <a:t>‹#›</a:t>
            </a:fld>
            <a:endParaRPr lang="en-IN"/>
          </a:p>
        </p:txBody>
      </p:sp>
    </p:spTree>
    <p:extLst>
      <p:ext uri="{BB962C8B-B14F-4D97-AF65-F5344CB8AC3E}">
        <p14:creationId xmlns:p14="http://schemas.microsoft.com/office/powerpoint/2010/main" val="2622981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9CA74070-9399-4260-9B3A-5916B1B15A30}" type="datetimeFigureOut">
              <a:rPr lang="en-IN" smtClean="0"/>
              <a:t>07-12-2023</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C6492772-10CA-4072-A099-042C5FC0EACE}" type="slidenum">
              <a:rPr lang="en-IN" smtClean="0"/>
              <a:t>‹#›</a:t>
            </a:fld>
            <a:endParaRPr lang="en-IN"/>
          </a:p>
        </p:txBody>
      </p:sp>
    </p:spTree>
    <p:extLst>
      <p:ext uri="{BB962C8B-B14F-4D97-AF65-F5344CB8AC3E}">
        <p14:creationId xmlns:p14="http://schemas.microsoft.com/office/powerpoint/2010/main" val="637513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9CA74070-9399-4260-9B3A-5916B1B15A30}" type="datetimeFigureOut">
              <a:rPr lang="en-IN" smtClean="0"/>
              <a:t>07-12-2023</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C6492772-10CA-4072-A099-042C5FC0EACE}" type="slidenum">
              <a:rPr lang="en-IN" smtClean="0"/>
              <a:t>‹#›</a:t>
            </a:fld>
            <a:endParaRPr lang="en-IN"/>
          </a:p>
        </p:txBody>
      </p:sp>
    </p:spTree>
    <p:extLst>
      <p:ext uri="{BB962C8B-B14F-4D97-AF65-F5344CB8AC3E}">
        <p14:creationId xmlns:p14="http://schemas.microsoft.com/office/powerpoint/2010/main" val="224811585"/>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kaggle.com/datasets/new-york-city/nyc-parking-tickets/dat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22F38BC-D98D-4D85-8CF7-BA70EEDEDD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9D51DE-F4C9-A69F-1763-4C7F29A1E922}"/>
              </a:ext>
            </a:extLst>
          </p:cNvPr>
          <p:cNvSpPr>
            <a:spLocks noGrp="1"/>
          </p:cNvSpPr>
          <p:nvPr>
            <p:ph type="ctrTitle"/>
          </p:nvPr>
        </p:nvSpPr>
        <p:spPr>
          <a:xfrm>
            <a:off x="804672" y="2386744"/>
            <a:ext cx="5925310" cy="1645920"/>
          </a:xfrm>
        </p:spPr>
        <p:txBody>
          <a:bodyPr vert="horz" lIns="182880" tIns="182880" rIns="182880" bIns="182880" rtlCol="0">
            <a:normAutofit/>
          </a:bodyPr>
          <a:lstStyle/>
          <a:p>
            <a:r>
              <a:rPr lang="en-US" sz="1800" dirty="0">
                <a:latin typeface="Times New Roman" panose="02020603050405020304" pitchFamily="18" charset="0"/>
                <a:cs typeface="Times New Roman" panose="02020603050405020304" pitchFamily="18" charset="0"/>
              </a:rPr>
              <a:t>NYC parking ticket analysis </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Introduction to BIG Data</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Final Project</a:t>
            </a:r>
          </a:p>
        </p:txBody>
      </p:sp>
      <p:sp>
        <p:nvSpPr>
          <p:cNvPr id="3" name="Subtitle 2">
            <a:extLst>
              <a:ext uri="{FF2B5EF4-FFF2-40B4-BE49-F238E27FC236}">
                <a16:creationId xmlns:a16="http://schemas.microsoft.com/office/drawing/2014/main" id="{E8029475-287B-7C4D-8DB5-A98491F20EB6}"/>
              </a:ext>
            </a:extLst>
          </p:cNvPr>
          <p:cNvSpPr>
            <a:spLocks noGrp="1"/>
          </p:cNvSpPr>
          <p:nvPr>
            <p:ph type="subTitle" idx="1"/>
          </p:nvPr>
        </p:nvSpPr>
        <p:spPr>
          <a:xfrm>
            <a:off x="4316505" y="4339743"/>
            <a:ext cx="2657375" cy="1239894"/>
          </a:xfrm>
        </p:spPr>
        <p:txBody>
          <a:bodyPr vert="horz" lIns="91440" tIns="45720" rIns="91440" bIns="45720" rtlCol="0">
            <a:normAutofit fontScale="92500" lnSpcReduction="20000"/>
          </a:bodyPr>
          <a:lstStyle/>
          <a:p>
            <a:pPr indent="-228600" algn="just">
              <a:lnSpc>
                <a:spcPct val="90000"/>
              </a:lnSpc>
              <a:buFont typeface="Arial" panose="020B0604020202020204" pitchFamily="34" charset="0"/>
              <a:buChar char="•"/>
            </a:pPr>
            <a:r>
              <a:rPr lang="en-US" sz="1200" dirty="0">
                <a:solidFill>
                  <a:srgbClr val="FFFFFF"/>
                </a:solidFill>
                <a:latin typeface="Times New Roman" panose="02020603050405020304" pitchFamily="18" charset="0"/>
                <a:cs typeface="Times New Roman" panose="02020603050405020304" pitchFamily="18" charset="0"/>
              </a:rPr>
              <a:t>Presented by:</a:t>
            </a:r>
          </a:p>
          <a:p>
            <a:pPr indent="-228600" algn="just">
              <a:lnSpc>
                <a:spcPct val="90000"/>
              </a:lnSpc>
              <a:buFont typeface="Arial" panose="020B0604020202020204" pitchFamily="34" charset="0"/>
              <a:buChar char="•"/>
            </a:pPr>
            <a:r>
              <a:rPr lang="en-US" sz="1200" dirty="0" err="1">
                <a:solidFill>
                  <a:srgbClr val="FFFFFF"/>
                </a:solidFill>
                <a:latin typeface="Times New Roman" panose="02020603050405020304" pitchFamily="18" charset="0"/>
                <a:cs typeface="Times New Roman" panose="02020603050405020304" pitchFamily="18" charset="0"/>
              </a:rPr>
              <a:t>RaghuRam</a:t>
            </a:r>
            <a:r>
              <a:rPr lang="en-US" sz="1200" dirty="0">
                <a:solidFill>
                  <a:srgbClr val="FFFFFF"/>
                </a:solidFill>
                <a:latin typeface="Times New Roman" panose="02020603050405020304" pitchFamily="18" charset="0"/>
                <a:cs typeface="Times New Roman" panose="02020603050405020304" pitchFamily="18" charset="0"/>
              </a:rPr>
              <a:t> Bobba(1322035)</a:t>
            </a:r>
          </a:p>
          <a:p>
            <a:pPr indent="-228600" algn="just">
              <a:lnSpc>
                <a:spcPct val="90000"/>
              </a:lnSpc>
              <a:buFont typeface="Arial" panose="020B0604020202020204" pitchFamily="34" charset="0"/>
              <a:buChar char="•"/>
            </a:pPr>
            <a:r>
              <a:rPr lang="en-US" sz="1200" dirty="0" err="1">
                <a:solidFill>
                  <a:srgbClr val="FFFFFF"/>
                </a:solidFill>
                <a:latin typeface="Times New Roman" panose="02020603050405020304" pitchFamily="18" charset="0"/>
                <a:cs typeface="Times New Roman" panose="02020603050405020304" pitchFamily="18" charset="0"/>
              </a:rPr>
              <a:t>Nithin</a:t>
            </a:r>
            <a:r>
              <a:rPr lang="en-US" sz="1200" dirty="0">
                <a:solidFill>
                  <a:srgbClr val="FFFFFF"/>
                </a:solidFill>
                <a:latin typeface="Times New Roman" panose="02020603050405020304" pitchFamily="18" charset="0"/>
                <a:cs typeface="Times New Roman" panose="02020603050405020304" pitchFamily="18" charset="0"/>
              </a:rPr>
              <a:t> Rao </a:t>
            </a:r>
            <a:r>
              <a:rPr lang="en-US" sz="1200" dirty="0" err="1">
                <a:solidFill>
                  <a:srgbClr val="FFFFFF"/>
                </a:solidFill>
                <a:latin typeface="Times New Roman" panose="02020603050405020304" pitchFamily="18" charset="0"/>
                <a:cs typeface="Times New Roman" panose="02020603050405020304" pitchFamily="18" charset="0"/>
              </a:rPr>
              <a:t>Dugyala</a:t>
            </a:r>
            <a:r>
              <a:rPr lang="en-US" sz="1200" dirty="0">
                <a:solidFill>
                  <a:srgbClr val="FFFFFF"/>
                </a:solidFill>
                <a:latin typeface="Times New Roman" panose="02020603050405020304" pitchFamily="18" charset="0"/>
                <a:cs typeface="Times New Roman" panose="02020603050405020304" pitchFamily="18" charset="0"/>
              </a:rPr>
              <a:t>(1324718)</a:t>
            </a:r>
          </a:p>
          <a:p>
            <a:pPr indent="-228600" algn="just">
              <a:lnSpc>
                <a:spcPct val="90000"/>
              </a:lnSpc>
              <a:buFont typeface="Arial" panose="020B0604020202020204" pitchFamily="34" charset="0"/>
              <a:buChar char="•"/>
            </a:pPr>
            <a:r>
              <a:rPr lang="en-US" sz="1200" dirty="0">
                <a:solidFill>
                  <a:srgbClr val="FFFFFF"/>
                </a:solidFill>
                <a:latin typeface="Times New Roman" panose="02020603050405020304" pitchFamily="18" charset="0"/>
                <a:cs typeface="Times New Roman" panose="02020603050405020304" pitchFamily="18" charset="0"/>
              </a:rPr>
              <a:t>G Harika(1325451)</a:t>
            </a:r>
          </a:p>
          <a:p>
            <a:pPr indent="-228600" algn="just">
              <a:lnSpc>
                <a:spcPct val="90000"/>
              </a:lnSpc>
              <a:buFont typeface="Arial" panose="020B0604020202020204" pitchFamily="34" charset="0"/>
              <a:buChar char="•"/>
            </a:pPr>
            <a:r>
              <a:rPr lang="en-US" sz="1200" dirty="0">
                <a:solidFill>
                  <a:srgbClr val="FFFFFF"/>
                </a:solidFill>
                <a:latin typeface="Times New Roman" panose="02020603050405020304" pitchFamily="18" charset="0"/>
                <a:cs typeface="Times New Roman" panose="02020603050405020304" pitchFamily="18" charset="0"/>
              </a:rPr>
              <a:t>Tejaswi Reddy (1325450)</a:t>
            </a:r>
          </a:p>
          <a:p>
            <a:pPr indent="-228600">
              <a:lnSpc>
                <a:spcPct val="90000"/>
              </a:lnSpc>
              <a:buFont typeface="Arial" panose="020B0604020202020204" pitchFamily="34" charset="0"/>
              <a:buChar char="•"/>
            </a:pPr>
            <a:endParaRPr lang="en-US" sz="800" dirty="0">
              <a:solidFill>
                <a:srgbClr val="FFFFFF"/>
              </a:solidFill>
            </a:endParaRPr>
          </a:p>
        </p:txBody>
      </p:sp>
      <p:sp>
        <p:nvSpPr>
          <p:cNvPr id="17" name="Rectangle 16">
            <a:extLst>
              <a:ext uri="{FF2B5EF4-FFF2-40B4-BE49-F238E27FC236}">
                <a16:creationId xmlns:a16="http://schemas.microsoft.com/office/drawing/2014/main" id="{B501A2F0-90BE-4D86-9A8A-4390413F7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640080"/>
            <a:ext cx="4017265"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80F5EB4E-25CD-44CC-AF95-30C925342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0771" y="802767"/>
            <a:ext cx="3685032" cy="4937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How to choose Big Data Analytics Company - Big Data Analytics News">
            <a:extLst>
              <a:ext uri="{FF2B5EF4-FFF2-40B4-BE49-F238E27FC236}">
                <a16:creationId xmlns:a16="http://schemas.microsoft.com/office/drawing/2014/main" id="{650D5474-4264-DA0F-0C9E-B41B48803C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3486" y="1903803"/>
            <a:ext cx="3179601" cy="2735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817783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611A1-59F7-17ED-F12A-C4B48608E3B6}"/>
              </a:ext>
            </a:extLst>
          </p:cNvPr>
          <p:cNvSpPr>
            <a:spLocks noGrp="1"/>
          </p:cNvSpPr>
          <p:nvPr>
            <p:ph type="title"/>
          </p:nvPr>
        </p:nvSpPr>
        <p:spPr>
          <a:xfrm>
            <a:off x="8787865" y="2921173"/>
            <a:ext cx="2561453" cy="1015663"/>
          </a:xfrm>
          <a:prstGeom prst="ellipse">
            <a:avLst/>
          </a:prstGeom>
        </p:spPr>
        <p:txBody>
          <a:bodyPr vert="horz" lIns="182880" tIns="182880" rIns="182880" bIns="182880" rtlCol="0" anchor="ctr" anchorCtr="1">
            <a:normAutofit fontScale="90000"/>
          </a:bodyPr>
          <a:lstStyle/>
          <a:p>
            <a:r>
              <a:rPr lang="en-US" sz="2000" dirty="0"/>
              <a:t>SNAP SHOT (II) </a:t>
            </a:r>
          </a:p>
        </p:txBody>
      </p:sp>
      <p:pic>
        <p:nvPicPr>
          <p:cNvPr id="4" name="Picture 3">
            <a:extLst>
              <a:ext uri="{FF2B5EF4-FFF2-40B4-BE49-F238E27FC236}">
                <a16:creationId xmlns:a16="http://schemas.microsoft.com/office/drawing/2014/main" id="{D3D1867D-A653-0A85-87DD-EB1A2B983E4B}"/>
              </a:ext>
            </a:extLst>
          </p:cNvPr>
          <p:cNvPicPr>
            <a:picLocks noChangeAspect="1"/>
          </p:cNvPicPr>
          <p:nvPr/>
        </p:nvPicPr>
        <p:blipFill>
          <a:blip r:embed="rId2"/>
          <a:stretch>
            <a:fillRect/>
          </a:stretch>
        </p:blipFill>
        <p:spPr>
          <a:xfrm>
            <a:off x="668238" y="1351522"/>
            <a:ext cx="6827107" cy="4477777"/>
          </a:xfrm>
          <a:prstGeom prst="rect">
            <a:avLst/>
          </a:prstGeom>
        </p:spPr>
      </p:pic>
    </p:spTree>
    <p:extLst>
      <p:ext uri="{BB962C8B-B14F-4D97-AF65-F5344CB8AC3E}">
        <p14:creationId xmlns:p14="http://schemas.microsoft.com/office/powerpoint/2010/main" val="3062045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386401-9BA8-4743-CD93-3569B88578EA}"/>
              </a:ext>
            </a:extLst>
          </p:cNvPr>
          <p:cNvSpPr>
            <a:spLocks noGrp="1"/>
          </p:cNvSpPr>
          <p:nvPr>
            <p:ph type="ctrTitle"/>
          </p:nvPr>
        </p:nvSpPr>
        <p:spPr/>
        <p:txBody>
          <a:bodyPr/>
          <a:lstStyle/>
          <a:p>
            <a:r>
              <a:rPr lang="en-IN" dirty="0"/>
              <a:t>STEPS TO Connect </a:t>
            </a:r>
            <a:r>
              <a:rPr lang="en-IN" dirty="0" err="1"/>
              <a:t>emr</a:t>
            </a:r>
            <a:endParaRPr lang="en-IN" dirty="0"/>
          </a:p>
        </p:txBody>
      </p:sp>
    </p:spTree>
    <p:extLst>
      <p:ext uri="{BB962C8B-B14F-4D97-AF65-F5344CB8AC3E}">
        <p14:creationId xmlns:p14="http://schemas.microsoft.com/office/powerpoint/2010/main" val="2489960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07CC470-73F3-7178-D7DE-512120EBA88F}"/>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686338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788679-1936-6B27-DC88-CFA1115A2C7A}"/>
              </a:ext>
            </a:extLst>
          </p:cNvPr>
          <p:cNvPicPr>
            <a:picLocks noChangeAspect="1"/>
          </p:cNvPicPr>
          <p:nvPr/>
        </p:nvPicPr>
        <p:blipFill>
          <a:blip r:embed="rId2"/>
          <a:stretch>
            <a:fillRect/>
          </a:stretch>
        </p:blipFill>
        <p:spPr>
          <a:xfrm>
            <a:off x="2964872" y="1288923"/>
            <a:ext cx="6262255" cy="4133088"/>
          </a:xfrm>
          <a:prstGeom prst="rect">
            <a:avLst/>
          </a:prstGeom>
        </p:spPr>
      </p:pic>
    </p:spTree>
    <p:extLst>
      <p:ext uri="{BB962C8B-B14F-4D97-AF65-F5344CB8AC3E}">
        <p14:creationId xmlns:p14="http://schemas.microsoft.com/office/powerpoint/2010/main" val="3869838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F9B539-594A-B69E-91C8-A1BCABE0644C}"/>
              </a:ext>
            </a:extLst>
          </p:cNvPr>
          <p:cNvPicPr>
            <a:picLocks noChangeAspect="1"/>
          </p:cNvPicPr>
          <p:nvPr/>
        </p:nvPicPr>
        <p:blipFill>
          <a:blip r:embed="rId2"/>
          <a:stretch>
            <a:fillRect/>
          </a:stretch>
        </p:blipFill>
        <p:spPr>
          <a:xfrm>
            <a:off x="0" y="0"/>
            <a:ext cx="12192000" cy="6045200"/>
          </a:xfrm>
          <a:prstGeom prst="rect">
            <a:avLst/>
          </a:prstGeom>
        </p:spPr>
      </p:pic>
    </p:spTree>
    <p:extLst>
      <p:ext uri="{BB962C8B-B14F-4D97-AF65-F5344CB8AC3E}">
        <p14:creationId xmlns:p14="http://schemas.microsoft.com/office/powerpoint/2010/main" val="1942439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D5BE46D-0A49-4050-A19D-80A5DFB3EF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A068508-84C4-4456-85E5-720A3F940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0080"/>
            <a:ext cx="6572503" cy="5261170"/>
          </a:xfrm>
          <a:prstGeom prst="rect">
            <a:avLst/>
          </a:prstGeom>
          <a:solidFill>
            <a:srgbClr val="FFFFFF"/>
          </a:solid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descr="A screenshot of a computer&#10;&#10;Description automatically generated">
            <a:extLst>
              <a:ext uri="{FF2B5EF4-FFF2-40B4-BE49-F238E27FC236}">
                <a16:creationId xmlns:a16="http://schemas.microsoft.com/office/drawing/2014/main" id="{07021563-E7B8-683C-2B2C-ED018737A02A}"/>
              </a:ext>
            </a:extLst>
          </p:cNvPr>
          <p:cNvPicPr>
            <a:picLocks noChangeAspect="1"/>
          </p:cNvPicPr>
          <p:nvPr/>
        </p:nvPicPr>
        <p:blipFill rotWithShape="1">
          <a:blip r:embed="rId2">
            <a:extLst>
              <a:ext uri="{28A0092B-C50C-407E-A947-70E740481C1C}">
                <a14:useLocalDpi xmlns:a14="http://schemas.microsoft.com/office/drawing/2010/main" val="0"/>
              </a:ext>
            </a:extLst>
          </a:blip>
          <a:srcRect r="16989" b="3"/>
          <a:stretch/>
        </p:blipFill>
        <p:spPr>
          <a:xfrm>
            <a:off x="807041" y="806357"/>
            <a:ext cx="4660309" cy="4928616"/>
          </a:xfrm>
          <a:prstGeom prst="rect">
            <a:avLst/>
          </a:prstGeom>
        </p:spPr>
      </p:pic>
      <p:sp>
        <p:nvSpPr>
          <p:cNvPr id="17" name="Rectangle 16">
            <a:extLst>
              <a:ext uri="{FF2B5EF4-FFF2-40B4-BE49-F238E27FC236}">
                <a16:creationId xmlns:a16="http://schemas.microsoft.com/office/drawing/2014/main" id="{C88497AB-D96C-46D7-8FC4-AF3A980D16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9436" y="640080"/>
            <a:ext cx="3702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C1913D4B-219A-4FA0-B8D4-870CC0467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23812" y="806357"/>
            <a:ext cx="337413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1E9F4E2B-2573-9D84-BBDC-7ADC8CB28889}"/>
              </a:ext>
            </a:extLst>
          </p:cNvPr>
          <p:cNvPicPr>
            <a:picLocks noChangeAspect="1"/>
          </p:cNvPicPr>
          <p:nvPr/>
        </p:nvPicPr>
        <p:blipFill rotWithShape="1">
          <a:blip r:embed="rId3"/>
          <a:srcRect r="70076" b="-1"/>
          <a:stretch/>
        </p:blipFill>
        <p:spPr>
          <a:xfrm>
            <a:off x="8190097" y="970949"/>
            <a:ext cx="3041566" cy="4599432"/>
          </a:xfrm>
          <a:prstGeom prst="rect">
            <a:avLst/>
          </a:prstGeom>
        </p:spPr>
      </p:pic>
      <p:sp>
        <p:nvSpPr>
          <p:cNvPr id="5" name="AutoShape 4">
            <a:extLst>
              <a:ext uri="{FF2B5EF4-FFF2-40B4-BE49-F238E27FC236}">
                <a16:creationId xmlns:a16="http://schemas.microsoft.com/office/drawing/2014/main" id="{DAC7829C-924C-464E-ED88-17A595A4EA6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TextBox 10">
            <a:extLst>
              <a:ext uri="{FF2B5EF4-FFF2-40B4-BE49-F238E27FC236}">
                <a16:creationId xmlns:a16="http://schemas.microsoft.com/office/drawing/2014/main" id="{DB1FD52E-4295-D35B-DBAA-95FB87FF0A25}"/>
              </a:ext>
            </a:extLst>
          </p:cNvPr>
          <p:cNvSpPr txBox="1"/>
          <p:nvPr/>
        </p:nvSpPr>
        <p:spPr>
          <a:xfrm>
            <a:off x="914400" y="6090628"/>
            <a:ext cx="2545976" cy="369332"/>
          </a:xfrm>
          <a:prstGeom prst="rect">
            <a:avLst/>
          </a:prstGeom>
          <a:noFill/>
        </p:spPr>
        <p:txBody>
          <a:bodyPr wrap="square" rtlCol="0">
            <a:spAutoFit/>
          </a:bodyPr>
          <a:lstStyle/>
          <a:p>
            <a:r>
              <a:rPr lang="en-IN" dirty="0"/>
              <a:t>SAMPLE OUTPUT 1</a:t>
            </a:r>
          </a:p>
        </p:txBody>
      </p:sp>
      <p:sp>
        <p:nvSpPr>
          <p:cNvPr id="24" name="TextBox 23">
            <a:extLst>
              <a:ext uri="{FF2B5EF4-FFF2-40B4-BE49-F238E27FC236}">
                <a16:creationId xmlns:a16="http://schemas.microsoft.com/office/drawing/2014/main" id="{3D1E3B4C-D75E-2B40-1FEE-0BC49C246C7E}"/>
              </a:ext>
            </a:extLst>
          </p:cNvPr>
          <p:cNvSpPr txBox="1"/>
          <p:nvPr/>
        </p:nvSpPr>
        <p:spPr>
          <a:xfrm>
            <a:off x="8023812" y="6065842"/>
            <a:ext cx="2133200" cy="369332"/>
          </a:xfrm>
          <a:prstGeom prst="rect">
            <a:avLst/>
          </a:prstGeom>
          <a:noFill/>
        </p:spPr>
        <p:txBody>
          <a:bodyPr wrap="square" rtlCol="0">
            <a:spAutoFit/>
          </a:bodyPr>
          <a:lstStyle/>
          <a:p>
            <a:r>
              <a:rPr lang="en-IN" dirty="0"/>
              <a:t>SAMPLE OUTPUT 2</a:t>
            </a:r>
          </a:p>
        </p:txBody>
      </p:sp>
    </p:spTree>
    <p:extLst>
      <p:ext uri="{BB962C8B-B14F-4D97-AF65-F5344CB8AC3E}">
        <p14:creationId xmlns:p14="http://schemas.microsoft.com/office/powerpoint/2010/main" val="2327307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00558-B3B6-9DA1-21E8-592E0FD82176}"/>
              </a:ext>
            </a:extLst>
          </p:cNvPr>
          <p:cNvSpPr>
            <a:spLocks noGrp="1"/>
          </p:cNvSpPr>
          <p:nvPr>
            <p:ph type="ctrTitle"/>
          </p:nvPr>
        </p:nvSpPr>
        <p:spPr>
          <a:xfrm>
            <a:off x="1600200" y="236220"/>
            <a:ext cx="8991600" cy="746760"/>
          </a:xfrm>
        </p:spPr>
        <p:txBody>
          <a:bodyPr>
            <a:normAutofit fontScale="90000"/>
          </a:bodyPr>
          <a:lstStyle/>
          <a:p>
            <a:r>
              <a:rPr lang="en-IN" dirty="0"/>
              <a:t>OBSERVATIONS</a:t>
            </a:r>
          </a:p>
        </p:txBody>
      </p:sp>
      <p:sp>
        <p:nvSpPr>
          <p:cNvPr id="3" name="Subtitle 2">
            <a:extLst>
              <a:ext uri="{FF2B5EF4-FFF2-40B4-BE49-F238E27FC236}">
                <a16:creationId xmlns:a16="http://schemas.microsoft.com/office/drawing/2014/main" id="{CE2ABA86-5132-3175-DCD6-113624F1BBF3}"/>
              </a:ext>
            </a:extLst>
          </p:cNvPr>
          <p:cNvSpPr>
            <a:spLocks noGrp="1"/>
          </p:cNvSpPr>
          <p:nvPr>
            <p:ph type="subTitle" idx="1"/>
          </p:nvPr>
        </p:nvSpPr>
        <p:spPr/>
        <p:txBody>
          <a:bodyPr/>
          <a:lstStyle/>
          <a:p>
            <a:endParaRPr lang="en-IN" dirty="0"/>
          </a:p>
        </p:txBody>
      </p:sp>
      <p:pic>
        <p:nvPicPr>
          <p:cNvPr id="5" name="Picture 4">
            <a:extLst>
              <a:ext uri="{FF2B5EF4-FFF2-40B4-BE49-F238E27FC236}">
                <a16:creationId xmlns:a16="http://schemas.microsoft.com/office/drawing/2014/main" id="{F97D5E97-111A-A08D-2D25-E9101F167802}"/>
              </a:ext>
            </a:extLst>
          </p:cNvPr>
          <p:cNvPicPr>
            <a:picLocks noChangeAspect="1"/>
          </p:cNvPicPr>
          <p:nvPr/>
        </p:nvPicPr>
        <p:blipFill>
          <a:blip r:embed="rId2"/>
          <a:stretch>
            <a:fillRect/>
          </a:stretch>
        </p:blipFill>
        <p:spPr>
          <a:xfrm>
            <a:off x="796207" y="1097280"/>
            <a:ext cx="11000450" cy="4884420"/>
          </a:xfrm>
          <a:prstGeom prst="rect">
            <a:avLst/>
          </a:prstGeom>
        </p:spPr>
      </p:pic>
      <p:sp>
        <p:nvSpPr>
          <p:cNvPr id="7" name="TextBox 6">
            <a:extLst>
              <a:ext uri="{FF2B5EF4-FFF2-40B4-BE49-F238E27FC236}">
                <a16:creationId xmlns:a16="http://schemas.microsoft.com/office/drawing/2014/main" id="{4F1F9970-E25F-1C38-749F-7FA91B681B8F}"/>
              </a:ext>
            </a:extLst>
          </p:cNvPr>
          <p:cNvSpPr txBox="1"/>
          <p:nvPr/>
        </p:nvSpPr>
        <p:spPr>
          <a:xfrm>
            <a:off x="914400" y="5991665"/>
            <a:ext cx="3164542" cy="369332"/>
          </a:xfrm>
          <a:prstGeom prst="rect">
            <a:avLst/>
          </a:prstGeom>
          <a:noFill/>
        </p:spPr>
        <p:txBody>
          <a:bodyPr wrap="square" rtlCol="0">
            <a:spAutoFit/>
          </a:bodyPr>
          <a:lstStyle/>
          <a:p>
            <a:r>
              <a:rPr lang="en-IN" b="1" dirty="0"/>
              <a:t>Hardware observations</a:t>
            </a:r>
          </a:p>
        </p:txBody>
      </p:sp>
    </p:spTree>
    <p:extLst>
      <p:ext uri="{BB962C8B-B14F-4D97-AF65-F5344CB8AC3E}">
        <p14:creationId xmlns:p14="http://schemas.microsoft.com/office/powerpoint/2010/main" val="1137233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52E300-BEDE-1509-49B5-F11BFDC34840}"/>
              </a:ext>
            </a:extLst>
          </p:cNvPr>
          <p:cNvSpPr>
            <a:spLocks noGrp="1"/>
          </p:cNvSpPr>
          <p:nvPr>
            <p:ph type="title"/>
          </p:nvPr>
        </p:nvSpPr>
        <p:spPr/>
        <p:txBody>
          <a:bodyPr/>
          <a:lstStyle/>
          <a:p>
            <a:r>
              <a:rPr lang="en-IN" dirty="0"/>
              <a:t>References</a:t>
            </a:r>
          </a:p>
        </p:txBody>
      </p:sp>
      <p:sp>
        <p:nvSpPr>
          <p:cNvPr id="5" name="Content Placeholder 4">
            <a:extLst>
              <a:ext uri="{FF2B5EF4-FFF2-40B4-BE49-F238E27FC236}">
                <a16:creationId xmlns:a16="http://schemas.microsoft.com/office/drawing/2014/main" id="{969BD36E-4D30-48E4-7E1A-7657A8689606}"/>
              </a:ext>
            </a:extLst>
          </p:cNvPr>
          <p:cNvSpPr>
            <a:spLocks noGrp="1"/>
          </p:cNvSpPr>
          <p:nvPr>
            <p:ph idx="1"/>
          </p:nvPr>
        </p:nvSpPr>
        <p:spPr/>
        <p:txBody>
          <a:bodyPr/>
          <a:lstStyle/>
          <a:p>
            <a:r>
              <a:rPr lang="en-IN" dirty="0"/>
              <a:t>LAB 03 ASSIGNMENT</a:t>
            </a:r>
          </a:p>
          <a:p>
            <a:r>
              <a:rPr lang="en-IN" dirty="0"/>
              <a:t>AWS DOCUMENTATIONS</a:t>
            </a:r>
          </a:p>
          <a:p>
            <a:r>
              <a:rPr lang="en-IN" dirty="0"/>
              <a:t>GEEKSFORGEEKS</a:t>
            </a:r>
          </a:p>
          <a:p>
            <a:pPr marL="0" indent="0">
              <a:buNone/>
            </a:pPr>
            <a:endParaRPr lang="en-IN" dirty="0"/>
          </a:p>
          <a:p>
            <a:endParaRPr lang="en-IN" dirty="0"/>
          </a:p>
        </p:txBody>
      </p:sp>
    </p:spTree>
    <p:extLst>
      <p:ext uri="{BB962C8B-B14F-4D97-AF65-F5344CB8AC3E}">
        <p14:creationId xmlns:p14="http://schemas.microsoft.com/office/powerpoint/2010/main" val="33050387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90A03E-2452-5094-B249-FD1AECE615D6}"/>
              </a:ext>
            </a:extLst>
          </p:cNvPr>
          <p:cNvSpPr txBox="1"/>
          <p:nvPr/>
        </p:nvSpPr>
        <p:spPr>
          <a:xfrm>
            <a:off x="637674" y="2958106"/>
            <a:ext cx="4872548" cy="941796"/>
          </a:xfrm>
          <a:prstGeom prst="rect">
            <a:avLst/>
          </a:prstGeom>
        </p:spPr>
        <p:txBody>
          <a:bodyPr vert="horz" wrap="square" lIns="182880" tIns="182880" rIns="182880" bIns="182880" rtlCol="0" anchor="ctr">
            <a:normAutofit/>
          </a:bodyPr>
          <a:lstStyle/>
          <a:p>
            <a:pPr algn="ctr" defTabSz="914400">
              <a:lnSpc>
                <a:spcPct val="90000"/>
              </a:lnSpc>
              <a:spcBef>
                <a:spcPct val="0"/>
              </a:spcBef>
              <a:spcAft>
                <a:spcPts val="600"/>
              </a:spcAft>
            </a:pPr>
            <a:r>
              <a:rPr lang="en-US" sz="2800" kern="1200" cap="all" spc="200" baseline="0" dirty="0">
                <a:solidFill>
                  <a:srgbClr val="262626"/>
                </a:solidFill>
                <a:latin typeface="+mj-lt"/>
                <a:ea typeface="+mj-ea"/>
                <a:cs typeface="+mj-cs"/>
              </a:rPr>
              <a:t>ANY QUESTIONS?</a:t>
            </a:r>
          </a:p>
        </p:txBody>
      </p:sp>
      <p:pic>
        <p:nvPicPr>
          <p:cNvPr id="4" name="Picture 3" descr="Yellow question mark">
            <a:extLst>
              <a:ext uri="{FF2B5EF4-FFF2-40B4-BE49-F238E27FC236}">
                <a16:creationId xmlns:a16="http://schemas.microsoft.com/office/drawing/2014/main" id="{35C552D2-8609-654A-0047-F9002FF7EAC0}"/>
              </a:ext>
            </a:extLst>
          </p:cNvPr>
          <p:cNvPicPr>
            <a:picLocks noChangeAspect="1"/>
          </p:cNvPicPr>
          <p:nvPr/>
        </p:nvPicPr>
        <p:blipFill rotWithShape="1">
          <a:blip r:embed="rId2"/>
          <a:srcRect l="40808" r="5859"/>
          <a:stretch/>
        </p:blipFill>
        <p:spPr>
          <a:xfrm>
            <a:off x="6150302" y="10"/>
            <a:ext cx="6095999" cy="6857990"/>
          </a:xfrm>
          <a:prstGeom prst="rect">
            <a:avLst/>
          </a:prstGeom>
        </p:spPr>
      </p:pic>
    </p:spTree>
    <p:extLst>
      <p:ext uri="{BB962C8B-B14F-4D97-AF65-F5344CB8AC3E}">
        <p14:creationId xmlns:p14="http://schemas.microsoft.com/office/powerpoint/2010/main" val="2666844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52909DC-87FD-35F2-0EBC-B5138288E73A}"/>
              </a:ext>
            </a:extLst>
          </p:cNvPr>
          <p:cNvSpPr>
            <a:spLocks noGrp="1"/>
          </p:cNvSpPr>
          <p:nvPr>
            <p:ph type="ctrTitle"/>
          </p:nvPr>
        </p:nvSpPr>
        <p:spPr/>
        <p:txBody>
          <a:bodyPr/>
          <a:lstStyle/>
          <a:p>
            <a:r>
              <a:rPr lang="en-IN" dirty="0"/>
              <a:t>Thankyou</a:t>
            </a:r>
          </a:p>
        </p:txBody>
      </p:sp>
      <p:sp>
        <p:nvSpPr>
          <p:cNvPr id="6" name="Subtitle 5">
            <a:extLst>
              <a:ext uri="{FF2B5EF4-FFF2-40B4-BE49-F238E27FC236}">
                <a16:creationId xmlns:a16="http://schemas.microsoft.com/office/drawing/2014/main" id="{9352FF89-75DC-690A-7186-02B8E513B847}"/>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744671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872C53-FF95-818C-916F-7675C37C89FE}"/>
              </a:ext>
            </a:extLst>
          </p:cNvPr>
          <p:cNvSpPr>
            <a:spLocks noGrp="1"/>
          </p:cNvSpPr>
          <p:nvPr>
            <p:ph type="title"/>
          </p:nvPr>
        </p:nvSpPr>
        <p:spPr>
          <a:xfrm>
            <a:off x="2231136" y="467418"/>
            <a:ext cx="7729728" cy="1188720"/>
          </a:xfrm>
          <a:solidFill>
            <a:srgbClr val="FFFFFF"/>
          </a:solidFill>
        </p:spPr>
        <p:txBody>
          <a:bodyPr>
            <a:normAutofit/>
          </a:bodyPr>
          <a:lstStyle/>
          <a:p>
            <a:r>
              <a:rPr lang="en-IN" dirty="0"/>
              <a:t>Overview:</a:t>
            </a:r>
          </a:p>
        </p:txBody>
      </p:sp>
      <p:sp>
        <p:nvSpPr>
          <p:cNvPr id="3" name="Content Placeholder 2">
            <a:extLst>
              <a:ext uri="{FF2B5EF4-FFF2-40B4-BE49-F238E27FC236}">
                <a16:creationId xmlns:a16="http://schemas.microsoft.com/office/drawing/2014/main" id="{3CB5A466-61BE-3518-5BF0-8199AC2FC2D7}"/>
              </a:ext>
            </a:extLst>
          </p:cNvPr>
          <p:cNvSpPr>
            <a:spLocks noGrp="1"/>
          </p:cNvSpPr>
          <p:nvPr>
            <p:ph idx="1"/>
          </p:nvPr>
        </p:nvSpPr>
        <p:spPr>
          <a:xfrm>
            <a:off x="1706062" y="2291262"/>
            <a:ext cx="8779512" cy="2879256"/>
          </a:xfrm>
        </p:spPr>
        <p:txBody>
          <a:bodyPr>
            <a:normAutofit/>
          </a:bodyPr>
          <a:lstStyle/>
          <a:p>
            <a:pPr marL="0" indent="0">
              <a:lnSpc>
                <a:spcPct val="90000"/>
              </a:lnSpc>
              <a:buNone/>
            </a:pPr>
            <a:endParaRPr lang="en-IN" sz="1700" dirty="0">
              <a:solidFill>
                <a:srgbClr val="404040"/>
              </a:solidFill>
            </a:endParaRPr>
          </a:p>
          <a:p>
            <a:pPr>
              <a:lnSpc>
                <a:spcPct val="90000"/>
              </a:lnSpc>
            </a:pPr>
            <a:r>
              <a:rPr lang="en-IN" sz="1700" dirty="0">
                <a:solidFill>
                  <a:srgbClr val="404040"/>
                </a:solidFill>
              </a:rPr>
              <a:t>INTRODUCTION</a:t>
            </a:r>
          </a:p>
          <a:p>
            <a:pPr>
              <a:lnSpc>
                <a:spcPct val="90000"/>
              </a:lnSpc>
            </a:pPr>
            <a:r>
              <a:rPr lang="en-IN" sz="1700" dirty="0">
                <a:solidFill>
                  <a:srgbClr val="404040"/>
                </a:solidFill>
              </a:rPr>
              <a:t>DATA COLLECTION</a:t>
            </a:r>
          </a:p>
          <a:p>
            <a:pPr>
              <a:lnSpc>
                <a:spcPct val="90000"/>
              </a:lnSpc>
            </a:pPr>
            <a:r>
              <a:rPr lang="en-IN" sz="1700" dirty="0">
                <a:solidFill>
                  <a:srgbClr val="404040"/>
                </a:solidFill>
              </a:rPr>
              <a:t>DATA WAREHOUSE , DATA LAKE</a:t>
            </a:r>
          </a:p>
          <a:p>
            <a:pPr>
              <a:lnSpc>
                <a:spcPct val="90000"/>
              </a:lnSpc>
            </a:pPr>
            <a:r>
              <a:rPr lang="en-IN" sz="1700" dirty="0">
                <a:solidFill>
                  <a:srgbClr val="404040"/>
                </a:solidFill>
              </a:rPr>
              <a:t>AWS,EMR</a:t>
            </a:r>
          </a:p>
          <a:p>
            <a:pPr>
              <a:lnSpc>
                <a:spcPct val="90000"/>
              </a:lnSpc>
            </a:pPr>
            <a:r>
              <a:rPr lang="en-IN" sz="1700" dirty="0">
                <a:solidFill>
                  <a:srgbClr val="404040"/>
                </a:solidFill>
              </a:rPr>
              <a:t>DATA PIPELINING</a:t>
            </a:r>
          </a:p>
          <a:p>
            <a:pPr>
              <a:lnSpc>
                <a:spcPct val="90000"/>
              </a:lnSpc>
            </a:pPr>
            <a:r>
              <a:rPr lang="en-IN" sz="1700" dirty="0">
                <a:solidFill>
                  <a:srgbClr val="404040"/>
                </a:solidFill>
              </a:rPr>
              <a:t>DATA  AND CODE ANALYSIS</a:t>
            </a:r>
          </a:p>
          <a:p>
            <a:pPr>
              <a:lnSpc>
                <a:spcPct val="90000"/>
              </a:lnSpc>
            </a:pPr>
            <a:r>
              <a:rPr lang="en-IN" sz="1700" dirty="0">
                <a:solidFill>
                  <a:srgbClr val="404040"/>
                </a:solidFill>
              </a:rPr>
              <a:t>OUTPUT</a:t>
            </a:r>
          </a:p>
          <a:p>
            <a:pPr>
              <a:lnSpc>
                <a:spcPct val="90000"/>
              </a:lnSpc>
            </a:pPr>
            <a:endParaRPr lang="en-IN" sz="1700" dirty="0">
              <a:solidFill>
                <a:srgbClr val="404040"/>
              </a:solidFill>
            </a:endParaRPr>
          </a:p>
        </p:txBody>
      </p:sp>
    </p:spTree>
    <p:extLst>
      <p:ext uri="{BB962C8B-B14F-4D97-AF65-F5344CB8AC3E}">
        <p14:creationId xmlns:p14="http://schemas.microsoft.com/office/powerpoint/2010/main" val="2391909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267920-5A26-8698-050D-E2DF136A0AE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Introduction:</a:t>
            </a:r>
          </a:p>
        </p:txBody>
      </p:sp>
      <p:sp>
        <p:nvSpPr>
          <p:cNvPr id="5" name="Content Placeholder 4">
            <a:extLst>
              <a:ext uri="{FF2B5EF4-FFF2-40B4-BE49-F238E27FC236}">
                <a16:creationId xmlns:a16="http://schemas.microsoft.com/office/drawing/2014/main" id="{BA6C3871-3802-D899-E2A5-6A4D6072F960}"/>
              </a:ext>
            </a:extLst>
          </p:cNvPr>
          <p:cNvSpPr>
            <a:spLocks noGrp="1"/>
          </p:cNvSpPr>
          <p:nvPr>
            <p:ph idx="1"/>
          </p:nvPr>
        </p:nvSpPr>
        <p:spPr>
          <a:xfrm>
            <a:off x="6727115" y="804672"/>
            <a:ext cx="4815840" cy="5248656"/>
          </a:xfrm>
        </p:spPr>
        <p:txBody>
          <a:bodyPr>
            <a:normAutofit/>
          </a:bodyPr>
          <a:lstStyle/>
          <a:p>
            <a:endParaRPr lang="en-IN" sz="2000" dirty="0">
              <a:solidFill>
                <a:srgbClr val="374151"/>
              </a:solidFill>
              <a:latin typeface="Times New Roman" panose="02020603050405020304" pitchFamily="18" charset="0"/>
              <a:cs typeface="Times New Roman" panose="02020603050405020304" pitchFamily="18" charset="0"/>
            </a:endParaRPr>
          </a:p>
          <a:p>
            <a:r>
              <a:rPr lang="en-IN" sz="1800" b="0" i="0" dirty="0">
                <a:solidFill>
                  <a:srgbClr val="374151"/>
                </a:solidFill>
                <a:effectLst/>
                <a:latin typeface="Times New Roman" panose="02020603050405020304" pitchFamily="18" charset="0"/>
                <a:cs typeface="Times New Roman" panose="02020603050405020304" pitchFamily="18" charset="0"/>
              </a:rPr>
              <a:t>The project aims to </a:t>
            </a:r>
            <a:r>
              <a:rPr lang="en-IN" sz="1800" b="0" i="0" dirty="0" err="1">
                <a:solidFill>
                  <a:srgbClr val="374151"/>
                </a:solidFill>
                <a:effectLst/>
                <a:latin typeface="Times New Roman" panose="02020603050405020304" pitchFamily="18" charset="0"/>
                <a:cs typeface="Times New Roman" panose="02020603050405020304" pitchFamily="18" charset="0"/>
              </a:rPr>
              <a:t>analyze</a:t>
            </a:r>
            <a:r>
              <a:rPr lang="en-IN" sz="1800" b="0" i="0" dirty="0">
                <a:solidFill>
                  <a:srgbClr val="374151"/>
                </a:solidFill>
                <a:effectLst/>
                <a:latin typeface="Times New Roman" panose="02020603050405020304" pitchFamily="18" charset="0"/>
                <a:cs typeface="Times New Roman" panose="02020603050405020304" pitchFamily="18" charset="0"/>
              </a:rPr>
              <a:t> raw data from the 2017 NYC parking dataset, perform diverse aggregations, and present a range of statistics derived from the processed data</a:t>
            </a:r>
            <a:r>
              <a:rPr lang="en-IN" sz="1800" b="0" i="0" dirty="0">
                <a:solidFill>
                  <a:srgbClr val="374151"/>
                </a:solidFill>
                <a:effectLst/>
                <a:latin typeface="Söhne"/>
              </a:rPr>
              <a:t>.</a:t>
            </a:r>
          </a:p>
          <a:p>
            <a:pPr algn="just"/>
            <a:r>
              <a:rPr lang="en-IN" sz="1800" b="0" i="0" dirty="0">
                <a:solidFill>
                  <a:srgbClr val="374151"/>
                </a:solidFill>
                <a:effectLst/>
                <a:latin typeface="Times New Roman" panose="02020603050405020304" pitchFamily="18" charset="0"/>
                <a:cs typeface="Times New Roman" panose="02020603050405020304" pitchFamily="18" charset="0"/>
              </a:rPr>
              <a:t>Our study produced key findings, including the total number of violations categorized by state, the aggregate count of violations issued each day along with their respective descriptions, and the distribution of violations based on the types of vehicle bodies.</a:t>
            </a:r>
            <a:endParaRPr lang="en-IN" sz="1800" dirty="0">
              <a:solidFill>
                <a:srgbClr val="374151"/>
              </a:solidFill>
              <a:latin typeface="Times New Roman" panose="02020603050405020304" pitchFamily="18" charset="0"/>
              <a:cs typeface="Times New Roman" panose="02020603050405020304" pitchFamily="18" charset="0"/>
            </a:endParaRPr>
          </a:p>
        </p:txBody>
      </p:sp>
      <p:sp>
        <p:nvSpPr>
          <p:cNvPr id="6" name="Text Placeholder 5">
            <a:extLst>
              <a:ext uri="{FF2B5EF4-FFF2-40B4-BE49-F238E27FC236}">
                <a16:creationId xmlns:a16="http://schemas.microsoft.com/office/drawing/2014/main" id="{F21C1439-F8BB-05F9-963F-D2B3E1C7AF41}"/>
              </a:ext>
            </a:extLst>
          </p:cNvPr>
          <p:cNvSpPr>
            <a:spLocks noGrp="1"/>
          </p:cNvSpPr>
          <p:nvPr>
            <p:ph type="body" sz="half" idx="2"/>
          </p:nvPr>
        </p:nvSpPr>
        <p:spPr/>
        <p:txBody>
          <a:bodyPr/>
          <a:lstStyle/>
          <a:p>
            <a:endParaRPr lang="en-IN" dirty="0"/>
          </a:p>
        </p:txBody>
      </p:sp>
    </p:spTree>
    <p:extLst>
      <p:ext uri="{BB962C8B-B14F-4D97-AF65-F5344CB8AC3E}">
        <p14:creationId xmlns:p14="http://schemas.microsoft.com/office/powerpoint/2010/main" val="4058591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EBA7F-070B-5BAC-3B3B-F3A39D5B6B4F}"/>
              </a:ext>
            </a:extLst>
          </p:cNvPr>
          <p:cNvSpPr>
            <a:spLocks noGrp="1"/>
          </p:cNvSpPr>
          <p:nvPr>
            <p:ph type="title"/>
          </p:nvPr>
        </p:nvSpPr>
        <p:spPr>
          <a:xfrm>
            <a:off x="657225" y="1586484"/>
            <a:ext cx="4596093" cy="3685032"/>
          </a:xfrm>
          <a:prstGeom prst="ellipse">
            <a:avLst/>
          </a:prstGeom>
          <a:solidFill>
            <a:schemeClr val="accent2"/>
          </a:solidFill>
          <a:ln>
            <a:noFill/>
          </a:ln>
        </p:spPr>
        <p:txBody>
          <a:bodyPr>
            <a:normAutofit/>
          </a:bodyPr>
          <a:lstStyle/>
          <a:p>
            <a:r>
              <a:rPr lang="en-IN" sz="3000" dirty="0">
                <a:solidFill>
                  <a:srgbClr val="FFFFFF"/>
                </a:solidFill>
              </a:rPr>
              <a:t>WHY CLOUD COMPUTING?</a:t>
            </a:r>
          </a:p>
        </p:txBody>
      </p:sp>
      <p:sp>
        <p:nvSpPr>
          <p:cNvPr id="3" name="Content Placeholder 2">
            <a:extLst>
              <a:ext uri="{FF2B5EF4-FFF2-40B4-BE49-F238E27FC236}">
                <a16:creationId xmlns:a16="http://schemas.microsoft.com/office/drawing/2014/main" id="{E0B2FC57-127B-EDAD-D61F-21A8E21B83F5}"/>
              </a:ext>
            </a:extLst>
          </p:cNvPr>
          <p:cNvSpPr>
            <a:spLocks noGrp="1"/>
          </p:cNvSpPr>
          <p:nvPr>
            <p:ph idx="1"/>
          </p:nvPr>
        </p:nvSpPr>
        <p:spPr>
          <a:xfrm>
            <a:off x="5396753" y="1702964"/>
            <a:ext cx="5515638" cy="3710283"/>
          </a:xfrm>
        </p:spPr>
        <p:txBody>
          <a:bodyPr anchor="ctr">
            <a:normAutofit lnSpcReduction="10000"/>
          </a:bodyPr>
          <a:lstStyle/>
          <a:p>
            <a:pPr algn="just">
              <a:lnSpc>
                <a:spcPct val="110000"/>
              </a:lnSpc>
            </a:pPr>
            <a:r>
              <a:rPr lang="en-IN" b="0" i="0" dirty="0">
                <a:solidFill>
                  <a:srgbClr val="374151"/>
                </a:solidFill>
                <a:effectLst/>
                <a:latin typeface="Times New Roman" panose="02020603050405020304" pitchFamily="18" charset="0"/>
                <a:cs typeface="Times New Roman" panose="02020603050405020304" pitchFamily="18" charset="0"/>
              </a:rPr>
              <a:t>Amazon Web Services (AWS) is a leading cloud computing platform that offers a wide range of services to help organizations build and deploy applications, manage infrastructure, and access various computing resources.</a:t>
            </a:r>
            <a:endParaRPr lang="en-US" b="0" i="0" dirty="0">
              <a:solidFill>
                <a:srgbClr val="374151"/>
              </a:solidFill>
              <a:effectLst/>
              <a:latin typeface="Times New Roman" panose="02020603050405020304" pitchFamily="18" charset="0"/>
              <a:cs typeface="Times New Roman" panose="02020603050405020304" pitchFamily="18" charset="0"/>
            </a:endParaRPr>
          </a:p>
          <a:p>
            <a:pPr algn="just"/>
            <a:endParaRPr lang="en-US" dirty="0">
              <a:solidFill>
                <a:srgbClr val="374151"/>
              </a:solidFill>
              <a:latin typeface="Times New Roman" panose="02020603050405020304" pitchFamily="18" charset="0"/>
              <a:cs typeface="Times New Roman" panose="02020603050405020304" pitchFamily="18" charset="0"/>
            </a:endParaRPr>
          </a:p>
          <a:p>
            <a:pPr algn="just"/>
            <a:r>
              <a:rPr lang="en-US" b="0" i="0" dirty="0">
                <a:solidFill>
                  <a:srgbClr val="374151"/>
                </a:solidFill>
                <a:effectLst/>
                <a:latin typeface="Times New Roman" panose="02020603050405020304" pitchFamily="18" charset="0"/>
                <a:cs typeface="Times New Roman" panose="02020603050405020304" pitchFamily="18" charset="0"/>
              </a:rPr>
              <a:t>Key components and services within AWS include:</a:t>
            </a:r>
            <a:endParaRPr lang="en-US" dirty="0">
              <a:solidFill>
                <a:srgbClr val="374151"/>
              </a:solidFill>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r>
              <a:rPr lang="en-IN" sz="1800" dirty="0">
                <a:solidFill>
                  <a:srgbClr val="404040"/>
                </a:solidFill>
                <a:latin typeface="Times New Roman" panose="02020603050405020304" pitchFamily="18" charset="0"/>
                <a:cs typeface="Times New Roman" panose="02020603050405020304" pitchFamily="18" charset="0"/>
              </a:rPr>
              <a:t>Compute Services</a:t>
            </a:r>
          </a:p>
          <a:p>
            <a:pPr lvl="1" algn="just">
              <a:buFont typeface="Wingdings" panose="05000000000000000000" pitchFamily="2" charset="2"/>
              <a:buChar char="Ø"/>
            </a:pPr>
            <a:r>
              <a:rPr lang="en-IN" sz="1800" dirty="0">
                <a:solidFill>
                  <a:srgbClr val="404040"/>
                </a:solidFill>
                <a:latin typeface="Times New Roman" panose="02020603050405020304" pitchFamily="18" charset="0"/>
                <a:cs typeface="Times New Roman" panose="02020603050405020304" pitchFamily="18" charset="0"/>
              </a:rPr>
              <a:t>Data base Services</a:t>
            </a:r>
          </a:p>
          <a:p>
            <a:pPr lvl="1" algn="just">
              <a:buFont typeface="Wingdings" panose="05000000000000000000" pitchFamily="2" charset="2"/>
              <a:buChar char="Ø"/>
            </a:pPr>
            <a:r>
              <a:rPr lang="en-IN" sz="1800" dirty="0">
                <a:solidFill>
                  <a:srgbClr val="404040"/>
                </a:solidFill>
                <a:latin typeface="Times New Roman" panose="02020603050405020304" pitchFamily="18" charset="0"/>
                <a:cs typeface="Times New Roman" panose="02020603050405020304" pitchFamily="18" charset="0"/>
              </a:rPr>
              <a:t>Storage Services</a:t>
            </a:r>
          </a:p>
          <a:p>
            <a:pPr lvl="1" algn="just">
              <a:buFont typeface="Wingdings" panose="05000000000000000000" pitchFamily="2" charset="2"/>
              <a:buChar char="Ø"/>
            </a:pPr>
            <a:r>
              <a:rPr lang="en-IN" sz="1800" dirty="0">
                <a:solidFill>
                  <a:srgbClr val="404040"/>
                </a:solidFill>
                <a:latin typeface="Times New Roman" panose="02020603050405020304" pitchFamily="18" charset="0"/>
                <a:cs typeface="Times New Roman" panose="02020603050405020304" pitchFamily="18" charset="0"/>
              </a:rPr>
              <a:t>Analytics Services</a:t>
            </a:r>
          </a:p>
        </p:txBody>
      </p:sp>
    </p:spTree>
    <p:extLst>
      <p:ext uri="{BB962C8B-B14F-4D97-AF65-F5344CB8AC3E}">
        <p14:creationId xmlns:p14="http://schemas.microsoft.com/office/powerpoint/2010/main" val="2797591336"/>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D5BF65-D49C-5857-CFCA-74AA240ECBDB}"/>
              </a:ext>
            </a:extLst>
          </p:cNvPr>
          <p:cNvSpPr>
            <a:spLocks noGrp="1"/>
          </p:cNvSpPr>
          <p:nvPr>
            <p:ph type="title"/>
          </p:nvPr>
        </p:nvSpPr>
        <p:spPr>
          <a:xfrm>
            <a:off x="2231136" y="467418"/>
            <a:ext cx="7729728" cy="1188720"/>
          </a:xfrm>
          <a:solidFill>
            <a:srgbClr val="FFFFFF"/>
          </a:solidFill>
        </p:spPr>
        <p:txBody>
          <a:bodyPr>
            <a:normAutofit/>
          </a:bodyPr>
          <a:lstStyle/>
          <a:p>
            <a:r>
              <a:rPr lang="en-IN" dirty="0"/>
              <a:t>Data warehouse vs data lake</a:t>
            </a:r>
          </a:p>
        </p:txBody>
      </p:sp>
      <p:sp>
        <p:nvSpPr>
          <p:cNvPr id="3" name="Content Placeholder 2">
            <a:extLst>
              <a:ext uri="{FF2B5EF4-FFF2-40B4-BE49-F238E27FC236}">
                <a16:creationId xmlns:a16="http://schemas.microsoft.com/office/drawing/2014/main" id="{6D82A832-F07B-6792-BBC6-A3E9C721C3A0}"/>
              </a:ext>
            </a:extLst>
          </p:cNvPr>
          <p:cNvSpPr>
            <a:spLocks noGrp="1"/>
          </p:cNvSpPr>
          <p:nvPr>
            <p:ph idx="1"/>
          </p:nvPr>
        </p:nvSpPr>
        <p:spPr>
          <a:xfrm>
            <a:off x="1706062" y="2291262"/>
            <a:ext cx="8779512" cy="2879256"/>
          </a:xfrm>
        </p:spPr>
        <p:txBody>
          <a:bodyPr>
            <a:normAutofit/>
          </a:bodyPr>
          <a:lstStyle/>
          <a:p>
            <a:pPr>
              <a:lnSpc>
                <a:spcPct val="90000"/>
              </a:lnSpc>
            </a:pPr>
            <a:r>
              <a:rPr lang="en-US" sz="1700" b="0" i="0" dirty="0">
                <a:solidFill>
                  <a:srgbClr val="404040"/>
                </a:solidFill>
                <a:effectLst/>
                <a:latin typeface="Times New Roman" panose="02020603050405020304" pitchFamily="18" charset="0"/>
                <a:cs typeface="Times New Roman" panose="02020603050405020304" pitchFamily="18" charset="0"/>
              </a:rPr>
              <a:t>A data warehouse and a data lake are both storage architectures designed for handling and analyzing large volumes of data,</a:t>
            </a:r>
            <a:endParaRPr lang="en-IN" sz="1700" b="0" i="0" dirty="0">
              <a:solidFill>
                <a:srgbClr val="404040"/>
              </a:solidFill>
              <a:effectLst/>
              <a:latin typeface="Times New Roman" panose="02020603050405020304" pitchFamily="18" charset="0"/>
              <a:cs typeface="Times New Roman" panose="02020603050405020304" pitchFamily="18" charset="0"/>
            </a:endParaRPr>
          </a:p>
          <a:p>
            <a:pPr>
              <a:lnSpc>
                <a:spcPct val="90000"/>
              </a:lnSpc>
            </a:pPr>
            <a:r>
              <a:rPr lang="en-US" sz="1700" dirty="0">
                <a:solidFill>
                  <a:srgbClr val="404040"/>
                </a:solidFill>
                <a:latin typeface="Times New Roman" panose="02020603050405020304" pitchFamily="18" charset="0"/>
                <a:cs typeface="Times New Roman" panose="02020603050405020304" pitchFamily="18" charset="0"/>
              </a:rPr>
              <a:t>In our Project, we used Data Ware house, as it specially designed for structured data, it also ensures data consistency , accuracy along with that it helps in performing complex queries and analysis on aggregated data.</a:t>
            </a:r>
            <a:endParaRPr lang="en-US" sz="1700" i="0" dirty="0">
              <a:solidFill>
                <a:srgbClr val="404040"/>
              </a:solidFill>
              <a:effectLst/>
              <a:latin typeface="Times New Roman" panose="02020603050405020304" pitchFamily="18" charset="0"/>
              <a:cs typeface="Times New Roman" panose="02020603050405020304" pitchFamily="18" charset="0"/>
            </a:endParaRPr>
          </a:p>
          <a:p>
            <a:pPr>
              <a:lnSpc>
                <a:spcPct val="90000"/>
              </a:lnSpc>
            </a:pPr>
            <a:endParaRPr lang="en-IN" sz="1700" dirty="0">
              <a:solidFill>
                <a:srgbClr val="40404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6404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F4828B-457D-B7CD-3022-750E51E133A7}"/>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IN" sz="2300">
                <a:solidFill>
                  <a:srgbClr val="FFFFFF"/>
                </a:solidFill>
              </a:rPr>
              <a:t>DATA COLLECTION</a:t>
            </a:r>
          </a:p>
        </p:txBody>
      </p:sp>
      <p:sp>
        <p:nvSpPr>
          <p:cNvPr id="3" name="Content Placeholder 2">
            <a:extLst>
              <a:ext uri="{FF2B5EF4-FFF2-40B4-BE49-F238E27FC236}">
                <a16:creationId xmlns:a16="http://schemas.microsoft.com/office/drawing/2014/main" id="{3C2D94FA-9BBD-E9AD-8E8F-EA1FBE185396}"/>
              </a:ext>
            </a:extLst>
          </p:cNvPr>
          <p:cNvSpPr>
            <a:spLocks noGrp="1"/>
          </p:cNvSpPr>
          <p:nvPr>
            <p:ph idx="1"/>
          </p:nvPr>
        </p:nvSpPr>
        <p:spPr>
          <a:xfrm>
            <a:off x="5591695" y="1402080"/>
            <a:ext cx="5320696" cy="4053840"/>
          </a:xfrm>
        </p:spPr>
        <p:txBody>
          <a:bodyPr anchor="ctr">
            <a:normAutofit/>
          </a:bodyPr>
          <a:lstStyle/>
          <a:p>
            <a:r>
              <a:rPr lang="en-US" dirty="0">
                <a:latin typeface="Times New Roman" panose="02020603050405020304" pitchFamily="18" charset="0"/>
                <a:cs typeface="Times New Roman" panose="02020603050405020304" pitchFamily="18" charset="0"/>
              </a:rPr>
              <a:t>file name: NYC_Parking_data_2017.csv</a:t>
            </a:r>
          </a:p>
          <a:p>
            <a:r>
              <a:rPr lang="en-US" dirty="0">
                <a:latin typeface="Times New Roman" panose="02020603050405020304" pitchFamily="18" charset="0"/>
                <a:cs typeface="Times New Roman" panose="02020603050405020304" pitchFamily="18" charset="0"/>
              </a:rPr>
              <a:t>Ref: </a:t>
            </a:r>
            <a:r>
              <a:rPr lang="en-US" dirty="0">
                <a:latin typeface="Times New Roman" panose="02020603050405020304" pitchFamily="18" charset="0"/>
                <a:cs typeface="Times New Roman" panose="02020603050405020304" pitchFamily="18" charset="0"/>
                <a:hlinkClick r:id="rId2"/>
              </a:rPr>
              <a:t>https://www.kaggle.com/datasets/new-york-city/nyc-parking-tickets/data</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data set for the year 2017..</a:t>
            </a:r>
          </a:p>
          <a:p>
            <a:r>
              <a:rPr lang="en-US" dirty="0">
                <a:latin typeface="Times New Roman" panose="02020603050405020304" pitchFamily="18" charset="0"/>
                <a:cs typeface="Times New Roman" panose="02020603050405020304" pitchFamily="18" charset="0"/>
              </a:rPr>
              <a:t>The size is 2.00GB</a:t>
            </a:r>
          </a:p>
          <a:p>
            <a:r>
              <a:rPr lang="en-US" dirty="0">
                <a:latin typeface="Times New Roman" panose="02020603050405020304" pitchFamily="18" charset="0"/>
                <a:cs typeface="Times New Roman" panose="02020603050405020304" pitchFamily="18" charset="0"/>
              </a:rPr>
              <a:t>1048576 observations </a:t>
            </a:r>
          </a:p>
        </p:txBody>
      </p:sp>
    </p:spTree>
    <p:extLst>
      <p:ext uri="{BB962C8B-B14F-4D97-AF65-F5344CB8AC3E}">
        <p14:creationId xmlns:p14="http://schemas.microsoft.com/office/powerpoint/2010/main" val="2194337507"/>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2A083-606A-D87F-3457-BD1E0792B596}"/>
              </a:ext>
            </a:extLst>
          </p:cNvPr>
          <p:cNvSpPr>
            <a:spLocks noGrp="1"/>
          </p:cNvSpPr>
          <p:nvPr>
            <p:ph type="title"/>
          </p:nvPr>
        </p:nvSpPr>
        <p:spPr>
          <a:xfrm>
            <a:off x="2231136" y="467418"/>
            <a:ext cx="7729728" cy="1188720"/>
          </a:xfrm>
          <a:solidFill>
            <a:srgbClr val="FFFFFF"/>
          </a:solidFill>
        </p:spPr>
        <p:txBody>
          <a:bodyPr>
            <a:normAutofit/>
          </a:bodyPr>
          <a:lstStyle/>
          <a:p>
            <a:r>
              <a:rPr lang="en-IN" dirty="0"/>
              <a:t>Data Pipelining</a:t>
            </a:r>
          </a:p>
        </p:txBody>
      </p:sp>
      <p:pic>
        <p:nvPicPr>
          <p:cNvPr id="16" name="Content Placeholder 15" descr="Paint outline">
            <a:extLst>
              <a:ext uri="{FF2B5EF4-FFF2-40B4-BE49-F238E27FC236}">
                <a16:creationId xmlns:a16="http://schemas.microsoft.com/office/drawing/2014/main" id="{077101A1-F839-69FA-5697-0782F3F0A42B}"/>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38800" y="3273425"/>
            <a:ext cx="914400" cy="914400"/>
          </a:xfrm>
        </p:spPr>
      </p:pic>
      <p:sp>
        <p:nvSpPr>
          <p:cNvPr id="6" name="Flowchart: Process 5">
            <a:extLst>
              <a:ext uri="{FF2B5EF4-FFF2-40B4-BE49-F238E27FC236}">
                <a16:creationId xmlns:a16="http://schemas.microsoft.com/office/drawing/2014/main" id="{C9726993-5F61-BF26-353D-AF62042E26F9}"/>
              </a:ext>
            </a:extLst>
          </p:cNvPr>
          <p:cNvSpPr/>
          <p:nvPr/>
        </p:nvSpPr>
        <p:spPr>
          <a:xfrm>
            <a:off x="1760220" y="2667000"/>
            <a:ext cx="1066800" cy="2286000"/>
          </a:xfrm>
          <a:prstGeom prst="flowChartProcess">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b="1" dirty="0">
                <a:solidFill>
                  <a:schemeClr val="bg1"/>
                </a:solidFill>
              </a:rPr>
              <a:t>Data Source</a:t>
            </a:r>
          </a:p>
          <a:p>
            <a:pPr algn="ctr"/>
            <a:endParaRPr lang="en-IN" dirty="0"/>
          </a:p>
          <a:p>
            <a:pPr algn="ctr"/>
            <a:r>
              <a:rPr lang="en-IN" dirty="0"/>
              <a:t>NYC Parking Data</a:t>
            </a:r>
          </a:p>
          <a:p>
            <a:pPr algn="ctr"/>
            <a:r>
              <a:rPr lang="en-IN" dirty="0"/>
              <a:t>(Kaggle)</a:t>
            </a:r>
          </a:p>
        </p:txBody>
      </p:sp>
      <p:sp>
        <p:nvSpPr>
          <p:cNvPr id="7" name="Arrow: Right 6">
            <a:extLst>
              <a:ext uri="{FF2B5EF4-FFF2-40B4-BE49-F238E27FC236}">
                <a16:creationId xmlns:a16="http://schemas.microsoft.com/office/drawing/2014/main" id="{B5391F49-3368-9B7A-969F-D4CD28493769}"/>
              </a:ext>
            </a:extLst>
          </p:cNvPr>
          <p:cNvSpPr/>
          <p:nvPr/>
        </p:nvSpPr>
        <p:spPr>
          <a:xfrm>
            <a:off x="2827020" y="3688080"/>
            <a:ext cx="701040" cy="762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lowchart: Alternate Process 8">
            <a:extLst>
              <a:ext uri="{FF2B5EF4-FFF2-40B4-BE49-F238E27FC236}">
                <a16:creationId xmlns:a16="http://schemas.microsoft.com/office/drawing/2014/main" id="{06776700-3B8B-F18D-5E47-D7AE87086E72}"/>
              </a:ext>
            </a:extLst>
          </p:cNvPr>
          <p:cNvSpPr/>
          <p:nvPr/>
        </p:nvSpPr>
        <p:spPr>
          <a:xfrm>
            <a:off x="3528060" y="3355158"/>
            <a:ext cx="1242060" cy="733878"/>
          </a:xfrm>
          <a:prstGeom prst="flowChartAlternateProcess">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b="1" dirty="0">
                <a:solidFill>
                  <a:schemeClr val="bg1"/>
                </a:solidFill>
              </a:rPr>
              <a:t>Data Ingestion</a:t>
            </a:r>
          </a:p>
        </p:txBody>
      </p:sp>
      <p:sp>
        <p:nvSpPr>
          <p:cNvPr id="13" name="Flowchart: Alternate Process 12">
            <a:extLst>
              <a:ext uri="{FF2B5EF4-FFF2-40B4-BE49-F238E27FC236}">
                <a16:creationId xmlns:a16="http://schemas.microsoft.com/office/drawing/2014/main" id="{84CB5342-3400-E2D8-2F33-4FED1FE1CDC7}"/>
              </a:ext>
            </a:extLst>
          </p:cNvPr>
          <p:cNvSpPr/>
          <p:nvPr/>
        </p:nvSpPr>
        <p:spPr>
          <a:xfrm>
            <a:off x="5407152" y="2331720"/>
            <a:ext cx="5044440" cy="2194560"/>
          </a:xfrm>
          <a:prstGeom prst="flowChartAlternateProcess">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4" name="Flowchart: Alternate Process 13">
            <a:extLst>
              <a:ext uri="{FF2B5EF4-FFF2-40B4-BE49-F238E27FC236}">
                <a16:creationId xmlns:a16="http://schemas.microsoft.com/office/drawing/2014/main" id="{AC048169-E954-1B3F-E8C1-0D7906ABE233}"/>
              </a:ext>
            </a:extLst>
          </p:cNvPr>
          <p:cNvSpPr/>
          <p:nvPr/>
        </p:nvSpPr>
        <p:spPr>
          <a:xfrm>
            <a:off x="6446520" y="2418461"/>
            <a:ext cx="2385060" cy="320040"/>
          </a:xfrm>
          <a:prstGeom prst="flowChartAlternateProcess">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Data Analysis</a:t>
            </a:r>
          </a:p>
        </p:txBody>
      </p:sp>
      <p:pic>
        <p:nvPicPr>
          <p:cNvPr id="18" name="Graphic 17" descr="Paint outline">
            <a:extLst>
              <a:ext uri="{FF2B5EF4-FFF2-40B4-BE49-F238E27FC236}">
                <a16:creationId xmlns:a16="http://schemas.microsoft.com/office/drawing/2014/main" id="{2937C37C-65D5-26E5-3EC9-492B63735AB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38800" y="2971800"/>
            <a:ext cx="914400" cy="914400"/>
          </a:xfrm>
          <a:prstGeom prst="rect">
            <a:avLst/>
          </a:prstGeom>
        </p:spPr>
      </p:pic>
      <p:pic>
        <p:nvPicPr>
          <p:cNvPr id="20" name="Graphic 19" descr="Database with solid fill">
            <a:extLst>
              <a:ext uri="{FF2B5EF4-FFF2-40B4-BE49-F238E27FC236}">
                <a16:creationId xmlns:a16="http://schemas.microsoft.com/office/drawing/2014/main" id="{ED1C621F-89F0-864B-07AB-79E2DACE524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07377" y="2971800"/>
            <a:ext cx="914400" cy="914400"/>
          </a:xfrm>
          <a:prstGeom prst="rect">
            <a:avLst/>
          </a:prstGeom>
        </p:spPr>
      </p:pic>
      <p:pic>
        <p:nvPicPr>
          <p:cNvPr id="22" name="Graphic 21" descr="Internet with solid fill">
            <a:extLst>
              <a:ext uri="{FF2B5EF4-FFF2-40B4-BE49-F238E27FC236}">
                <a16:creationId xmlns:a16="http://schemas.microsoft.com/office/drawing/2014/main" id="{68C43570-0B31-8553-68BC-5E12B2D5099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26805" y="2956883"/>
            <a:ext cx="914400" cy="914400"/>
          </a:xfrm>
          <a:prstGeom prst="rect">
            <a:avLst/>
          </a:prstGeom>
        </p:spPr>
      </p:pic>
      <p:sp>
        <p:nvSpPr>
          <p:cNvPr id="23" name="TextBox 22">
            <a:extLst>
              <a:ext uri="{FF2B5EF4-FFF2-40B4-BE49-F238E27FC236}">
                <a16:creationId xmlns:a16="http://schemas.microsoft.com/office/drawing/2014/main" id="{93A96958-CAAE-CC11-F6FF-C34143D1FA74}"/>
              </a:ext>
            </a:extLst>
          </p:cNvPr>
          <p:cNvSpPr txBox="1"/>
          <p:nvPr/>
        </p:nvSpPr>
        <p:spPr>
          <a:xfrm>
            <a:off x="5753100" y="3888986"/>
            <a:ext cx="800100" cy="369332"/>
          </a:xfrm>
          <a:prstGeom prst="rect">
            <a:avLst/>
          </a:prstGeom>
          <a:noFill/>
        </p:spPr>
        <p:txBody>
          <a:bodyPr wrap="square" rtlCol="0">
            <a:spAutoFit/>
          </a:bodyPr>
          <a:lstStyle/>
          <a:p>
            <a:r>
              <a:rPr lang="en-IN" dirty="0"/>
              <a:t>   S3</a:t>
            </a:r>
          </a:p>
        </p:txBody>
      </p:sp>
      <p:sp>
        <p:nvSpPr>
          <p:cNvPr id="24" name="TextBox 23">
            <a:extLst>
              <a:ext uri="{FF2B5EF4-FFF2-40B4-BE49-F238E27FC236}">
                <a16:creationId xmlns:a16="http://schemas.microsoft.com/office/drawing/2014/main" id="{5B337086-E2A5-4748-CB70-E54101532951}"/>
              </a:ext>
            </a:extLst>
          </p:cNvPr>
          <p:cNvSpPr txBox="1"/>
          <p:nvPr/>
        </p:nvSpPr>
        <p:spPr>
          <a:xfrm>
            <a:off x="7029450" y="3881442"/>
            <a:ext cx="1463040" cy="338554"/>
          </a:xfrm>
          <a:prstGeom prst="rect">
            <a:avLst/>
          </a:prstGeom>
          <a:noFill/>
        </p:spPr>
        <p:txBody>
          <a:bodyPr wrap="square" rtlCol="0">
            <a:spAutoFit/>
          </a:bodyPr>
          <a:lstStyle/>
          <a:p>
            <a:r>
              <a:rPr lang="en-IN" sz="1600" dirty="0"/>
              <a:t>EMR Cluster</a:t>
            </a:r>
          </a:p>
        </p:txBody>
      </p:sp>
      <p:sp>
        <p:nvSpPr>
          <p:cNvPr id="25" name="TextBox 24">
            <a:extLst>
              <a:ext uri="{FF2B5EF4-FFF2-40B4-BE49-F238E27FC236}">
                <a16:creationId xmlns:a16="http://schemas.microsoft.com/office/drawing/2014/main" id="{554E25E8-321A-B5AD-03E6-4A15F65E8C42}"/>
              </a:ext>
            </a:extLst>
          </p:cNvPr>
          <p:cNvSpPr txBox="1"/>
          <p:nvPr/>
        </p:nvSpPr>
        <p:spPr>
          <a:xfrm>
            <a:off x="8738997" y="3855586"/>
            <a:ext cx="1106424" cy="369332"/>
          </a:xfrm>
          <a:prstGeom prst="rect">
            <a:avLst/>
          </a:prstGeom>
          <a:noFill/>
        </p:spPr>
        <p:txBody>
          <a:bodyPr wrap="square" rtlCol="0">
            <a:spAutoFit/>
          </a:bodyPr>
          <a:lstStyle/>
          <a:p>
            <a:r>
              <a:rPr lang="en-IN" dirty="0"/>
              <a:t>Analytics</a:t>
            </a:r>
          </a:p>
        </p:txBody>
      </p:sp>
      <p:sp>
        <p:nvSpPr>
          <p:cNvPr id="26" name="Arrow: Right 25">
            <a:extLst>
              <a:ext uri="{FF2B5EF4-FFF2-40B4-BE49-F238E27FC236}">
                <a16:creationId xmlns:a16="http://schemas.microsoft.com/office/drawing/2014/main" id="{27035469-6B01-B0F9-C10E-3040E033484C}"/>
              </a:ext>
            </a:extLst>
          </p:cNvPr>
          <p:cNvSpPr/>
          <p:nvPr/>
        </p:nvSpPr>
        <p:spPr>
          <a:xfrm>
            <a:off x="4770120" y="3676378"/>
            <a:ext cx="605028" cy="457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8" name="Straight Arrow Connector 27">
            <a:extLst>
              <a:ext uri="{FF2B5EF4-FFF2-40B4-BE49-F238E27FC236}">
                <a16:creationId xmlns:a16="http://schemas.microsoft.com/office/drawing/2014/main" id="{92E8AB0A-0E55-8441-1476-337E7439F652}"/>
              </a:ext>
            </a:extLst>
          </p:cNvPr>
          <p:cNvCxnSpPr/>
          <p:nvPr/>
        </p:nvCxnSpPr>
        <p:spPr>
          <a:xfrm>
            <a:off x="6446520" y="3429000"/>
            <a:ext cx="9525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19FC8584-4B7B-4D52-BACD-23E9F502B901}"/>
              </a:ext>
            </a:extLst>
          </p:cNvPr>
          <p:cNvCxnSpPr/>
          <p:nvPr/>
        </p:nvCxnSpPr>
        <p:spPr>
          <a:xfrm>
            <a:off x="7940040" y="3429000"/>
            <a:ext cx="8915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04487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54DD8-7654-B885-CE55-CA06465BC80A}"/>
              </a:ext>
            </a:extLst>
          </p:cNvPr>
          <p:cNvSpPr>
            <a:spLocks noGrp="1"/>
          </p:cNvSpPr>
          <p:nvPr>
            <p:ph type="title"/>
          </p:nvPr>
        </p:nvSpPr>
        <p:spPr>
          <a:xfrm>
            <a:off x="7720168" y="1586484"/>
            <a:ext cx="3685032" cy="3685032"/>
          </a:xfrm>
          <a:prstGeom prst="ellipse">
            <a:avLst/>
          </a:prstGeom>
          <a:solidFill>
            <a:schemeClr val="accent2"/>
          </a:solidFill>
          <a:ln>
            <a:noFill/>
          </a:ln>
        </p:spPr>
        <p:txBody>
          <a:bodyPr>
            <a:normAutofit/>
          </a:bodyPr>
          <a:lstStyle/>
          <a:p>
            <a:r>
              <a:rPr lang="en-IN" sz="3000" dirty="0">
                <a:solidFill>
                  <a:srgbClr val="FFFFFF"/>
                </a:solidFill>
                <a:latin typeface="Times New Roman" panose="02020603050405020304" pitchFamily="18" charset="0"/>
                <a:cs typeface="Times New Roman" panose="02020603050405020304" pitchFamily="18" charset="0"/>
              </a:rPr>
              <a:t>PROCESS</a:t>
            </a:r>
          </a:p>
        </p:txBody>
      </p:sp>
      <p:sp>
        <p:nvSpPr>
          <p:cNvPr id="3" name="Content Placeholder 2">
            <a:extLst>
              <a:ext uri="{FF2B5EF4-FFF2-40B4-BE49-F238E27FC236}">
                <a16:creationId xmlns:a16="http://schemas.microsoft.com/office/drawing/2014/main" id="{1D545216-1828-9A8C-77D8-9DA07F2EC73A}"/>
              </a:ext>
            </a:extLst>
          </p:cNvPr>
          <p:cNvSpPr>
            <a:spLocks noGrp="1"/>
          </p:cNvSpPr>
          <p:nvPr>
            <p:ph idx="1"/>
          </p:nvPr>
        </p:nvSpPr>
        <p:spPr>
          <a:xfrm>
            <a:off x="1249872" y="640080"/>
            <a:ext cx="5715917" cy="4410092"/>
          </a:xfrm>
        </p:spPr>
        <p:txBody>
          <a:bodyPr anchor="ctr">
            <a:normAutofit/>
          </a:bodyPr>
          <a:lstStyle/>
          <a:p>
            <a:r>
              <a:rPr lang="en-US" dirty="0">
                <a:solidFill>
                  <a:srgbClr val="404040"/>
                </a:solidFill>
                <a:latin typeface="Times New Roman" panose="02020603050405020304" pitchFamily="18" charset="0"/>
                <a:cs typeface="Times New Roman" panose="02020603050405020304" pitchFamily="18" charset="0"/>
              </a:rPr>
              <a:t>Create an AWS account as root user.</a:t>
            </a:r>
          </a:p>
          <a:p>
            <a:r>
              <a:rPr lang="en-US" dirty="0">
                <a:solidFill>
                  <a:srgbClr val="404040"/>
                </a:solidFill>
                <a:latin typeface="Times New Roman" panose="02020603050405020304" pitchFamily="18" charset="0"/>
                <a:cs typeface="Times New Roman" panose="02020603050405020304" pitchFamily="18" charset="0"/>
              </a:rPr>
              <a:t>Create a s3 bucket (simple storage service).</a:t>
            </a:r>
          </a:p>
          <a:p>
            <a:r>
              <a:rPr lang="en-US" dirty="0">
                <a:solidFill>
                  <a:srgbClr val="404040"/>
                </a:solidFill>
                <a:latin typeface="Times New Roman" panose="02020603050405020304" pitchFamily="18" charset="0"/>
                <a:cs typeface="Times New Roman" panose="02020603050405020304" pitchFamily="18" charset="0"/>
              </a:rPr>
              <a:t>Create an EMR cluster and run the spark job.(1 primary node and 5 core nodes</a:t>
            </a:r>
            <a:r>
              <a:rPr lang="en-IN" dirty="0">
                <a:solidFill>
                  <a:srgbClr val="404040"/>
                </a:solidFill>
                <a:latin typeface="Times New Roman" panose="02020603050405020304" pitchFamily="18" charset="0"/>
                <a:cs typeface="Times New Roman" panose="02020603050405020304" pitchFamily="18" charset="0"/>
              </a:rPr>
              <a:t>).</a:t>
            </a:r>
          </a:p>
          <a:p>
            <a:r>
              <a:rPr lang="en-IN" dirty="0">
                <a:solidFill>
                  <a:srgbClr val="404040"/>
                </a:solidFill>
                <a:latin typeface="Times New Roman" panose="02020603050405020304" pitchFamily="18" charset="0"/>
                <a:cs typeface="Times New Roman" panose="02020603050405020304" pitchFamily="18" charset="0"/>
              </a:rPr>
              <a:t>Connect to Remote Host.</a:t>
            </a:r>
          </a:p>
          <a:p>
            <a:r>
              <a:rPr lang="en-IN" dirty="0">
                <a:solidFill>
                  <a:srgbClr val="404040"/>
                </a:solidFill>
                <a:latin typeface="Times New Roman" panose="02020603050405020304" pitchFamily="18" charset="0"/>
                <a:cs typeface="Times New Roman" panose="02020603050405020304" pitchFamily="18" charset="0"/>
              </a:rPr>
              <a:t>Used aggregate functions (respective applications ex: Spark, hive) to </a:t>
            </a:r>
            <a:r>
              <a:rPr lang="en-IN" dirty="0" err="1">
                <a:solidFill>
                  <a:srgbClr val="404040"/>
                </a:solidFill>
                <a:latin typeface="Times New Roman" panose="02020603050405020304" pitchFamily="18" charset="0"/>
                <a:cs typeface="Times New Roman" panose="02020603050405020304" pitchFamily="18" charset="0"/>
              </a:rPr>
              <a:t>analyze</a:t>
            </a:r>
            <a:r>
              <a:rPr lang="en-IN" dirty="0">
                <a:solidFill>
                  <a:srgbClr val="404040"/>
                </a:solidFill>
                <a:latin typeface="Times New Roman" panose="02020603050405020304" pitchFamily="18" charset="0"/>
                <a:cs typeface="Times New Roman" panose="02020603050405020304" pitchFamily="18" charset="0"/>
              </a:rPr>
              <a:t> the data.</a:t>
            </a:r>
          </a:p>
          <a:p>
            <a:endParaRPr lang="en-US" sz="1600" dirty="0">
              <a:solidFill>
                <a:srgbClr val="40404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3415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611A1-59F7-17ED-F12A-C4B48608E3B6}"/>
              </a:ext>
            </a:extLst>
          </p:cNvPr>
          <p:cNvSpPr>
            <a:spLocks noGrp="1"/>
          </p:cNvSpPr>
          <p:nvPr>
            <p:ph type="title"/>
          </p:nvPr>
        </p:nvSpPr>
        <p:spPr>
          <a:xfrm>
            <a:off x="8787865" y="2921173"/>
            <a:ext cx="2642135" cy="1015663"/>
          </a:xfrm>
          <a:prstGeom prst="ellipse">
            <a:avLst/>
          </a:prstGeom>
        </p:spPr>
        <p:txBody>
          <a:bodyPr vert="horz" lIns="182880" tIns="182880" rIns="182880" bIns="182880" rtlCol="0" anchor="ctr" anchorCtr="1">
            <a:normAutofit fontScale="90000"/>
          </a:bodyPr>
          <a:lstStyle/>
          <a:p>
            <a:r>
              <a:rPr lang="en-US" sz="2000" dirty="0"/>
              <a:t>SNAP SHOT (</a:t>
            </a:r>
            <a:r>
              <a:rPr lang="en-US" sz="2000" dirty="0" err="1"/>
              <a:t>i</a:t>
            </a:r>
            <a:r>
              <a:rPr lang="en-US" sz="2000" dirty="0"/>
              <a:t>)</a:t>
            </a:r>
          </a:p>
        </p:txBody>
      </p:sp>
      <p:pic>
        <p:nvPicPr>
          <p:cNvPr id="18" name="Picture 17">
            <a:extLst>
              <a:ext uri="{FF2B5EF4-FFF2-40B4-BE49-F238E27FC236}">
                <a16:creationId xmlns:a16="http://schemas.microsoft.com/office/drawing/2014/main" id="{D33CB903-61C0-F696-B31F-3718B7561CE6}"/>
              </a:ext>
            </a:extLst>
          </p:cNvPr>
          <p:cNvPicPr>
            <a:picLocks noChangeAspect="1"/>
          </p:cNvPicPr>
          <p:nvPr/>
        </p:nvPicPr>
        <p:blipFill>
          <a:blip r:embed="rId2"/>
          <a:stretch>
            <a:fillRect/>
          </a:stretch>
        </p:blipFill>
        <p:spPr>
          <a:xfrm>
            <a:off x="668238" y="906780"/>
            <a:ext cx="6985132" cy="5212080"/>
          </a:xfrm>
          <a:prstGeom prst="rect">
            <a:avLst/>
          </a:prstGeom>
        </p:spPr>
      </p:pic>
    </p:spTree>
    <p:extLst>
      <p:ext uri="{BB962C8B-B14F-4D97-AF65-F5344CB8AC3E}">
        <p14:creationId xmlns:p14="http://schemas.microsoft.com/office/powerpoint/2010/main" val="803450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1D58A367BD933498EFDF71953B31711" ma:contentTypeVersion="3" ma:contentTypeDescription="Create a new document." ma:contentTypeScope="" ma:versionID="bd24cd26532f71a2222d90514fb9e878">
  <xsd:schema xmlns:xsd="http://www.w3.org/2001/XMLSchema" xmlns:xs="http://www.w3.org/2001/XMLSchema" xmlns:p="http://schemas.microsoft.com/office/2006/metadata/properties" xmlns:ns3="6d314e3f-c687-43fb-bccd-89ae3bccc588" targetNamespace="http://schemas.microsoft.com/office/2006/metadata/properties" ma:root="true" ma:fieldsID="da603012097ff72e78fd8d58b715bc20" ns3:_="">
    <xsd:import namespace="6d314e3f-c687-43fb-bccd-89ae3bccc588"/>
    <xsd:element name="properties">
      <xsd:complexType>
        <xsd:sequence>
          <xsd:element name="documentManagement">
            <xsd:complexType>
              <xsd:all>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314e3f-c687-43fb-bccd-89ae3bccc58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B0A0CD1-AB08-4F7F-ADD3-6B0019C8C8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314e3f-c687-43fb-bccd-89ae3bccc5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F1B4106-F21E-43C8-9754-A1B6349E7998}">
  <ds:schemaRefs>
    <ds:schemaRef ds:uri="http://schemas.microsoft.com/sharepoint/v3/contenttype/forms"/>
  </ds:schemaRefs>
</ds:datastoreItem>
</file>

<file path=customXml/itemProps3.xml><?xml version="1.0" encoding="utf-8"?>
<ds:datastoreItem xmlns:ds="http://schemas.openxmlformats.org/officeDocument/2006/customXml" ds:itemID="{EB0AEA57-3156-4644-A5EA-842D97CE9725}">
  <ds:schemaRefs>
    <ds:schemaRef ds:uri="http://schemas.microsoft.com/office/2006/documentManagement/types"/>
    <ds:schemaRef ds:uri="http://purl.org/dc/dcmitype/"/>
    <ds:schemaRef ds:uri="6d314e3f-c687-43fb-bccd-89ae3bccc588"/>
    <ds:schemaRef ds:uri="http://purl.org/dc/terms/"/>
    <ds:schemaRef ds:uri="http://schemas.microsoft.com/office/2006/metadata/properties"/>
    <ds:schemaRef ds:uri="http://purl.org/dc/elements/1.1/"/>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912</TotalTime>
  <Words>412</Words>
  <Application>Microsoft Office PowerPoint</Application>
  <PresentationFormat>Widescreen</PresentationFormat>
  <Paragraphs>65</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Gill Sans MT</vt:lpstr>
      <vt:lpstr>Söhne</vt:lpstr>
      <vt:lpstr>Times New Roman</vt:lpstr>
      <vt:lpstr>Wingdings</vt:lpstr>
      <vt:lpstr>Parcel</vt:lpstr>
      <vt:lpstr>NYC parking ticket analysis    Introduction to BIG Data Final Project</vt:lpstr>
      <vt:lpstr>Overview:</vt:lpstr>
      <vt:lpstr>Introduction:</vt:lpstr>
      <vt:lpstr>WHY CLOUD COMPUTING?</vt:lpstr>
      <vt:lpstr>Data warehouse vs data lake</vt:lpstr>
      <vt:lpstr>DATA COLLECTION</vt:lpstr>
      <vt:lpstr>Data Pipelining</vt:lpstr>
      <vt:lpstr>PROCESS</vt:lpstr>
      <vt:lpstr>SNAP SHOT (i)</vt:lpstr>
      <vt:lpstr>SNAP SHOT (II) </vt:lpstr>
      <vt:lpstr>STEPS TO Connect emr</vt:lpstr>
      <vt:lpstr>PowerPoint Presentation</vt:lpstr>
      <vt:lpstr>PowerPoint Presentation</vt:lpstr>
      <vt:lpstr>PowerPoint Presentation</vt:lpstr>
      <vt:lpstr>PowerPoint Presentation</vt:lpstr>
      <vt:lpstr>OBSERVATIONS</vt:lpstr>
      <vt:lpstr>References</vt:lpstr>
      <vt:lpstr>PowerPoint Presentation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NYC parking ticket analysis    Introduction to BIG Data Final Project</dc:title>
  <dc:creator>Harika Gajjela</dc:creator>
  <cp:lastModifiedBy>Harika Gajjela</cp:lastModifiedBy>
  <cp:revision>14</cp:revision>
  <dcterms:created xsi:type="dcterms:W3CDTF">2023-12-07T05:08:03Z</dcterms:created>
  <dcterms:modified xsi:type="dcterms:W3CDTF">2023-12-07T23:48:06Z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0x010100E1D58A367BD933498EFDF71953B31711</vt:lpwstr>
  </property>
</Properties>
</file>