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0"/>
  </p:notesMasterIdLst>
  <p:sldIdLst>
    <p:sldId id="270" r:id="rId5"/>
    <p:sldId id="271" r:id="rId6"/>
    <p:sldId id="289" r:id="rId7"/>
    <p:sldId id="287" r:id="rId8"/>
    <p:sldId id="290" r:id="rId9"/>
    <p:sldId id="292" r:id="rId10"/>
    <p:sldId id="295" r:id="rId11"/>
    <p:sldId id="337" r:id="rId12"/>
    <p:sldId id="336" r:id="rId13"/>
    <p:sldId id="297" r:id="rId14"/>
    <p:sldId id="299" r:id="rId15"/>
    <p:sldId id="303" r:id="rId16"/>
    <p:sldId id="300" r:id="rId17"/>
    <p:sldId id="302" r:id="rId18"/>
    <p:sldId id="301" r:id="rId19"/>
    <p:sldId id="306" r:id="rId20"/>
    <p:sldId id="304" r:id="rId21"/>
    <p:sldId id="307" r:id="rId22"/>
    <p:sldId id="308" r:id="rId23"/>
    <p:sldId id="309" r:id="rId24"/>
    <p:sldId id="311" r:id="rId25"/>
    <p:sldId id="310" r:id="rId26"/>
    <p:sldId id="313" r:id="rId27"/>
    <p:sldId id="312" r:id="rId28"/>
    <p:sldId id="325" r:id="rId29"/>
    <p:sldId id="305" r:id="rId30"/>
    <p:sldId id="314" r:id="rId31"/>
    <p:sldId id="315" r:id="rId32"/>
    <p:sldId id="326" r:id="rId33"/>
    <p:sldId id="328" r:id="rId34"/>
    <p:sldId id="327" r:id="rId35"/>
    <p:sldId id="329" r:id="rId36"/>
    <p:sldId id="330" r:id="rId37"/>
    <p:sldId id="331" r:id="rId38"/>
    <p:sldId id="332" r:id="rId39"/>
    <p:sldId id="333" r:id="rId40"/>
    <p:sldId id="335" r:id="rId41"/>
    <p:sldId id="334" r:id="rId42"/>
    <p:sldId id="316" r:id="rId43"/>
    <p:sldId id="320" r:id="rId44"/>
    <p:sldId id="317" r:id="rId45"/>
    <p:sldId id="321" r:id="rId46"/>
    <p:sldId id="323" r:id="rId47"/>
    <p:sldId id="322" r:id="rId48"/>
    <p:sldId id="32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B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7" autoAdjust="0"/>
    <p:restoredTop sz="89474" autoAdjust="0"/>
  </p:normalViewPr>
  <p:slideViewPr>
    <p:cSldViewPr snapToGrid="0" showGuides="1">
      <p:cViewPr varScale="1">
        <p:scale>
          <a:sx n="66" d="100"/>
          <a:sy n="66" d="100"/>
        </p:scale>
        <p:origin x="320" y="48"/>
      </p:cViewPr>
      <p:guideLst>
        <p:guide orient="horz" pos="187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E5BDF-9B7E-3646-B6C9-FC2C3E116129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BADB7-1FBB-B74E-B90C-DA1567BD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4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0846" y="1454203"/>
            <a:ext cx="7226060" cy="1862379"/>
          </a:xfrm>
        </p:spPr>
        <p:txBody>
          <a:bodyPr anchor="t">
            <a:noAutofit/>
          </a:bodyPr>
          <a:lstStyle>
            <a:lvl1pPr algn="l">
              <a:lnSpc>
                <a:spcPts val="5500"/>
              </a:lnSpc>
              <a:defRPr sz="6000" i="1" baseline="0">
                <a:solidFill>
                  <a:schemeClr val="tx1"/>
                </a:solidFill>
                <a:latin typeface="+mn-lt"/>
                <a:cs typeface="Cordia New" panose="020B0304020202020204" pitchFamily="34" charset="-34"/>
              </a:defRPr>
            </a:lvl1pPr>
          </a:lstStyle>
          <a:p>
            <a:r>
              <a:rPr lang="en-US" dirty="0" smtClean="0"/>
              <a:t>TITLE OF THE</a:t>
            </a:r>
            <a:br>
              <a:rPr lang="en-US" dirty="0" smtClean="0"/>
            </a:br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WILL GO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1228" y="3554081"/>
            <a:ext cx="7165678" cy="379561"/>
          </a:xfrm>
        </p:spPr>
        <p:txBody>
          <a:bodyPr>
            <a:noAutofit/>
          </a:bodyPr>
          <a:lstStyle>
            <a:lvl1pPr marL="0" indent="0" algn="l">
              <a:lnSpc>
                <a:spcPts val="1700"/>
              </a:lnSpc>
              <a:spcBef>
                <a:spcPts val="0"/>
              </a:spcBef>
              <a:buNone/>
              <a:defRPr sz="1350" b="0" kern="0" spc="30" baseline="0">
                <a:solidFill>
                  <a:schemeClr val="accent5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Title of the presentation will be no longer than three lines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1228" y="3933642"/>
            <a:ext cx="3254188" cy="2104849"/>
          </a:xfrm>
        </p:spPr>
        <p:txBody>
          <a:bodyPr anchor="ctr"/>
          <a:lstStyle>
            <a:lvl1pPr marL="0" indent="0" algn="l" defTabSz="182880">
              <a:lnSpc>
                <a:spcPts val="1800"/>
              </a:lnSpc>
              <a:spcBef>
                <a:spcPts val="0"/>
              </a:spcBef>
              <a:buNone/>
              <a:defRPr sz="1150" b="1" baseline="0">
                <a:solidFill>
                  <a:schemeClr val="tx2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Presenter One</a:t>
            </a:r>
          </a:p>
          <a:p>
            <a:pPr lvl="0"/>
            <a:r>
              <a:rPr lang="en-US" dirty="0" smtClean="0"/>
              <a:t>Presenter Two	</a:t>
            </a:r>
          </a:p>
          <a:p>
            <a:pPr lvl="0"/>
            <a:r>
              <a:rPr lang="en-US" dirty="0" smtClean="0"/>
              <a:t>Presenter Three	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41228" y="668256"/>
            <a:ext cx="3782275" cy="412233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6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XX.XX.16</a:t>
            </a:r>
          </a:p>
        </p:txBody>
      </p:sp>
    </p:spTree>
    <p:extLst>
      <p:ext uri="{BB962C8B-B14F-4D97-AF65-F5344CB8AC3E}">
        <p14:creationId xmlns:p14="http://schemas.microsoft.com/office/powerpoint/2010/main" val="32308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54" y="911225"/>
            <a:ext cx="11430000" cy="48108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5671"/>
            <a:ext cx="308688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499" y="235671"/>
            <a:ext cx="8186001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047297" y="345238"/>
            <a:ext cx="4433643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877.277.1044   </a:t>
            </a:r>
            <a:r>
              <a:rPr lang="en-US" sz="1200" b="1" i="0" dirty="0" smtClean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</a:t>
            </a:r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100" b="1" dirty="0" err="1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magenic.com</a:t>
            </a:r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200" b="1" i="0" dirty="0" smtClean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//</a:t>
            </a:r>
            <a:endParaRPr lang="en-US" sz="1200" b="1" i="0" dirty="0">
              <a:solidFill>
                <a:srgbClr val="56565A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1374267" y="345238"/>
            <a:ext cx="457929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28E39B6D-4B99-497D-9F61-EDE8F8EC9C63}" type="slidenum">
              <a:rPr lang="en-US" sz="1100" b="1" baseline="0" smtClean="0">
                <a:solidFill>
                  <a:srgbClr val="56565A"/>
                </a:solidFill>
                <a:latin typeface="+mj-lt"/>
                <a:cs typeface="Cordia New" panose="020B0304020202020204" pitchFamily="34" charset="-34"/>
              </a:rPr>
              <a:pPr algn="l"/>
              <a:t>‹#›</a:t>
            </a:fld>
            <a:endParaRPr lang="en-US" sz="1100" b="1" baseline="0" dirty="0">
              <a:solidFill>
                <a:srgbClr val="56565A"/>
              </a:solidFill>
              <a:latin typeface="+mj-lt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6816011" y="4975156"/>
            <a:ext cx="5267132" cy="66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600"/>
              </a:lnSpc>
              <a:spcBef>
                <a:spcPts val="0"/>
              </a:spcBef>
            </a:pPr>
            <a:r>
              <a:rPr lang="en-US" sz="6500" b="0" i="1" dirty="0" smtClean="0">
                <a:solidFill>
                  <a:srgbClr val="56565A"/>
                </a:solidFill>
                <a:latin typeface="+mn-lt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  <a:endParaRPr lang="en-US" sz="6500" b="0" i="1" dirty="0">
              <a:solidFill>
                <a:srgbClr val="56565A"/>
              </a:solidFill>
              <a:latin typeface="+mn-lt"/>
              <a:ea typeface="Dotum" panose="020B0600000101010101" pitchFamily="34" charset="-127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2656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4810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2398"/>
            <a:ext cx="11429999" cy="34239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3703343"/>
            <a:ext cx="11429999" cy="20187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447" y="914401"/>
            <a:ext cx="5625353" cy="480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4401"/>
            <a:ext cx="5652247" cy="480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904973"/>
            <a:ext cx="561107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1719359"/>
            <a:ext cx="5611076" cy="40027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4973"/>
            <a:ext cx="563958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9359"/>
            <a:ext cx="5639586" cy="40027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22" y="254524"/>
            <a:ext cx="6628598" cy="5467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6622" y="248270"/>
            <a:ext cx="6616330" cy="5458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154" y="265393"/>
            <a:ext cx="11430000" cy="510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54" y="911225"/>
            <a:ext cx="11430000" cy="3884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8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15000"/>
        <a:buFont typeface="Franklin Gothic Book" panose="020B0503020102020204" pitchFamily="34" charset="0"/>
        <a:buChar char="»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30000"/>
        <a:buFont typeface="Franklin Gothic Book" panose="020B0503020102020204" pitchFamily="34" charset="0"/>
        <a:buChar char="›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Franklin Gothic Book" panose="020B0503020102020204" pitchFamily="34" charset="0"/>
        <a:buChar char="−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846" y="1454203"/>
            <a:ext cx="8577222" cy="1862379"/>
          </a:xfrm>
        </p:spPr>
        <p:txBody>
          <a:bodyPr/>
          <a:lstStyle/>
          <a:p>
            <a:r>
              <a:rPr lang="en-US" dirty="0" err="1" smtClean="0"/>
              <a:t>Magenic</a:t>
            </a:r>
            <a:r>
              <a:rPr lang="en-US" dirty="0" smtClean="0"/>
              <a:t> Masters React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Mily </a:t>
            </a:r>
            <a:r>
              <a:rPr lang="en-US" dirty="0" err="1" smtClean="0"/>
              <a:t>Opena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smtClean="0"/>
              <a:t>Jan </a:t>
            </a:r>
            <a:r>
              <a:rPr lang="en-US" smtClean="0"/>
              <a:t>17,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436099"/>
            <a:ext cx="11430000" cy="52859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7200" dirty="0" smtClean="0"/>
              <a:t>Meet React</a:t>
            </a:r>
          </a:p>
        </p:txBody>
      </p:sp>
    </p:spTree>
    <p:extLst>
      <p:ext uri="{BB962C8B-B14F-4D97-AF65-F5344CB8AC3E}">
        <p14:creationId xmlns:p14="http://schemas.microsoft.com/office/powerpoint/2010/main" val="46482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A library for creating user interfaces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AKA: V in MVC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0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Declarative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Code itself is the documentation if done the </a:t>
            </a:r>
            <a:r>
              <a:rPr lang="en-US" smtClean="0">
                <a:solidFill>
                  <a:srgbClr val="78BE42"/>
                </a:solidFill>
              </a:rPr>
              <a:t>right way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1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Component based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Build small component, compose complex UI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9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/>
              <a:t>Plays nicely with your stack </a:t>
            </a:r>
            <a:endParaRPr lang="en-US" sz="4800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Learn once, write anywhere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1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One-way data binding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Renders UI and respond to events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0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React Syntax Demo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“Hello React”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2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436099"/>
            <a:ext cx="11430000" cy="52859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7200" dirty="0" smtClean="0"/>
              <a:t>Meet Components</a:t>
            </a:r>
          </a:p>
        </p:txBody>
      </p:sp>
    </p:spTree>
    <p:extLst>
      <p:ext uri="{BB962C8B-B14F-4D97-AF65-F5344CB8AC3E}">
        <p14:creationId xmlns:p14="http://schemas.microsoft.com/office/powerpoint/2010/main" val="31737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We all like separation of concerns, right?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Reduce coupling, increase cohesion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Coupling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78BE42"/>
                </a:solidFill>
              </a:rPr>
              <a:t>T</a:t>
            </a:r>
            <a:r>
              <a:rPr lang="en-US" dirty="0" smtClean="0">
                <a:solidFill>
                  <a:srgbClr val="78BE42"/>
                </a:solidFill>
              </a:rPr>
              <a:t>he </a:t>
            </a:r>
            <a:r>
              <a:rPr lang="en-US" dirty="0">
                <a:solidFill>
                  <a:srgbClr val="78BE42"/>
                </a:solidFill>
              </a:rPr>
              <a:t>degree to which software components </a:t>
            </a:r>
            <a:endParaRPr lang="en-US" dirty="0" smtClean="0">
              <a:solidFill>
                <a:srgbClr val="78BE42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are dependent </a:t>
            </a:r>
            <a:r>
              <a:rPr lang="en-US" dirty="0">
                <a:solidFill>
                  <a:srgbClr val="78BE42"/>
                </a:solidFill>
              </a:rPr>
              <a:t>upon each </a:t>
            </a:r>
            <a:r>
              <a:rPr lang="en-US" dirty="0" smtClean="0">
                <a:solidFill>
                  <a:srgbClr val="78BE42"/>
                </a:solidFill>
              </a:rPr>
              <a:t>other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63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 What is React?</a:t>
            </a:r>
          </a:p>
          <a:p>
            <a:endParaRPr lang="en-PH" dirty="0" smtClean="0"/>
          </a:p>
          <a:p>
            <a:r>
              <a:rPr lang="en-US" dirty="0" smtClean="0"/>
              <a:t> Thinking in Components</a:t>
            </a:r>
          </a:p>
          <a:p>
            <a:endParaRPr lang="en-US" dirty="0"/>
          </a:p>
          <a:p>
            <a:r>
              <a:rPr lang="en-US" dirty="0" smtClean="0"/>
              <a:t> Virtual DOM</a:t>
            </a:r>
          </a:p>
          <a:p>
            <a:endParaRPr lang="en-US" dirty="0"/>
          </a:p>
          <a:p>
            <a:r>
              <a:rPr lang="en-US" dirty="0" smtClean="0"/>
              <a:t> JSX</a:t>
            </a:r>
            <a:endParaRPr lang="en-PH" dirty="0" smtClean="0"/>
          </a:p>
          <a:p>
            <a:endParaRPr lang="en-PH" dirty="0"/>
          </a:p>
          <a:p>
            <a:endParaRPr lang="en-PH" dirty="0" smtClean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Agenda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686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Cohesion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The degree </a:t>
            </a:r>
            <a:r>
              <a:rPr lang="en-US" dirty="0">
                <a:solidFill>
                  <a:srgbClr val="78BE42"/>
                </a:solidFill>
              </a:rPr>
              <a:t>to which the elements of a module belong together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7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Templates separate technologies,</a:t>
            </a:r>
          </a:p>
          <a:p>
            <a:pPr marL="0" indent="0" algn="ctr">
              <a:buNone/>
            </a:pPr>
            <a:r>
              <a:rPr lang="en-US" sz="4800" dirty="0" smtClean="0"/>
              <a:t>not concerns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2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Display logic and markups are inevitably tightly coupled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How do you bind to DOM element?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6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Use React components to separate your concerns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React components are reusable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React components can be nested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React components are self-contained, concern-specific building blocks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React favors the creation of simple </a:t>
            </a:r>
            <a:r>
              <a:rPr lang="en-US" b="1" dirty="0" smtClean="0">
                <a:solidFill>
                  <a:srgbClr val="78BE42"/>
                </a:solidFill>
              </a:rPr>
              <a:t>reusable</a:t>
            </a:r>
            <a:r>
              <a:rPr lang="en-US" dirty="0" smtClean="0">
                <a:solidFill>
                  <a:srgbClr val="78BE42"/>
                </a:solidFill>
              </a:rPr>
              <a:t> components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0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Since React components are concern-specific, it is easy to unit test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After all, a component is a </a:t>
            </a:r>
            <a:r>
              <a:rPr lang="en-US" b="1" dirty="0" smtClean="0">
                <a:solidFill>
                  <a:srgbClr val="78BE42"/>
                </a:solidFill>
              </a:rPr>
              <a:t>unit</a:t>
            </a:r>
            <a:endParaRPr lang="en-US" b="1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7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Think in component as React developer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In React application, everything is made of components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1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Demo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“Skills Inventory Module”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1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436099"/>
            <a:ext cx="11430000" cy="52859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7200" dirty="0" smtClean="0"/>
              <a:t>Meet Virtual DOM</a:t>
            </a:r>
          </a:p>
        </p:txBody>
      </p:sp>
    </p:spTree>
    <p:extLst>
      <p:ext uri="{BB962C8B-B14F-4D97-AF65-F5344CB8AC3E}">
        <p14:creationId xmlns:p14="http://schemas.microsoft.com/office/powerpoint/2010/main" val="3544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In 90’s it was easier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Just refresh the page when the data changes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Virtual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2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436099"/>
            <a:ext cx="11430000" cy="52859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7200" dirty="0" smtClean="0"/>
              <a:t>Why Learn React?</a:t>
            </a:r>
            <a:endParaRPr lang="en-PH" sz="7200" dirty="0"/>
          </a:p>
        </p:txBody>
      </p:sp>
    </p:spTree>
    <p:extLst>
      <p:ext uri="{BB962C8B-B14F-4D97-AF65-F5344CB8AC3E}">
        <p14:creationId xmlns:p14="http://schemas.microsoft.com/office/powerpoint/2010/main" val="90485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In React, when the data changes, React re-renders the entire component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78BE42"/>
                </a:solidFill>
              </a:rPr>
              <a:t>Every place data is displayed is guaranteed to be up-to-date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Virtual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4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Re-rendering on every change makes things simple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No more magical data-binding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No more dirty-checking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No more explicit DOM operations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Virtual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2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“Re-render on every change? That seems expensive”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Virtual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8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Virtual DOM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Makes re-rendering on every change </a:t>
            </a:r>
            <a:r>
              <a:rPr lang="en-US" b="1" dirty="0" smtClean="0">
                <a:solidFill>
                  <a:srgbClr val="78BE42"/>
                </a:solidFill>
              </a:rPr>
              <a:t>fast</a:t>
            </a:r>
            <a:endParaRPr lang="en-US" b="1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Virtual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3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/>
              <a:t>You can’t just throw out the DOM and rebuild it on each update</a:t>
            </a:r>
            <a:endParaRPr lang="en-US" sz="4800" dirty="0" smtClean="0"/>
          </a:p>
          <a:p>
            <a:pPr marL="0" indent="0" algn="ctr">
              <a:buNone/>
            </a:pPr>
            <a:r>
              <a:rPr lang="en-US" dirty="0">
                <a:solidFill>
                  <a:srgbClr val="78BE42"/>
                </a:solidFill>
              </a:rPr>
              <a:t>It’s too slow</a:t>
            </a:r>
            <a:endParaRPr lang="en-US" b="1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Virtual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9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So Facebook built a Virtual DOM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Optimized for performance and memory</a:t>
            </a:r>
            <a:endParaRPr lang="en-US" b="1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Virtual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On every update…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React builds a new </a:t>
            </a:r>
            <a:r>
              <a:rPr lang="en-US" b="1" dirty="0" smtClean="0">
                <a:solidFill>
                  <a:srgbClr val="78BE42"/>
                </a:solidFill>
              </a:rPr>
              <a:t>virtual DOM</a:t>
            </a:r>
            <a:r>
              <a:rPr lang="en-US" dirty="0" smtClean="0">
                <a:solidFill>
                  <a:srgbClr val="78BE42"/>
                </a:solidFill>
              </a:rPr>
              <a:t> subtree</a:t>
            </a:r>
            <a:endParaRPr lang="en-US" b="1" dirty="0">
              <a:solidFill>
                <a:srgbClr val="78BE42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Diffs it with the </a:t>
            </a:r>
            <a:r>
              <a:rPr lang="en-US" b="1" dirty="0" smtClean="0">
                <a:solidFill>
                  <a:srgbClr val="78BE42"/>
                </a:solidFill>
              </a:rPr>
              <a:t>browser DOM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Computes the minimal set of DOM mutations and puts them in a queue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Batch executes all updates</a:t>
            </a:r>
          </a:p>
          <a:p>
            <a:pPr algn="ctr"/>
            <a:endParaRPr lang="en-US" dirty="0" smtClean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Virtual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6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It’s </a:t>
            </a:r>
            <a:r>
              <a:rPr lang="en-US" sz="4800" b="1" dirty="0" smtClean="0"/>
              <a:t>fast</a:t>
            </a:r>
            <a:r>
              <a:rPr lang="en-US" sz="4800" dirty="0" smtClean="0"/>
              <a:t>!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Manipulating the in-memory representation of DOM is faster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than manipulating the real DOM</a:t>
            </a:r>
          </a:p>
          <a:p>
            <a:pPr algn="ctr"/>
            <a:endParaRPr lang="en-US" dirty="0" smtClean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Virtual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6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Demo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Angular vs React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Virtual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4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436099"/>
            <a:ext cx="11430000" cy="52859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7200" dirty="0" smtClean="0"/>
              <a:t>Meet JSX</a:t>
            </a:r>
          </a:p>
        </p:txBody>
      </p:sp>
    </p:spTree>
    <p:extLst>
      <p:ext uri="{BB962C8B-B14F-4D97-AF65-F5344CB8AC3E}">
        <p14:creationId xmlns:p14="http://schemas.microsoft.com/office/powerpoint/2010/main" val="25071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Small Learning Curve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React?</a:t>
            </a:r>
            <a:endParaRPr lang="en-P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503440"/>
            <a:ext cx="4187591" cy="446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3600" dirty="0" smtClean="0"/>
              <a:t>The funny tag syntax inside React components that is neither string nor HTML</a:t>
            </a:r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endParaRPr lang="en-US" sz="4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JSX</a:t>
            </a:r>
            <a:endParaRPr lang="en-US" dirty="0"/>
          </a:p>
        </p:txBody>
      </p:sp>
      <p:pic>
        <p:nvPicPr>
          <p:cNvPr id="1026" name="Picture 2" descr="http://speed.examples.500tech.com/dog-dude-wait-wh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155" y="2256652"/>
            <a:ext cx="4516837" cy="338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29" y="2253380"/>
            <a:ext cx="60198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6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Perhaps, the most confusing about React isn’t React at all, it’s JSX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But Facebook recommend using it with React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JSX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6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It is just </a:t>
            </a:r>
            <a:r>
              <a:rPr lang="en-US" sz="4800" dirty="0"/>
              <a:t>a syntax extension to JavaScript</a:t>
            </a:r>
            <a:endParaRPr lang="en-US" sz="4800" dirty="0" smtClean="0"/>
          </a:p>
          <a:p>
            <a:pPr marL="0" indent="0" algn="ctr">
              <a:buNone/>
            </a:pPr>
            <a:r>
              <a:rPr lang="en-US" dirty="0">
                <a:solidFill>
                  <a:srgbClr val="78BE42"/>
                </a:solidFill>
              </a:rPr>
              <a:t>Fundamentally, JSX just provides syntactic sugar for the </a:t>
            </a:r>
            <a:r>
              <a:rPr lang="en-US" dirty="0" err="1">
                <a:solidFill>
                  <a:srgbClr val="78BE42"/>
                </a:solidFill>
              </a:rPr>
              <a:t>React.createElement</a:t>
            </a:r>
            <a:r>
              <a:rPr lang="en-US" dirty="0">
                <a:solidFill>
                  <a:srgbClr val="78BE42"/>
                </a:solidFill>
              </a:rPr>
              <a:t>()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JSX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4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You will eventually become more comfortable using JSX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More </a:t>
            </a:r>
            <a:r>
              <a:rPr lang="en-US" dirty="0">
                <a:solidFill>
                  <a:srgbClr val="78BE42"/>
                </a:solidFill>
              </a:rPr>
              <a:t>details to follow in the coming sessions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JSX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0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Demo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JSX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 Quiz</a:t>
            </a:r>
          </a:p>
          <a:p>
            <a:endParaRPr lang="en-PH" dirty="0" smtClean="0"/>
          </a:p>
          <a:p>
            <a:r>
              <a:rPr lang="en-US" dirty="0" smtClean="0"/>
              <a:t> Environment Setup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Assignment</a:t>
            </a:r>
            <a:endParaRPr lang="en-PH" dirty="0"/>
          </a:p>
          <a:p>
            <a:endParaRPr lang="en-PH" dirty="0" smtClean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Agenda Next Session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2115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React is Fast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React?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876" y="1456926"/>
            <a:ext cx="4222915" cy="426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0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JSX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React?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227" y="1381876"/>
            <a:ext cx="7203907" cy="405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8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Great Community, Battle Tested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React?</a:t>
            </a:r>
            <a:endParaRPr lang="en-PH" dirty="0"/>
          </a:p>
        </p:txBody>
      </p:sp>
      <p:pic>
        <p:nvPicPr>
          <p:cNvPr id="1028" name="Picture 4" descr="https://www.facebook.com/images/fb_icon_325x32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888" y="1911191"/>
            <a:ext cx="2180092" cy="218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3835642c2693476aa717-d4b78efce91b9730bcca725cf9bb0b37.r51.cf1.rackcdn.com/Instagram_App_Large_May2016_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279" y="3140107"/>
            <a:ext cx="1049110" cy="104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paypalobjects.com/webstatic/mktg/logo-center/PP_Acceptance_Marks_for_LogoCenter_266x142.png?01AD=3C0uhGg37_B-pa_QoexHh3lIBothhY1LYc8sHLZBRGf1Skdn2Dd9A8A&amp;01RI=7C27C751BF2A1EE&amp;01NA=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53" y="1648687"/>
            <a:ext cx="25336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-media-cache-ak0.pinimg.com/564x/27/e4/40/27e440e08ecf700cc6d9b38c02ab5d5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717" y="4570528"/>
            <a:ext cx="1535389" cy="115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allvectorlogo.com/img/2016/07/yahoo-mail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819" y="1407575"/>
            <a:ext cx="3022879" cy="164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logodesignlove.com/images/evolution/bbc-logo-design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219" y="4626130"/>
            <a:ext cx="3007452" cy="104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en.wikifur.com/w/images/2/25/DeviantArt201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665" y="3309448"/>
            <a:ext cx="2737390" cy="69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logos-download.com/wp-content/uploads/2016/07/Dropbox_logo_small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170" y="4457921"/>
            <a:ext cx="1487959" cy="148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workinghomeguide.com/wp-content/uploads/2012/01/reddit-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97" y="3336071"/>
            <a:ext cx="184785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06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 Facebook </a:t>
            </a:r>
            <a:r>
              <a:rPr lang="en-US" dirty="0"/>
              <a:t>did it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 Codes are easier to reason about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 Learn once, write everywhere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It pays well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React?</a:t>
            </a:r>
            <a:endParaRPr lang="en-US" dirty="0"/>
          </a:p>
        </p:txBody>
      </p:sp>
      <p:pic>
        <p:nvPicPr>
          <p:cNvPr id="1026" name="Picture 2" descr="http://hd.wallpaperswide.com/thumbs/shut_up_and_take_my_money-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926" y="1198184"/>
            <a:ext cx="5509481" cy="356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00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436099"/>
            <a:ext cx="11430000" cy="52859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7200" dirty="0" smtClean="0"/>
              <a:t>Lets start Reacting </a:t>
            </a:r>
            <a:r>
              <a:rPr lang="en-US" sz="7200" dirty="0" smtClean="0">
                <a:sym typeface="Wingdings" panose="05000000000000000000" pitchFamily="2" charset="2"/>
              </a:rPr>
              <a:t></a:t>
            </a:r>
            <a:endParaRPr lang="en-US" sz="7200" dirty="0" smtClean="0"/>
          </a:p>
        </p:txBody>
      </p:sp>
    </p:spTree>
    <p:extLst>
      <p:ext uri="{BB962C8B-B14F-4D97-AF65-F5344CB8AC3E}">
        <p14:creationId xmlns:p14="http://schemas.microsoft.com/office/powerpoint/2010/main" val="248005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GNC_PPT_FINAL">
  <a:themeElements>
    <a:clrScheme name="MAGENIC COLORS">
      <a:dk1>
        <a:srgbClr val="53565A"/>
      </a:dk1>
      <a:lt1>
        <a:sysClr val="window" lastClr="FFFFFF"/>
      </a:lt1>
      <a:dk2>
        <a:srgbClr val="78BE3C"/>
      </a:dk2>
      <a:lt2>
        <a:srgbClr val="FFC32C"/>
      </a:lt2>
      <a:accent1>
        <a:srgbClr val="78BE3C"/>
      </a:accent1>
      <a:accent2>
        <a:srgbClr val="00A9E0"/>
      </a:accent2>
      <a:accent3>
        <a:srgbClr val="F26A21"/>
      </a:accent3>
      <a:accent4>
        <a:srgbClr val="E31C79"/>
      </a:accent4>
      <a:accent5>
        <a:srgbClr val="75787B"/>
      </a:accent5>
      <a:accent6>
        <a:srgbClr val="97999B"/>
      </a:accent6>
      <a:hlink>
        <a:srgbClr val="F37121"/>
      </a:hlink>
      <a:folHlink>
        <a:srgbClr val="75787B"/>
      </a:folHlink>
    </a:clrScheme>
    <a:fontScheme name="Magenic_Fonts">
      <a:majorFont>
        <a:latin typeface="Franklin Gothic Medium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aster_100716" id="{04A3D33C-03BF-784A-8361-4605A4026E8D}" vid="{5E85041B-E579-7242-A5E9-3DBED271F5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047A0B1BD8FE45B080D14CD83AD5DB" ma:contentTypeVersion="4" ma:contentTypeDescription="Create a new document." ma:contentTypeScope="" ma:versionID="732beed655f90311345169d5c7f55f96">
  <xsd:schema xmlns:xsd="http://www.w3.org/2001/XMLSchema" xmlns:xs="http://www.w3.org/2001/XMLSchema" xmlns:p="http://schemas.microsoft.com/office/2006/metadata/properties" xmlns:ns2="f0d6b4bb-fd12-4740-8884-687737dcca9a" targetNamespace="http://schemas.microsoft.com/office/2006/metadata/properties" ma:root="true" ma:fieldsID="4ef6a310962b90ee3fe3c0e9cfa1177a" ns2:_="">
    <xsd:import namespace="f0d6b4bb-fd12-4740-8884-687737dcca9a"/>
    <xsd:element name="properties">
      <xsd:complexType>
        <xsd:sequence>
          <xsd:element name="documentManagement">
            <xsd:complexType>
              <xsd:all>
                <xsd:element ref="ns2:Tech_x0020_Used" minOccurs="0"/>
                <xsd:element ref="ns2:Document_x0020_Type" minOccurs="0"/>
                <xsd:element ref="ns2:Industry_x002f_Vertical" minOccurs="0"/>
                <xsd:element ref="ns2:Compan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d6b4bb-fd12-4740-8884-687737dcca9a" elementFormDefault="qualified">
    <xsd:import namespace="http://schemas.microsoft.com/office/2006/documentManagement/types"/>
    <xsd:import namespace="http://schemas.microsoft.com/office/infopath/2007/PartnerControls"/>
    <xsd:element name="Tech_x0020_Used" ma:index="8" nillable="true" ma:displayName="Tech Used" ma:internalName="Tech_x0020_Used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p Dev"/>
                    <xsd:enumeration value="Mobile"/>
                    <xsd:enumeration value="Biztalk"/>
                    <xsd:enumeration value="Azure"/>
                    <xsd:enumeration value="Data Services"/>
                    <xsd:enumeration value="Application Lifecycle Mgmt"/>
                    <xsd:enumeration value="SharePoint"/>
                    <xsd:enumeration value="UX/UI"/>
                    <xsd:enumeration value="QAT"/>
                    <xsd:enumeration value="Support &amp; Maintenance"/>
                  </xsd:restriction>
                </xsd:simpleType>
              </xsd:element>
            </xsd:sequence>
          </xsd:extension>
        </xsd:complexContent>
      </xsd:complexType>
    </xsd:element>
    <xsd:element name="Document_x0020_Type" ma:index="9" nillable="true" ma:displayName="Document Type" ma:internalName="Document_x0020_Typ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roposal"/>
                    <xsd:enumeration value="Template"/>
                    <xsd:enumeration value="Graphics"/>
                    <xsd:enumeration value="Presentation"/>
                    <xsd:enumeration value="Base Deck"/>
                    <xsd:enumeration value="Envisioning"/>
                    <xsd:enumeration value="Case Study"/>
                    <xsd:enumeration value="Estimate"/>
                    <xsd:enumeration value="Client Supplied Docs / RFP"/>
                    <xsd:enumeration value="Pursuit Docs"/>
                    <xsd:enumeration value="White Paper"/>
                  </xsd:restriction>
                </xsd:simpleType>
              </xsd:element>
            </xsd:sequence>
          </xsd:extension>
        </xsd:complexContent>
      </xsd:complexType>
    </xsd:element>
    <xsd:element name="Industry_x002f_Vertical" ma:index="10" nillable="true" ma:displayName="Industry/Vertical" ma:format="RadioButtons" ma:internalName="Industry_x002f_Vertical">
      <xsd:simpleType>
        <xsd:restriction base="dms:Choice">
          <xsd:enumeration value="Retail"/>
          <xsd:enumeration value="Manufacturing"/>
          <xsd:enumeration value="Transportation/Logistics"/>
          <xsd:enumeration value="Financial Services/Banking"/>
          <xsd:enumeration value="Healthcare/Life Sciences"/>
          <xsd:enumeration value="Insurance"/>
          <xsd:enumeration value="Professional Services"/>
          <xsd:enumeration value="Misc."/>
        </xsd:restriction>
      </xsd:simpleType>
    </xsd:element>
    <xsd:element name="Company" ma:index="11" nillable="true" ma:displayName="Company" ma:internalName="Compan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pany xmlns="f0d6b4bb-fd12-4740-8884-687737dcca9a">Magenic</Company>
    <Tech_x0020_Used xmlns="f0d6b4bb-fd12-4740-8884-687737dcca9a"/>
    <Document_x0020_Type xmlns="f0d6b4bb-fd12-4740-8884-687737dcca9a">
      <Value>Template</Value>
    </Document_x0020_Type>
    <Industry_x002f_Vertical xmlns="f0d6b4bb-fd12-4740-8884-687737dcca9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5D891D-18BB-4FBC-9954-A01A3A7BC0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d6b4bb-fd12-4740-8884-687737dcca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A3A91F-3324-4EE4-8BF2-C3B78E1D1674}">
  <ds:schemaRefs>
    <ds:schemaRef ds:uri="http://schemas.microsoft.com/office/2006/metadata/properties"/>
    <ds:schemaRef ds:uri="http://schemas.microsoft.com/office/infopath/2007/PartnerControls"/>
    <ds:schemaRef ds:uri="f0d6b4bb-fd12-4740-8884-687737dcca9a"/>
  </ds:schemaRefs>
</ds:datastoreItem>
</file>

<file path=customXml/itemProps3.xml><?xml version="1.0" encoding="utf-8"?>
<ds:datastoreItem xmlns:ds="http://schemas.openxmlformats.org/officeDocument/2006/customXml" ds:itemID="{D18D97D8-3C52-47EE-88EC-CF46155D74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W1D1</Template>
  <TotalTime>1660</TotalTime>
  <Words>588</Words>
  <Application>Microsoft Office PowerPoint</Application>
  <PresentationFormat>Widescreen</PresentationFormat>
  <Paragraphs>144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Arial Black</vt:lpstr>
      <vt:lpstr>Calibri</vt:lpstr>
      <vt:lpstr>Cordia New</vt:lpstr>
      <vt:lpstr>Dotum</vt:lpstr>
      <vt:lpstr>Franklin Gothic Book</vt:lpstr>
      <vt:lpstr>Franklin Gothic Medium Cond</vt:lpstr>
      <vt:lpstr>Wingdings</vt:lpstr>
      <vt:lpstr>MGNC_PPT_FINAL</vt:lpstr>
      <vt:lpstr>Magenic Masters React  Introduction </vt:lpstr>
      <vt:lpstr>Agenda</vt:lpstr>
      <vt:lpstr>PowerPoint Presentation</vt:lpstr>
      <vt:lpstr>Why Learn React?</vt:lpstr>
      <vt:lpstr>Why Learn React?</vt:lpstr>
      <vt:lpstr>Why Learn React?</vt:lpstr>
      <vt:lpstr>Why Learn React?</vt:lpstr>
      <vt:lpstr>Why Learn React?</vt:lpstr>
      <vt:lpstr>PowerPoint Presentation</vt:lpstr>
      <vt:lpstr>PowerPoint Presentation</vt:lpstr>
      <vt:lpstr>Meet React</vt:lpstr>
      <vt:lpstr>Meet React</vt:lpstr>
      <vt:lpstr>Meet React</vt:lpstr>
      <vt:lpstr>Meet React</vt:lpstr>
      <vt:lpstr>Meet React</vt:lpstr>
      <vt:lpstr>Meet React</vt:lpstr>
      <vt:lpstr>PowerPoint Presentation</vt:lpstr>
      <vt:lpstr>Meet Components</vt:lpstr>
      <vt:lpstr>Meet Components</vt:lpstr>
      <vt:lpstr>Meet Components</vt:lpstr>
      <vt:lpstr>Meet Components</vt:lpstr>
      <vt:lpstr>Meet Components</vt:lpstr>
      <vt:lpstr>Meet Components</vt:lpstr>
      <vt:lpstr>Meet Components</vt:lpstr>
      <vt:lpstr>Meet Components</vt:lpstr>
      <vt:lpstr>Meet Components</vt:lpstr>
      <vt:lpstr>Meet Components</vt:lpstr>
      <vt:lpstr>PowerPoint Presentation</vt:lpstr>
      <vt:lpstr>Meet Virtual DOM</vt:lpstr>
      <vt:lpstr>Meet Virtual DOM</vt:lpstr>
      <vt:lpstr>Meet Virtual DOM</vt:lpstr>
      <vt:lpstr>Meet Virtual DOM</vt:lpstr>
      <vt:lpstr>Meet Virtual DOM</vt:lpstr>
      <vt:lpstr>Meet Virtual DOM</vt:lpstr>
      <vt:lpstr>Meet Virtual DOM</vt:lpstr>
      <vt:lpstr>Meet Virtual DOM</vt:lpstr>
      <vt:lpstr>Meet Virtual DOM</vt:lpstr>
      <vt:lpstr>Meet Virtual DOM</vt:lpstr>
      <vt:lpstr>PowerPoint Presentation</vt:lpstr>
      <vt:lpstr>Meet JSX</vt:lpstr>
      <vt:lpstr>Meet JSX</vt:lpstr>
      <vt:lpstr>Meet JSX</vt:lpstr>
      <vt:lpstr>Meet JSX</vt:lpstr>
      <vt:lpstr>Meet JSX</vt:lpstr>
      <vt:lpstr>Agenda Next Session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Magenic Masters Angular Directives</dc:title>
  <dc:creator>Mily Opena</dc:creator>
  <cp:lastModifiedBy>Mily Opeña</cp:lastModifiedBy>
  <cp:revision>71</cp:revision>
  <dcterms:created xsi:type="dcterms:W3CDTF">2016-10-20T22:58:26Z</dcterms:created>
  <dcterms:modified xsi:type="dcterms:W3CDTF">2017-01-13T04:08:15Z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0x010100FD047A0B1BD8FE45B080D14CD83AD5DB</vt:lpwstr>
  </property>
</Properties>
</file>