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3c5537906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c5537906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c8fea0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c8fea0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3c5537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c5537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3c8fea0e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c8fea0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3c8fea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3c8fea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3c8fea0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3c8fea0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3c8fea0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3c8fea0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3c8fea0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3c8fea0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3c8fea0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3c8fea0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3c8fea0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3c8fea0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3c5537906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3c5537906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3c5537906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c5537906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InternshipFinder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Efaz Khan</a:t>
            </a:r>
            <a:endParaRPr/>
          </a:p>
          <a:p>
            <a:pPr indent="0" lvl="0" marL="0" rtl="0" algn="ctr">
              <a:spcBef>
                <a:spcPts val="0"/>
              </a:spcBef>
              <a:spcAft>
                <a:spcPts val="0"/>
              </a:spcAft>
              <a:buNone/>
            </a:pPr>
            <a:r>
              <a:rPr lang="en"/>
              <a:t>Rachid Bodson</a:t>
            </a:r>
            <a:endParaRPr/>
          </a:p>
          <a:p>
            <a:pPr indent="0" lvl="0" marL="0" rtl="0" algn="ctr">
              <a:spcBef>
                <a:spcPts val="0"/>
              </a:spcBef>
              <a:spcAft>
                <a:spcPts val="0"/>
              </a:spcAft>
              <a:buNone/>
            </a:pPr>
            <a:r>
              <a:rPr lang="en"/>
              <a:t>Rachel Abraham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Model cont...</a:t>
            </a:r>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3NF tables: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{Pno}---&gt;{Pname}---&gt;{Plocation}            with Pno(primary key), Pname(candidate key)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{dept_id}---&gt;{dept_name}---&gt;{No_of_empl}    with dept_id(PK), dept_name(CK)</a:t>
            </a:r>
            <a:endParaRPr/>
          </a:p>
        </p:txBody>
      </p:sp>
      <p:pic>
        <p:nvPicPr>
          <p:cNvPr id="119" name="Google Shape;119;p22"/>
          <p:cNvPicPr preferRelativeResize="0"/>
          <p:nvPr/>
        </p:nvPicPr>
        <p:blipFill>
          <a:blip r:embed="rId3">
            <a:alphaModFix/>
          </a:blip>
          <a:stretch>
            <a:fillRect/>
          </a:stretch>
        </p:blipFill>
        <p:spPr>
          <a:xfrm>
            <a:off x="399525" y="1660500"/>
            <a:ext cx="4608749" cy="628250"/>
          </a:xfrm>
          <a:prstGeom prst="rect">
            <a:avLst/>
          </a:prstGeom>
          <a:noFill/>
          <a:ln>
            <a:noFill/>
          </a:ln>
        </p:spPr>
      </p:pic>
      <p:pic>
        <p:nvPicPr>
          <p:cNvPr id="120" name="Google Shape;120;p22"/>
          <p:cNvPicPr preferRelativeResize="0"/>
          <p:nvPr/>
        </p:nvPicPr>
        <p:blipFill>
          <a:blip r:embed="rId4">
            <a:alphaModFix/>
          </a:blip>
          <a:stretch>
            <a:fillRect/>
          </a:stretch>
        </p:blipFill>
        <p:spPr>
          <a:xfrm>
            <a:off x="399525" y="2784275"/>
            <a:ext cx="4608750" cy="77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Functionalities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of the applied </a:t>
            </a:r>
            <a:r>
              <a:rPr lang="en"/>
              <a:t>queries allowed admins to store the personal information of students as well as information on companies </a:t>
            </a:r>
            <a:endParaRPr/>
          </a:p>
          <a:p>
            <a:pPr indent="-342900" lvl="0" marL="457200" rtl="0" algn="l">
              <a:spcBef>
                <a:spcPts val="0"/>
              </a:spcBef>
              <a:spcAft>
                <a:spcPts val="0"/>
              </a:spcAft>
              <a:buSzPts val="1800"/>
              <a:buChar char="-"/>
            </a:pPr>
            <a:r>
              <a:rPr lang="en"/>
              <a:t>We were able to retrieve external links to allows students access to the the websites where these internships where being posted</a:t>
            </a:r>
            <a:endParaRPr/>
          </a:p>
          <a:p>
            <a:pPr indent="-342900" lvl="0" marL="457200" rtl="0" algn="l">
              <a:spcBef>
                <a:spcPts val="0"/>
              </a:spcBef>
              <a:spcAft>
                <a:spcPts val="0"/>
              </a:spcAft>
              <a:buSzPts val="1800"/>
              <a:buChar char="-"/>
            </a:pPr>
            <a:r>
              <a:rPr lang="en"/>
              <a:t>Internships can be filtered based off of major</a:t>
            </a:r>
            <a:endParaRPr/>
          </a:p>
          <a:p>
            <a:pPr indent="-342900" lvl="0" marL="457200" rtl="0" algn="l">
              <a:spcBef>
                <a:spcPts val="0"/>
              </a:spcBef>
              <a:spcAft>
                <a:spcPts val="0"/>
              </a:spcAft>
              <a:buSzPts val="1800"/>
              <a:buChar char="-"/>
            </a:pPr>
            <a:r>
              <a:rPr lang="en"/>
              <a:t>Student are also able to view the projects that companies have descriptions of in the database so they will have  a better idea of what projects they may work on</a:t>
            </a:r>
            <a:endParaRPr/>
          </a:p>
          <a:p>
            <a:pPr indent="-342900" lvl="0" marL="457200" rtl="0" algn="l">
              <a:spcBef>
                <a:spcPts val="0"/>
              </a:spcBef>
              <a:spcAft>
                <a:spcPts val="0"/>
              </a:spcAft>
              <a:buSzPts val="1800"/>
              <a:buChar char="-"/>
            </a:pPr>
            <a:r>
              <a:rPr lang="en"/>
              <a:t>The InternshipFinder also had several functions that were analytical in nature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Functionalities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Analytical functions:</a:t>
            </a:r>
            <a:endParaRPr/>
          </a:p>
          <a:p>
            <a:pPr indent="-342900" lvl="0" marL="457200" rtl="0" algn="l">
              <a:spcBef>
                <a:spcPts val="1600"/>
              </a:spcBef>
              <a:spcAft>
                <a:spcPts val="0"/>
              </a:spcAft>
              <a:buSzPts val="1800"/>
              <a:buChar char="-"/>
            </a:pPr>
            <a:r>
              <a:rPr lang="en"/>
              <a:t>The internship find generated the number of </a:t>
            </a:r>
            <a:r>
              <a:rPr lang="en"/>
              <a:t>applications</a:t>
            </a:r>
            <a:r>
              <a:rPr lang="en"/>
              <a:t> submitted</a:t>
            </a:r>
            <a:endParaRPr/>
          </a:p>
          <a:p>
            <a:pPr indent="-342900" lvl="0" marL="457200" rtl="0" algn="l">
              <a:spcBef>
                <a:spcPts val="0"/>
              </a:spcBef>
              <a:spcAft>
                <a:spcPts val="0"/>
              </a:spcAft>
              <a:buSzPts val="1800"/>
              <a:buChar char="-"/>
            </a:pPr>
            <a:r>
              <a:rPr lang="en"/>
              <a:t>It also generates a breakdown of the internships to see the number of applicants for each internship. This would allow for admins to see which internships were the most popular and allow them to add similar internships in the future </a:t>
            </a:r>
            <a:endParaRPr/>
          </a:p>
          <a:p>
            <a:pPr indent="-342900" lvl="0" marL="457200" rtl="0" algn="l">
              <a:spcBef>
                <a:spcPts val="0"/>
              </a:spcBef>
              <a:spcAft>
                <a:spcPts val="0"/>
              </a:spcAft>
              <a:buSzPts val="1800"/>
              <a:buChar char="-"/>
            </a:pPr>
            <a:r>
              <a:rPr lang="en"/>
              <a:t>Admins can also see the breakdown of majors within the database and change the types of internships to properly suit the audience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a:t>
            </a:r>
            <a:r>
              <a:rPr lang="en"/>
              <a:t>Conclusion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InternshipFinder is a useful tool for students who are currently looking for an internship </a:t>
            </a:r>
            <a:endParaRPr/>
          </a:p>
          <a:p>
            <a:pPr indent="-342900" lvl="0" marL="457200" rtl="0" algn="l">
              <a:spcBef>
                <a:spcPts val="0"/>
              </a:spcBef>
              <a:spcAft>
                <a:spcPts val="0"/>
              </a:spcAft>
              <a:buSzPts val="1800"/>
              <a:buChar char="-"/>
            </a:pPr>
            <a:r>
              <a:rPr lang="en"/>
              <a:t>It is also useful for companies who are looking for interns</a:t>
            </a:r>
            <a:endParaRPr/>
          </a:p>
          <a:p>
            <a:pPr indent="-342900" lvl="0" marL="457200" rtl="0" algn="l">
              <a:spcBef>
                <a:spcPts val="0"/>
              </a:spcBef>
              <a:spcAft>
                <a:spcPts val="0"/>
              </a:spcAft>
              <a:buSzPts val="1800"/>
              <a:buChar char="-"/>
            </a:pPr>
            <a:r>
              <a:rPr lang="en"/>
              <a:t>This allows for companies to quickly receive applications and allows students to view several different internship opportunities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database is an internship finder</a:t>
            </a:r>
            <a:endParaRPr/>
          </a:p>
          <a:p>
            <a:pPr indent="-342900" lvl="0" marL="457200" rtl="0" algn="l">
              <a:spcBef>
                <a:spcPts val="0"/>
              </a:spcBef>
              <a:spcAft>
                <a:spcPts val="0"/>
              </a:spcAft>
              <a:buSzPts val="1800"/>
              <a:buChar char="-"/>
            </a:pPr>
            <a:r>
              <a:rPr lang="en"/>
              <a:t>This would allow for students to be able to find internships faster and more efficiently </a:t>
            </a:r>
            <a:endParaRPr/>
          </a:p>
          <a:p>
            <a:pPr indent="-342900" lvl="0" marL="457200" rtl="0" algn="l">
              <a:spcBef>
                <a:spcPts val="0"/>
              </a:spcBef>
              <a:spcAft>
                <a:spcPts val="0"/>
              </a:spcAft>
              <a:buSzPts val="1800"/>
              <a:buChar char="-"/>
            </a:pPr>
            <a:r>
              <a:rPr lang="en"/>
              <a:t>This would also allow companies to find interns faster </a:t>
            </a:r>
            <a:endParaRPr/>
          </a:p>
          <a:p>
            <a:pPr indent="-342900" lvl="0" marL="457200" rtl="0" algn="l">
              <a:spcBef>
                <a:spcPts val="0"/>
              </a:spcBef>
              <a:spcAft>
                <a:spcPts val="0"/>
              </a:spcAft>
              <a:buSzPts val="1800"/>
              <a:buChar char="-"/>
            </a:pPr>
            <a:r>
              <a:rPr lang="en"/>
              <a:t>The internship finder would be populated with several different internship opportunities </a:t>
            </a:r>
            <a:endParaRPr/>
          </a:p>
          <a:p>
            <a:pPr indent="-342900" lvl="0" marL="457200" rtl="0" algn="l">
              <a:spcBef>
                <a:spcPts val="0"/>
              </a:spcBef>
              <a:spcAft>
                <a:spcPts val="0"/>
              </a:spcAft>
              <a:buSzPts val="1800"/>
              <a:buChar char="-"/>
            </a:pPr>
            <a:r>
              <a:rPr lang="en"/>
              <a:t>Students would then be able to apply to these internships or save these applications for later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Aspects</a:t>
            </a:r>
            <a:r>
              <a:rPr lang="en"/>
              <a:t> of the mini world </a:t>
            </a:r>
            <a:endParaRPr/>
          </a:p>
          <a:p>
            <a:pPr indent="-342900" lvl="0" marL="457200" rtl="0" algn="l">
              <a:spcBef>
                <a:spcPts val="1600"/>
              </a:spcBef>
              <a:spcAft>
                <a:spcPts val="0"/>
              </a:spcAft>
              <a:buSzPts val="1800"/>
              <a:buChar char="-"/>
            </a:pPr>
            <a:r>
              <a:rPr lang="en"/>
              <a:t>Minimizes the struggle of going through several different websites to find internships and keeping track of them</a:t>
            </a:r>
            <a:endParaRPr/>
          </a:p>
          <a:p>
            <a:pPr indent="-342900" lvl="0" marL="457200" rtl="0" algn="l">
              <a:spcBef>
                <a:spcPts val="0"/>
              </a:spcBef>
              <a:spcAft>
                <a:spcPts val="0"/>
              </a:spcAft>
              <a:buSzPts val="1800"/>
              <a:buChar char="-"/>
            </a:pPr>
            <a:r>
              <a:rPr lang="en"/>
              <a:t>Our database only focuses on internships, so students do not have to filter through other types of jobs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Analysis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required information on several different companies (such as the names, locations, types of internships offered etc...) to establish a relationship between the company and the students</a:t>
            </a:r>
            <a:endParaRPr/>
          </a:p>
          <a:p>
            <a:pPr indent="-342900" lvl="0" marL="457200" rtl="0" algn="l">
              <a:spcBef>
                <a:spcPts val="0"/>
              </a:spcBef>
              <a:spcAft>
                <a:spcPts val="0"/>
              </a:spcAft>
              <a:buSzPts val="1800"/>
              <a:buChar char="-"/>
            </a:pPr>
            <a:r>
              <a:rPr lang="en"/>
              <a:t>We also required information on the students through the form of creating an account</a:t>
            </a:r>
            <a:endParaRPr/>
          </a:p>
          <a:p>
            <a:pPr indent="-342900" lvl="0" marL="457200" rtl="0" algn="l">
              <a:spcBef>
                <a:spcPts val="0"/>
              </a:spcBef>
              <a:spcAft>
                <a:spcPts val="0"/>
              </a:spcAft>
              <a:buSzPts val="1800"/>
              <a:buChar char="-"/>
            </a:pPr>
            <a:r>
              <a:rPr lang="en"/>
              <a:t>The information on the company and the students was helped to keep track of what internships were being offered at a company as well as what types of internships students were applying for </a:t>
            </a:r>
            <a:endParaRPr/>
          </a:p>
          <a:p>
            <a:pPr indent="0" lvl="0" marL="9144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design </a:t>
            </a:r>
            <a:endParaRPr/>
          </a:p>
        </p:txBody>
      </p:sp>
      <p:sp>
        <p:nvSpPr>
          <p:cNvPr id="84" name="Google Shape;84;p17"/>
          <p:cNvSpPr txBox="1"/>
          <p:nvPr>
            <p:ph idx="1" type="body"/>
          </p:nvPr>
        </p:nvSpPr>
        <p:spPr>
          <a:xfrm>
            <a:off x="311700" y="1152475"/>
            <a:ext cx="8520600" cy="39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important aspects of the ER diagram include the students, companies and the jobs applied and the relationships between them. We deemed this as the important aspect in our database because that is the objective of the database, students being interested in a company and vise-versa  </a:t>
            </a:r>
            <a:endParaRPr/>
          </a:p>
          <a:p>
            <a:pPr indent="0" lvl="0" marL="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432750" y="2720025"/>
            <a:ext cx="7478599" cy="210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 and Internship Postings:</a:t>
            </a:r>
            <a:endParaRPr/>
          </a:p>
          <a:p>
            <a:pPr indent="-342900" lvl="0" marL="457200" rtl="0" algn="l">
              <a:spcBef>
                <a:spcPts val="1600"/>
              </a:spcBef>
              <a:spcAft>
                <a:spcPts val="0"/>
              </a:spcAft>
              <a:buSzPts val="1800"/>
              <a:buChar char="-"/>
            </a:pPr>
            <a:r>
              <a:rPr lang="en"/>
              <a:t>We used LinkedIn and Indeed APIs to get all the company information including job posts and the urls.</a:t>
            </a:r>
            <a:endParaRPr/>
          </a:p>
          <a:p>
            <a:pPr indent="0" lvl="0" marL="0" rtl="0" algn="l">
              <a:spcBef>
                <a:spcPts val="1600"/>
              </a:spcBef>
              <a:spcAft>
                <a:spcPts val="0"/>
              </a:spcAft>
              <a:buNone/>
            </a:pPr>
            <a:r>
              <a:rPr lang="en"/>
              <a:t>Student Data: </a:t>
            </a:r>
            <a:endParaRPr/>
          </a:p>
          <a:p>
            <a:pPr indent="-342900" lvl="0" marL="457200" rtl="0" algn="l">
              <a:spcBef>
                <a:spcPts val="1600"/>
              </a:spcBef>
              <a:spcAft>
                <a:spcPts val="0"/>
              </a:spcAft>
              <a:buSzPts val="1800"/>
              <a:buChar char="-"/>
            </a:pPr>
            <a:r>
              <a:rPr lang="en"/>
              <a:t>The Student data was populated with dataset we created ourselves. </a:t>
            </a:r>
            <a:endParaRPr/>
          </a:p>
          <a:p>
            <a:pPr indent="-342900" lvl="0" marL="457200" rtl="0" algn="l">
              <a:spcBef>
                <a:spcPts val="0"/>
              </a:spcBef>
              <a:spcAft>
                <a:spcPts val="0"/>
              </a:spcAft>
              <a:buSzPts val="1800"/>
              <a:buChar char="-"/>
            </a:pPr>
            <a:r>
              <a:rPr lang="en"/>
              <a:t>The student entities were filled with information about the education of the student such as their major and their GPA</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Model</a:t>
            </a:r>
            <a:endParaRPr/>
          </a:p>
        </p:txBody>
      </p:sp>
      <p:sp>
        <p:nvSpPr>
          <p:cNvPr id="97" name="Google Shape;97;p19"/>
          <p:cNvSpPr txBox="1"/>
          <p:nvPr>
            <p:ph idx="1" type="body"/>
          </p:nvPr>
        </p:nvSpPr>
        <p:spPr>
          <a:xfrm>
            <a:off x="311700" y="973950"/>
            <a:ext cx="8520600" cy="41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obtain the relational model, we mapped our er diagram following the </a:t>
            </a:r>
            <a:r>
              <a:rPr lang="en"/>
              <a:t>necessary</a:t>
            </a:r>
            <a:r>
              <a:rPr lang="en"/>
              <a:t> steps for mapping er to relational model with emphasis on the cardinalities.</a:t>
            </a:r>
            <a:endParaRPr/>
          </a:p>
          <a:p>
            <a:pPr indent="0" lvl="0" marL="0" rtl="0" algn="l">
              <a:spcBef>
                <a:spcPts val="160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832475" y="1983725"/>
            <a:ext cx="6794875" cy="300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Model cont...</a:t>
            </a:r>
            <a:endParaRPr/>
          </a:p>
        </p:txBody>
      </p:sp>
      <p:sp>
        <p:nvSpPr>
          <p:cNvPr id="104" name="Google Shape;104;p20"/>
          <p:cNvSpPr txBox="1"/>
          <p:nvPr>
            <p:ph idx="1" type="body"/>
          </p:nvPr>
        </p:nvSpPr>
        <p:spPr>
          <a:xfrm>
            <a:off x="201375" y="1152475"/>
            <a:ext cx="8631000" cy="39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mapping the er into relational model, we noticed that the relation schema seems to be in a second normal form(2NF) as all the non-attributes in the schema are fully functionally dependent on the primary key. For instance , for the relation schema DEPARTMENT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have the list of the functional dependency :</a:t>
            </a:r>
            <a:endParaRPr/>
          </a:p>
          <a:p>
            <a:pPr indent="0" lvl="0" marL="0" rtl="0" algn="l">
              <a:spcBef>
                <a:spcPts val="1600"/>
              </a:spcBef>
              <a:spcAft>
                <a:spcPts val="0"/>
              </a:spcAft>
              <a:buNone/>
            </a:pPr>
            <a:r>
              <a:rPr lang="en"/>
              <a:t>{dept_id}---&gt;{ dept_name, No_of_empl}</a:t>
            </a:r>
            <a:endParaRPr/>
          </a:p>
          <a:p>
            <a:pPr indent="0" lvl="0" marL="0" rtl="0" algn="l">
              <a:spcBef>
                <a:spcPts val="1600"/>
              </a:spcBef>
              <a:spcAft>
                <a:spcPts val="0"/>
              </a:spcAft>
              <a:buNone/>
            </a:pPr>
            <a:r>
              <a:rPr lang="en"/>
              <a:t>{dept_id, company_id}---&gt;{mgr_id}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311700" y="2483675"/>
            <a:ext cx="7753350" cy="93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Model cont...</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9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since our goal is to have it in 3NF, we decomposed the schema into 3NF through the process of 3NF normalization which involves having a 2NF and a transitive functional dependency. The schema was already in 3NF because we have a candidate key, therefore, transitive functional dependency exists in the schema.</a:t>
            </a:r>
            <a:endParaRPr/>
          </a:p>
          <a:p>
            <a:pPr indent="0" lvl="0" marL="0" rtl="0" algn="l">
              <a:spcBef>
                <a:spcPts val="1600"/>
              </a:spcBef>
              <a:spcAft>
                <a:spcPts val="0"/>
              </a:spcAft>
              <a:buNone/>
            </a:pPr>
            <a:r>
              <a:rPr lang="en"/>
              <a:t>For instance, for the schema JOB_POSTING: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{post_id}---&gt;{post_title}---&gt;{description}</a:t>
            </a:r>
            <a:endParaRPr/>
          </a:p>
          <a:p>
            <a:pPr indent="0" lvl="0" marL="0" rtl="0" algn="l">
              <a:spcBef>
                <a:spcPts val="1600"/>
              </a:spcBef>
              <a:spcAft>
                <a:spcPts val="1600"/>
              </a:spcAft>
              <a:buNone/>
            </a:pPr>
            <a:r>
              <a:rPr lang="en"/>
              <a:t>with post_id being the primary key and post_title being the candidate key</a:t>
            </a:r>
            <a:endParaRPr/>
          </a:p>
        </p:txBody>
      </p:sp>
      <p:pic>
        <p:nvPicPr>
          <p:cNvPr id="112" name="Google Shape;112;p21"/>
          <p:cNvPicPr preferRelativeResize="0"/>
          <p:nvPr/>
        </p:nvPicPr>
        <p:blipFill>
          <a:blip r:embed="rId3">
            <a:alphaModFix/>
          </a:blip>
          <a:stretch>
            <a:fillRect/>
          </a:stretch>
        </p:blipFill>
        <p:spPr>
          <a:xfrm>
            <a:off x="395025" y="3025050"/>
            <a:ext cx="7543800" cy="63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