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handoutMasterIdLst>
    <p:handoutMasterId r:id="rId21"/>
  </p:handoutMasterIdLst>
  <p:sldIdLst>
    <p:sldId id="256" r:id="rId2"/>
    <p:sldId id="258" r:id="rId3"/>
    <p:sldId id="259" r:id="rId4"/>
    <p:sldId id="275" r:id="rId5"/>
    <p:sldId id="260" r:id="rId6"/>
    <p:sldId id="262" r:id="rId7"/>
    <p:sldId id="261" r:id="rId8"/>
    <p:sldId id="273" r:id="rId9"/>
    <p:sldId id="263" r:id="rId10"/>
    <p:sldId id="264" r:id="rId11"/>
    <p:sldId id="266" r:id="rId12"/>
    <p:sldId id="267" r:id="rId13"/>
    <p:sldId id="268" r:id="rId14"/>
    <p:sldId id="269" r:id="rId15"/>
    <p:sldId id="270" r:id="rId16"/>
    <p:sldId id="271" r:id="rId17"/>
    <p:sldId id="272" r:id="rId18"/>
    <p:sldId id="274" r:id="rId1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54272" autoAdjust="0"/>
  </p:normalViewPr>
  <p:slideViewPr>
    <p:cSldViewPr>
      <p:cViewPr varScale="1">
        <p:scale>
          <a:sx n="47" d="100"/>
          <a:sy n="47" d="100"/>
        </p:scale>
        <p:origin x="-2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DAE1521F-50A2-4BC2-8E38-E085444164EC}" type="datetimeFigureOut">
              <a:rPr lang="en-US" smtClean="0"/>
              <a:t>4/25/2013</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5B871DD9-088A-49A5-B5A3-D3DD3F339CF2}" type="slidenum">
              <a:rPr lang="en-US" smtClean="0"/>
              <a:t>‹#›</a:t>
            </a:fld>
            <a:endParaRPr lang="en-US"/>
          </a:p>
        </p:txBody>
      </p:sp>
    </p:spTree>
    <p:extLst>
      <p:ext uri="{BB962C8B-B14F-4D97-AF65-F5344CB8AC3E}">
        <p14:creationId xmlns:p14="http://schemas.microsoft.com/office/powerpoint/2010/main" val="1330776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A90869A7-702E-4771-B116-6BEEBBE3C2EF}" type="datetimeFigureOut">
              <a:rPr lang="en-US" smtClean="0"/>
              <a:t>4/25/2013</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C60B97A5-67FB-4D3B-9702-81E877754E84}" type="slidenum">
              <a:rPr lang="en-US" smtClean="0"/>
              <a:t>‹#›</a:t>
            </a:fld>
            <a:endParaRPr lang="en-US"/>
          </a:p>
        </p:txBody>
      </p:sp>
    </p:spTree>
    <p:extLst>
      <p:ext uri="{BB962C8B-B14F-4D97-AF65-F5344CB8AC3E}">
        <p14:creationId xmlns:p14="http://schemas.microsoft.com/office/powerpoint/2010/main" val="219499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Disclaimer (read): Although</a:t>
            </a:r>
            <a:r>
              <a:rPr lang="en-US" baseline="0" dirty="0" smtClean="0"/>
              <a:t> I conducted a majority of this work at Texas A&amp;M University, my current affiliation with the Federal Reserve System requires me to mention that “the opinions, analyses, and conclusions in this presentation are solely my own and do not necessarily reflect those of the Board of Governors of the Federal Reserve System.”</a:t>
            </a:r>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1</a:t>
            </a:fld>
            <a:endParaRPr lang="en-US"/>
          </a:p>
        </p:txBody>
      </p:sp>
    </p:spTree>
    <p:extLst>
      <p:ext uri="{BB962C8B-B14F-4D97-AF65-F5344CB8AC3E}">
        <p14:creationId xmlns:p14="http://schemas.microsoft.com/office/powerpoint/2010/main" val="319386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This research may suffer from publication bias. Though I tried to use a diverse listing of databases, the possibility exists that certain topics are published more often than others. Specifically for this project, I worry about the publication bias towards ethnic conflicts.</a:t>
            </a:r>
          </a:p>
          <a:p>
            <a:endParaRPr lang="en-US" dirty="0" smtClean="0"/>
          </a:p>
          <a:p>
            <a:r>
              <a:rPr lang="en-US" dirty="0" smtClean="0"/>
              <a:t>Note: I attempted to include</a:t>
            </a:r>
            <a:r>
              <a:rPr lang="en-US" baseline="0" dirty="0" smtClean="0"/>
              <a:t> World War I in this content analysis. However, no results were returned.</a:t>
            </a:r>
          </a:p>
          <a:p>
            <a:endParaRPr lang="en-US" dirty="0" smtClean="0"/>
          </a:p>
          <a:p>
            <a:r>
              <a:rPr lang="en-US" dirty="0" smtClean="0"/>
              <a:t>Limitations:</a:t>
            </a:r>
          </a:p>
          <a:p>
            <a:r>
              <a:rPr lang="en-US" dirty="0" smtClean="0"/>
              <a:t>Two semester study—unable to travel to collect data</a:t>
            </a:r>
          </a:p>
          <a:p>
            <a:r>
              <a:rPr lang="en-US" dirty="0" smtClean="0"/>
              <a:t>Limited number of conflicts due to time constraints</a:t>
            </a:r>
          </a:p>
          <a:p>
            <a:r>
              <a:rPr lang="en-US" dirty="0" smtClean="0"/>
              <a:t>Also due to time constraints, the analysis was limited to sexual violence against women</a:t>
            </a:r>
          </a:p>
          <a:p>
            <a:r>
              <a:rPr lang="en-US" dirty="0" smtClean="0"/>
              <a:t>Due to the lack of data from conflict zones, the study is purely qualitative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Please note that sexual</a:t>
            </a:r>
            <a:r>
              <a:rPr lang="en-US" baseline="0" dirty="0" smtClean="0"/>
              <a:t> violence against children and men also occur in these conflicts. The documentation of these incidences are very limited—even more so that the documentation of incidences against women which is why due to time constraints, I chose to focus specifically on women.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Databases searched: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Academic Search Complete (EBSCO), Business Source Complete (EBSCO), CAB Abstracts (Ovid), ERIC (EBSCO), MEDLINE (Ovid), MLA International Bibliography (EBSCO), </a:t>
            </a:r>
            <a:r>
              <a:rPr lang="en-US" sz="1200" kern="1200" dirty="0" err="1" smtClean="0">
                <a:solidFill>
                  <a:schemeClr val="tx1"/>
                </a:solidFill>
                <a:effectLst/>
                <a:latin typeface="+mn-lt"/>
                <a:ea typeface="+mn-ea"/>
                <a:cs typeface="+mn-cs"/>
              </a:rPr>
              <a:t>OmniFile</a:t>
            </a:r>
            <a:r>
              <a:rPr lang="en-US" sz="1200" kern="1200" dirty="0" smtClean="0">
                <a:solidFill>
                  <a:schemeClr val="tx1"/>
                </a:solidFill>
                <a:effectLst/>
                <a:latin typeface="+mn-lt"/>
                <a:ea typeface="+mn-ea"/>
                <a:cs typeface="+mn-cs"/>
              </a:rPr>
              <a:t> Full Text Mega (EBSCO), </a:t>
            </a:r>
            <a:r>
              <a:rPr lang="en-US" sz="1200" kern="1200" dirty="0" err="1" smtClean="0">
                <a:solidFill>
                  <a:schemeClr val="tx1"/>
                </a:solidFill>
                <a:effectLst/>
                <a:latin typeface="+mn-lt"/>
                <a:ea typeface="+mn-ea"/>
                <a:cs typeface="+mn-cs"/>
              </a:rPr>
              <a:t>PsycINFO</a:t>
            </a:r>
            <a:r>
              <a:rPr lang="en-US" sz="1200" kern="1200" dirty="0" smtClean="0">
                <a:solidFill>
                  <a:schemeClr val="tx1"/>
                </a:solidFill>
                <a:effectLst/>
                <a:latin typeface="+mn-lt"/>
                <a:ea typeface="+mn-ea"/>
                <a:cs typeface="+mn-cs"/>
              </a:rPr>
              <a:t> 1872-current (</a:t>
            </a:r>
            <a:r>
              <a:rPr lang="en-US" sz="1200" kern="1200" dirty="0" err="1" smtClean="0">
                <a:solidFill>
                  <a:schemeClr val="tx1"/>
                </a:solidFill>
                <a:effectLst/>
                <a:latin typeface="+mn-lt"/>
                <a:ea typeface="+mn-ea"/>
                <a:cs typeface="+mn-cs"/>
              </a:rPr>
              <a:t>ProQuest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ScienceDirect</a:t>
            </a:r>
            <a:r>
              <a:rPr lang="en-US" sz="1200" kern="1200" dirty="0" smtClean="0">
                <a:solidFill>
                  <a:schemeClr val="tx1"/>
                </a:solidFill>
                <a:effectLst/>
                <a:latin typeface="+mn-lt"/>
                <a:ea typeface="+mn-ea"/>
                <a:cs typeface="+mn-cs"/>
              </a:rPr>
              <a:t> (Elsevier), and Web of Science (ISI).</a:t>
            </a:r>
            <a:endParaRPr lang="en-US" baseline="0" dirty="0" smtClean="0"/>
          </a:p>
        </p:txBody>
      </p:sp>
      <p:sp>
        <p:nvSpPr>
          <p:cNvPr id="4" name="Slide Number Placeholder 3"/>
          <p:cNvSpPr>
            <a:spLocks noGrp="1"/>
          </p:cNvSpPr>
          <p:nvPr>
            <p:ph type="sldNum" sz="quarter" idx="10"/>
          </p:nvPr>
        </p:nvSpPr>
        <p:spPr/>
        <p:txBody>
          <a:bodyPr/>
          <a:lstStyle/>
          <a:p>
            <a:fld id="{C60B97A5-67FB-4D3B-9702-81E877754E84}" type="slidenum">
              <a:rPr lang="en-US" smtClean="0"/>
              <a:t>10</a:t>
            </a:fld>
            <a:endParaRPr lang="en-US"/>
          </a:p>
        </p:txBody>
      </p:sp>
    </p:spTree>
    <p:extLst>
      <p:ext uri="{BB962C8B-B14F-4D97-AF65-F5344CB8AC3E}">
        <p14:creationId xmlns:p14="http://schemas.microsoft.com/office/powerpoint/2010/main" val="38986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content analysis, each article serves as an observation point.</a:t>
            </a:r>
            <a:endParaRPr lang="en-US" dirty="0" smtClean="0"/>
          </a:p>
          <a:p>
            <a:endParaRPr lang="en-US" dirty="0" smtClean="0"/>
          </a:p>
          <a:p>
            <a:r>
              <a:rPr lang="en-US" dirty="0" smtClean="0"/>
              <a:t>Because there are few records</a:t>
            </a:r>
            <a:r>
              <a:rPr lang="en-US" baseline="0" dirty="0" smtClean="0"/>
              <a:t> of sexual violence in conflict zones (none complete), it is virtually impossible to analyze data on sexual violence across conflicts. “Expert interviews” are substituted for scholarly articles written by “experts” on violence, sexual violence or civilian violence in conflicts.</a:t>
            </a:r>
          </a:p>
          <a:p>
            <a:endParaRPr lang="en-US" baseline="0" dirty="0" smtClean="0"/>
          </a:p>
        </p:txBody>
      </p:sp>
      <p:sp>
        <p:nvSpPr>
          <p:cNvPr id="4" name="Slide Number Placeholder 3"/>
          <p:cNvSpPr>
            <a:spLocks noGrp="1"/>
          </p:cNvSpPr>
          <p:nvPr>
            <p:ph type="sldNum" sz="quarter" idx="10"/>
          </p:nvPr>
        </p:nvSpPr>
        <p:spPr/>
        <p:txBody>
          <a:bodyPr/>
          <a:lstStyle/>
          <a:p>
            <a:fld id="{C60B97A5-67FB-4D3B-9702-81E877754E84}" type="slidenum">
              <a:rPr lang="en-US" smtClean="0"/>
              <a:t>11</a:t>
            </a:fld>
            <a:endParaRPr lang="en-US"/>
          </a:p>
        </p:txBody>
      </p:sp>
    </p:spTree>
    <p:extLst>
      <p:ext uri="{BB962C8B-B14F-4D97-AF65-F5344CB8AC3E}">
        <p14:creationId xmlns:p14="http://schemas.microsoft.com/office/powerpoint/2010/main" val="1545806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B97A5-67FB-4D3B-9702-81E877754E84}" type="slidenum">
              <a:rPr lang="en-US" smtClean="0"/>
              <a:t>12</a:t>
            </a:fld>
            <a:endParaRPr lang="en-US"/>
          </a:p>
        </p:txBody>
      </p:sp>
    </p:spTree>
    <p:extLst>
      <p:ext uri="{BB962C8B-B14F-4D97-AF65-F5344CB8AC3E}">
        <p14:creationId xmlns:p14="http://schemas.microsoft.com/office/powerpoint/2010/main" val="56264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arenR"/>
            </a:pPr>
            <a:r>
              <a:rPr lang="en-US" dirty="0" smtClean="0"/>
              <a:t>Bourke claims that members of the Japanese army in World</a:t>
            </a:r>
            <a:r>
              <a:rPr lang="en-US" baseline="0" dirty="0" smtClean="0"/>
              <a:t> War II went beyond the accepted norm and aggressively targeted and dehumanized women through sexual violence during the conflict. Albanese explains that in Yugoslavia, “there is a militarization and war, which celebrates the hyper-masculinity and socially sanctions sexual violence.” Moreover, Jean Pierre Bemba, a former member of the DRC militia, claimed during his tribunal for war-crimes that he was unable to control his troops due to their aggression.</a:t>
            </a:r>
          </a:p>
          <a:p>
            <a:pPr marL="232395" indent="-232395">
              <a:buAutoNum type="arabicParenR"/>
            </a:pPr>
            <a:endParaRPr lang="en-US" baseline="0" dirty="0" smtClean="0"/>
          </a:p>
          <a:p>
            <a:pPr marL="232395" indent="-232395">
              <a:buAutoNum type="arabicParenR"/>
            </a:pPr>
            <a:r>
              <a:rPr lang="en-US" baseline="0" dirty="0" smtClean="0"/>
              <a:t>Margaret </a:t>
            </a:r>
            <a:r>
              <a:rPr lang="en-US" baseline="0" dirty="0" err="1" smtClean="0"/>
              <a:t>Stetz</a:t>
            </a:r>
            <a:r>
              <a:rPr lang="en-US" baseline="0" dirty="0" smtClean="0"/>
              <a:t> states, “Most of the roughly two hundred thousand Asian women believed to have been used as military sex slaves belonged, to nations and ethnic groups that Japanese racial ideology defined as ‘lower.’” In Nazi Germany, even with laws banning sex between Aryans and Jews, German soldiers raped Jewish women and girls. </a:t>
            </a:r>
            <a:r>
              <a:rPr lang="en-US" baseline="0" dirty="0" err="1" smtClean="0"/>
              <a:t>Burds</a:t>
            </a:r>
            <a:r>
              <a:rPr lang="en-US" baseline="0" dirty="0" smtClean="0"/>
              <a:t> explains that the low racial status of Jewish women in Nazi-controlled lands only encouraged their sexual exploitation by German soldiers. Price take this one step further, claiming that the ethnic divisiveness between Germans and Jews not only encouraged violence but actually legitimized the sexual violence as genocide. Regarding the Vietnam War, </a:t>
            </a:r>
            <a:r>
              <a:rPr lang="en-US" baseline="0" dirty="0" err="1" smtClean="0"/>
              <a:t>Vikman</a:t>
            </a:r>
            <a:r>
              <a:rPr lang="en-US" baseline="0" dirty="0" smtClean="0"/>
              <a:t> highlights the fact that the US military trained American troops to see Vietnamese citizens as subhuman as a way to cope with killing. This mindset carried over to the use of sexual violence during the war. In the former Yugoslavia, the ethnic divisiveness began with deportations but quickly after, rape and systematic sexual violence surfaced as forms of ethnic cleansing, according to Dutton and Bond. </a:t>
            </a:r>
            <a:r>
              <a:rPr lang="en-US" baseline="0" dirty="0" err="1" smtClean="0"/>
              <a:t>Nikolic-Ristanovic</a:t>
            </a:r>
            <a:r>
              <a:rPr lang="en-US" baseline="0" dirty="0" smtClean="0"/>
              <a:t> writes that a rise in nationalism furthered the ethnic divisiveness of the state and led to the victimization of women. </a:t>
            </a:r>
            <a:r>
              <a:rPr lang="en-US" baseline="0" dirty="0" err="1" smtClean="0"/>
              <a:t>Vikman</a:t>
            </a:r>
            <a:r>
              <a:rPr lang="en-US" baseline="0" dirty="0" smtClean="0"/>
              <a:t> further discusses the use of sexual violence in the former Yugoslavia by stating that military forces used it to terrorize the civilians and to ethnically cleanse the state. Soldiers detained the impregnated women until the pregnancy was too far along to be ended, thus, forcing victims to give birth to their rapist’s child. Albanese reports that almost all rapes (reported and alleged) that occurred during the war in the former Yugoslavia, were characterized as involving victims and perpetrators of different ethnicities. Regarding ethnic divisiveness in the DRC, a report done by the U.S. Government Accountability Office states that in the DRC, members of the enemy forces use sexual violence to display their superiority over another ethnic group’s civilians. Peterman, Palermo and </a:t>
            </a:r>
            <a:r>
              <a:rPr lang="en-US" baseline="0" dirty="0" err="1" smtClean="0"/>
              <a:t>Bredenkamp</a:t>
            </a:r>
            <a:r>
              <a:rPr lang="en-US" baseline="0" dirty="0" smtClean="0"/>
              <a:t> also state that in the DRC, enemy groups use sexual violence to destroy communities of other ethnicities.</a:t>
            </a:r>
          </a:p>
          <a:p>
            <a:pPr marL="232395" indent="-232395">
              <a:buAutoNum type="arabicParenR"/>
            </a:pPr>
            <a:endParaRPr lang="en-US" baseline="0" dirty="0" smtClean="0"/>
          </a:p>
          <a:p>
            <a:pPr marL="232395" indent="-232395">
              <a:buAutoNum type="arabicParenR"/>
            </a:pPr>
            <a:r>
              <a:rPr lang="en-US" baseline="0" dirty="0" err="1" smtClean="0"/>
              <a:t>Messerschmidt</a:t>
            </a:r>
            <a:r>
              <a:rPr lang="en-US" baseline="0" dirty="0" smtClean="0"/>
              <a:t> identifies the increased masculinity and patriarchal society found in the Stalinist Soviet Union as a cause of mass rapes throughout World War II. Price cites a misogyny, as a cause of sexual violence during the war on both the Pacific and European fronts. Describing sexual violence against women in the former Yugoslavia, Price states that an increase in masculinity and misogynist ideals increased the number and intensity of rapes during the conflict. Albanese also claims that sexual violence as a form of ethnic cleansing was furthered by not only the increase in nationalism, but also the shift in the former Yugoslavia to more traditional gender norms. </a:t>
            </a:r>
            <a:r>
              <a:rPr lang="en-US" baseline="0" dirty="0" err="1" smtClean="0"/>
              <a:t>Valentich</a:t>
            </a:r>
            <a:r>
              <a:rPr lang="en-US" baseline="0" dirty="0" smtClean="0"/>
              <a:t> concludes that “The sexist culture which prevailed in much of the former Yugoslavia appears to have offered the conditions for the sexual subjugation of women as a means for destroying them…[and] their culture.” Kelly and </a:t>
            </a:r>
            <a:r>
              <a:rPr lang="en-US" baseline="0" dirty="0" err="1" smtClean="0"/>
              <a:t>Vanrooyen’s</a:t>
            </a:r>
            <a:r>
              <a:rPr lang="en-US" baseline="0" dirty="0" smtClean="0"/>
              <a:t> work on violence in the DRC also support this hypothesis, stating the conflicts has forced women into more traditional gender roles. Their research shows a positive correlation between the shift to traditional gender roles and an increased risk of sexual violence against women.</a:t>
            </a:r>
          </a:p>
        </p:txBody>
      </p:sp>
      <p:sp>
        <p:nvSpPr>
          <p:cNvPr id="4" name="Slide Number Placeholder 3"/>
          <p:cNvSpPr>
            <a:spLocks noGrp="1"/>
          </p:cNvSpPr>
          <p:nvPr>
            <p:ph type="sldNum" sz="quarter" idx="10"/>
          </p:nvPr>
        </p:nvSpPr>
        <p:spPr/>
        <p:txBody>
          <a:bodyPr/>
          <a:lstStyle/>
          <a:p>
            <a:fld id="{C60B97A5-67FB-4D3B-9702-81E877754E84}" type="slidenum">
              <a:rPr lang="en-US" smtClean="0"/>
              <a:t>13</a:t>
            </a:fld>
            <a:endParaRPr lang="en-US"/>
          </a:p>
        </p:txBody>
      </p:sp>
    </p:spTree>
    <p:extLst>
      <p:ext uri="{BB962C8B-B14F-4D97-AF65-F5344CB8AC3E}">
        <p14:creationId xmlns:p14="http://schemas.microsoft.com/office/powerpoint/2010/main" val="280678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a:t>
            </a:r>
            <a:r>
              <a:rPr lang="en-US" baseline="0" dirty="0" smtClean="0"/>
              <a:t> to look at this analysis by conflict because through this exercise we can see that in fact there are consistencies across conflicts, time and cultures regarding the causes of sexual violence against women in conflict zones. This does not reject the null hypothesis of each of my proposed hypotheses, however, it does show correlations that should not be ignored.</a:t>
            </a:r>
          </a:p>
          <a:p>
            <a:endParaRPr lang="en-US" baseline="0" dirty="0" smtClean="0"/>
          </a:p>
          <a:p>
            <a:r>
              <a:rPr lang="en-US" baseline="0" dirty="0" smtClean="0"/>
              <a:t>Reverse causality? None of the articles of study mentioned reverse causality.</a:t>
            </a:r>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14</a:t>
            </a:fld>
            <a:endParaRPr lang="en-US"/>
          </a:p>
        </p:txBody>
      </p:sp>
    </p:spTree>
    <p:extLst>
      <p:ext uri="{BB962C8B-B14F-4D97-AF65-F5344CB8AC3E}">
        <p14:creationId xmlns:p14="http://schemas.microsoft.com/office/powerpoint/2010/main" val="173038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15</a:t>
            </a:fld>
            <a:endParaRPr lang="en-US"/>
          </a:p>
        </p:txBody>
      </p:sp>
    </p:spTree>
    <p:extLst>
      <p:ext uri="{BB962C8B-B14F-4D97-AF65-F5344CB8AC3E}">
        <p14:creationId xmlns:p14="http://schemas.microsoft.com/office/powerpoint/2010/main" val="366592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 military trainings to include education on sexual violence and prevention techniques</a:t>
            </a:r>
          </a:p>
          <a:p>
            <a:pPr lvl="1"/>
            <a:r>
              <a:rPr lang="en-US" dirty="0" smtClean="0"/>
              <a:t>Encourage military leaders/officers to control their troops and not allow the perpetration of sexual violence</a:t>
            </a:r>
          </a:p>
        </p:txBody>
      </p:sp>
      <p:sp>
        <p:nvSpPr>
          <p:cNvPr id="4" name="Slide Number Placeholder 3"/>
          <p:cNvSpPr>
            <a:spLocks noGrp="1"/>
          </p:cNvSpPr>
          <p:nvPr>
            <p:ph type="sldNum" sz="quarter" idx="10"/>
          </p:nvPr>
        </p:nvSpPr>
        <p:spPr/>
        <p:txBody>
          <a:bodyPr/>
          <a:lstStyle/>
          <a:p>
            <a:fld id="{C60B97A5-67FB-4D3B-9702-81E877754E84}" type="slidenum">
              <a:rPr lang="en-US" smtClean="0"/>
              <a:t>16</a:t>
            </a:fld>
            <a:endParaRPr lang="en-US"/>
          </a:p>
        </p:txBody>
      </p:sp>
    </p:spTree>
    <p:extLst>
      <p:ext uri="{BB962C8B-B14F-4D97-AF65-F5344CB8AC3E}">
        <p14:creationId xmlns:p14="http://schemas.microsoft.com/office/powerpoint/2010/main" val="3730945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B97A5-67FB-4D3B-9702-81E877754E84}" type="slidenum">
              <a:rPr lang="en-US" smtClean="0"/>
              <a:t>17</a:t>
            </a:fld>
            <a:endParaRPr lang="en-US"/>
          </a:p>
        </p:txBody>
      </p:sp>
    </p:spTree>
    <p:extLst>
      <p:ext uri="{BB962C8B-B14F-4D97-AF65-F5344CB8AC3E}">
        <p14:creationId xmlns:p14="http://schemas.microsoft.com/office/powerpoint/2010/main" val="426214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18</a:t>
            </a:fld>
            <a:endParaRPr lang="en-US"/>
          </a:p>
        </p:txBody>
      </p:sp>
    </p:spTree>
    <p:extLst>
      <p:ext uri="{BB962C8B-B14F-4D97-AF65-F5344CB8AC3E}">
        <p14:creationId xmlns:p14="http://schemas.microsoft.com/office/powerpoint/2010/main" val="329463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2</a:t>
            </a:fld>
            <a:endParaRPr lang="en-US"/>
          </a:p>
        </p:txBody>
      </p:sp>
    </p:spTree>
    <p:extLst>
      <p:ext uri="{BB962C8B-B14F-4D97-AF65-F5344CB8AC3E}">
        <p14:creationId xmlns:p14="http://schemas.microsoft.com/office/powerpoint/2010/main" val="330978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B97A5-67FB-4D3B-9702-81E877754E84}" type="slidenum">
              <a:rPr lang="en-US" smtClean="0"/>
              <a:t>3</a:t>
            </a:fld>
            <a:endParaRPr lang="en-US"/>
          </a:p>
        </p:txBody>
      </p:sp>
    </p:spTree>
    <p:extLst>
      <p:ext uri="{BB962C8B-B14F-4D97-AF65-F5344CB8AC3E}">
        <p14:creationId xmlns:p14="http://schemas.microsoft.com/office/powerpoint/2010/main" val="1820407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4</a:t>
            </a:fld>
            <a:endParaRPr lang="en-US"/>
          </a:p>
        </p:txBody>
      </p:sp>
    </p:spTree>
    <p:extLst>
      <p:ext uri="{BB962C8B-B14F-4D97-AF65-F5344CB8AC3E}">
        <p14:creationId xmlns:p14="http://schemas.microsoft.com/office/powerpoint/2010/main" val="270667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B97A5-67FB-4D3B-9702-81E877754E84}" type="slidenum">
              <a:rPr lang="en-US" smtClean="0"/>
              <a:t>5</a:t>
            </a:fld>
            <a:endParaRPr lang="en-US"/>
          </a:p>
        </p:txBody>
      </p:sp>
    </p:spTree>
    <p:extLst>
      <p:ext uri="{BB962C8B-B14F-4D97-AF65-F5344CB8AC3E}">
        <p14:creationId xmlns:p14="http://schemas.microsoft.com/office/powerpoint/2010/main" val="612668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Gang/group</a:t>
            </a:r>
            <a:r>
              <a:rPr lang="en-US" baseline="0" dirty="0" smtClean="0"/>
              <a:t> rape: Gang/group rape remains a major problem in conflict zones. Hagen and </a:t>
            </a:r>
            <a:r>
              <a:rPr lang="en-US" baseline="0" dirty="0" err="1" smtClean="0"/>
              <a:t>Yohani</a:t>
            </a:r>
            <a:r>
              <a:rPr lang="en-US" baseline="0" dirty="0" smtClean="0"/>
              <a:t> claim that approximately 90% of rape in war is perpetrated through gang rape. According to </a:t>
            </a:r>
            <a:r>
              <a:rPr lang="en-US" baseline="0" dirty="0" err="1" smtClean="0"/>
              <a:t>Dara</a:t>
            </a:r>
            <a:r>
              <a:rPr lang="en-US" baseline="0" dirty="0" smtClean="0"/>
              <a:t> Cohen, gang/group rape is most commonly used as a bonding experience. Cohen sites another study that shows “perpetrators of group rape were far less likely to have previously committed sexual offenses than are lone perpetrators.”</a:t>
            </a:r>
          </a:p>
          <a:p>
            <a:endParaRPr lang="en-US" baseline="0" dirty="0" smtClean="0"/>
          </a:p>
          <a:p>
            <a:r>
              <a:rPr lang="en-US" baseline="0" dirty="0" smtClean="0"/>
              <a:t>Rape as a Weapon of War: According to Hagen and </a:t>
            </a:r>
            <a:r>
              <a:rPr lang="en-US" baseline="0" dirty="0" err="1" smtClean="0"/>
              <a:t>Yohani</a:t>
            </a:r>
            <a:r>
              <a:rPr lang="en-US" baseline="0" dirty="0" smtClean="0"/>
              <a:t>, several characteristics distinguish war rape from other forms of sexual violence. These characteristics include: scale, public occurrence, brutality, slavery, ethnic cleansing and genocidal rape. Moreover, the same piece claims, leaders in charge of military forces use rape as an agent of mass murder and ethnic cleansing. Using rape for ethnic cleansing provides the dominant ethnic group a way to, “prevent the births of children belonging to the enemy’s ethnicity, through death, sterilization, and psychological harm, while impregnating the enemy with children bearing the offending group’s ethnicity.” All of these characteristics point to the fact that military leaders use rape in order to dehumanize, instill fear and decimate ethnic minorities.</a:t>
            </a:r>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6</a:t>
            </a:fld>
            <a:endParaRPr lang="en-US"/>
          </a:p>
        </p:txBody>
      </p:sp>
    </p:spTree>
    <p:extLst>
      <p:ext uri="{BB962C8B-B14F-4D97-AF65-F5344CB8AC3E}">
        <p14:creationId xmlns:p14="http://schemas.microsoft.com/office/powerpoint/2010/main" val="92725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World War II: While many know of the tragedies of the Holocaust,</a:t>
            </a:r>
            <a:r>
              <a:rPr lang="en-US" baseline="0" dirty="0" smtClean="0"/>
              <a:t> those acts of genocide were not the only violations of human rights during the war. Rape was seen by many military officers from ALL sides as a necessary evil. In some cases, military leaders sanctioned rape and the use of comfort women and/or brothels. Many women in the sexual service industry during the war were there by force, not choice. </a:t>
            </a:r>
          </a:p>
          <a:p>
            <a:endParaRPr lang="en-US" baseline="0" dirty="0" smtClean="0"/>
          </a:p>
          <a:p>
            <a:r>
              <a:rPr lang="en-US" baseline="0" dirty="0" smtClean="0"/>
              <a:t>Vietnam: Over the course of the twenty year conflict, 2.59 million U.S. troops fought in Vietnam.</a:t>
            </a:r>
          </a:p>
        </p:txBody>
      </p:sp>
      <p:sp>
        <p:nvSpPr>
          <p:cNvPr id="4" name="Slide Number Placeholder 3"/>
          <p:cNvSpPr>
            <a:spLocks noGrp="1"/>
          </p:cNvSpPr>
          <p:nvPr>
            <p:ph type="sldNum" sz="quarter" idx="10"/>
          </p:nvPr>
        </p:nvSpPr>
        <p:spPr/>
        <p:txBody>
          <a:bodyPr/>
          <a:lstStyle/>
          <a:p>
            <a:fld id="{C60B97A5-67FB-4D3B-9702-81E877754E84}" type="slidenum">
              <a:rPr lang="en-US" smtClean="0"/>
              <a:t>7</a:t>
            </a:fld>
            <a:endParaRPr lang="en-US"/>
          </a:p>
        </p:txBody>
      </p:sp>
    </p:spTree>
    <p:extLst>
      <p:ext uri="{BB962C8B-B14F-4D97-AF65-F5344CB8AC3E}">
        <p14:creationId xmlns:p14="http://schemas.microsoft.com/office/powerpoint/2010/main" val="127592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a:t>
            </a:r>
            <a:r>
              <a:rPr lang="en-US" baseline="0" dirty="0" smtClean="0"/>
              <a:t> in the Former Yugoslavia: Serbians followed patrilineal customs in which a father’s ethnicity determined the ethnicity of the child. Because of this ideology, rape was used as a weapon of war and ethnic cleansing.</a:t>
            </a:r>
          </a:p>
          <a:p>
            <a:endParaRPr lang="en-US" baseline="0" dirty="0" smtClean="0"/>
          </a:p>
          <a:p>
            <a:r>
              <a:rPr lang="en-US" baseline="0" dirty="0" smtClean="0"/>
              <a:t>Conflict in the DRC: According to the panels at the conference I mentioned earlier, there are an estimated 1,100 cases of sexual violence A DAY in the DRC. Sexual violence is especially problematic for women in Eastern Kivu, a rural province in the eastern part of the DRC.</a:t>
            </a:r>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8</a:t>
            </a:fld>
            <a:endParaRPr lang="en-US"/>
          </a:p>
        </p:txBody>
      </p:sp>
    </p:spTree>
    <p:extLst>
      <p:ext uri="{BB962C8B-B14F-4D97-AF65-F5344CB8AC3E}">
        <p14:creationId xmlns:p14="http://schemas.microsoft.com/office/powerpoint/2010/main" val="44893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Aggression: Seifert comments, “Rape</a:t>
            </a:r>
            <a:r>
              <a:rPr lang="en-US" baseline="0" dirty="0" smtClean="0"/>
              <a:t> is not an aggressive expression of sexuality, but a sexual expression of aggression.” In conflict zones, aggression towards an individual because of ethnic divides, gender differences or simply pure anger provides a catalyst for sexually violent behavior. Moreover, both extremes of the power balance incite additional aggression in males. Some men, generally officers, have a monopoly on control and power in military settings which leads to further aggression.</a:t>
            </a:r>
          </a:p>
          <a:p>
            <a:endParaRPr lang="en-US" baseline="0" dirty="0" smtClean="0"/>
          </a:p>
          <a:p>
            <a:r>
              <a:rPr lang="en-US" baseline="0" dirty="0" smtClean="0"/>
              <a:t>Ethnicity: Rape allows for the militant group to humiliate and decimate a population and at the same time blur ethnic lines through forced pregnancy. Cohen adds that, “Ethnic conflicts are much more likely to include sexual violence than non-ethnic conflicts.” Moreover, Hagen and </a:t>
            </a:r>
            <a:r>
              <a:rPr lang="en-US" baseline="0" dirty="0" err="1" smtClean="0"/>
              <a:t>Yohani</a:t>
            </a:r>
            <a:r>
              <a:rPr lang="en-US" baseline="0" dirty="0" smtClean="0"/>
              <a:t> establish that a goal of sexual violence can be an attempt to, “annihilate a cultural group by severing a woman’s ties to her community.”</a:t>
            </a:r>
          </a:p>
          <a:p>
            <a:endParaRPr lang="en-US" baseline="0" dirty="0" smtClean="0"/>
          </a:p>
          <a:p>
            <a:r>
              <a:rPr lang="en-US" baseline="0" dirty="0" smtClean="0"/>
              <a:t>Gender inequality: Seifert defines a rape-prone society as having the following qualities: “a) male power has been destabilized, b) women have a subordinate status and are held in low esteem, and c) rigid definitions of ‘masculine’ and ‘feminine’ prevail and determine the relative positions of power and the hierarchy of values.”</a:t>
            </a:r>
          </a:p>
          <a:p>
            <a:endParaRPr lang="en-US" baseline="0" dirty="0" smtClean="0"/>
          </a:p>
          <a:p>
            <a:r>
              <a:rPr lang="en-US" baseline="0" dirty="0" smtClean="0"/>
              <a:t>Weapon of war: Eaton states, “Realizing that rape is often more effective at achieving their aims than plain killing, aggressors have used shocking sexual violence against women as a tool of conflict. […] The stigma of rape is used to effectuate genocide, destroy communities and demoralize opponents—decimating a woman’s will to survive is often only a secondary side effect.” Another study claims that militant forces use sexual violence as a strategic military tactic aimed at decimating the enemy and leaving proof of their victory for generations to see.</a:t>
            </a:r>
            <a:endParaRPr lang="en-US" dirty="0"/>
          </a:p>
        </p:txBody>
      </p:sp>
      <p:sp>
        <p:nvSpPr>
          <p:cNvPr id="4" name="Slide Number Placeholder 3"/>
          <p:cNvSpPr>
            <a:spLocks noGrp="1"/>
          </p:cNvSpPr>
          <p:nvPr>
            <p:ph type="sldNum" sz="quarter" idx="10"/>
          </p:nvPr>
        </p:nvSpPr>
        <p:spPr/>
        <p:txBody>
          <a:bodyPr/>
          <a:lstStyle/>
          <a:p>
            <a:fld id="{C60B97A5-67FB-4D3B-9702-81E877754E84}" type="slidenum">
              <a:rPr lang="en-US" smtClean="0"/>
              <a:t>9</a:t>
            </a:fld>
            <a:endParaRPr lang="en-US"/>
          </a:p>
        </p:txBody>
      </p:sp>
    </p:spTree>
    <p:extLst>
      <p:ext uri="{BB962C8B-B14F-4D97-AF65-F5344CB8AC3E}">
        <p14:creationId xmlns:p14="http://schemas.microsoft.com/office/powerpoint/2010/main" val="260595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557B890-13A1-44AB-822F-F2614933FF10}" type="datetimeFigureOut">
              <a:rPr lang="en-US" smtClean="0"/>
              <a:t>4/25/2013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61C08E1-BCF2-408D-9C99-77395835E8FF}"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57B890-13A1-44AB-822F-F2614933FF10}"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C08E1-BCF2-408D-9C99-77395835E8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7B890-13A1-44AB-822F-F2614933FF10}"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61C08E1-BCF2-408D-9C99-77395835E8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7B890-13A1-44AB-822F-F2614933FF10}"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C08E1-BCF2-408D-9C99-77395835E8F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557B890-13A1-44AB-822F-F2614933FF10}" type="datetimeFigureOut">
              <a:rPr lang="en-US" smtClean="0"/>
              <a:t>4/25/2013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61C08E1-BCF2-408D-9C99-77395835E8FF}"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57B890-13A1-44AB-822F-F2614933FF10}" type="datetimeFigureOut">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C08E1-BCF2-408D-9C99-77395835E8F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57B890-13A1-44AB-822F-F2614933FF10}" type="datetimeFigureOut">
              <a:rPr lang="en-US" smtClean="0"/>
              <a:t>4/25/2013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C08E1-BCF2-408D-9C99-77395835E8F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57B890-13A1-44AB-822F-F2614933FF10}" type="datetimeFigureOut">
              <a:rPr lang="en-US" smtClean="0"/>
              <a:t>4/25/2013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C08E1-BCF2-408D-9C99-77395835E8FF}"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557B890-13A1-44AB-822F-F2614933FF10}" type="datetimeFigureOut">
              <a:rPr lang="en-US" smtClean="0"/>
              <a:t>4/25/2013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C08E1-BCF2-408D-9C99-77395835E8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7B890-13A1-44AB-822F-F2614933FF10}" type="datetimeFigureOut">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61C08E1-BCF2-408D-9C99-77395835E8FF}"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7B890-13A1-44AB-822F-F2614933FF10}" type="datetimeFigureOut">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C08E1-BCF2-408D-9C99-77395835E8FF}"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557B890-13A1-44AB-822F-F2614933FF10}" type="datetimeFigureOut">
              <a:rPr lang="en-US" smtClean="0"/>
              <a:t>4/25/2013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61C08E1-BCF2-408D-9C99-77395835E8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6334"/>
            <a:ext cx="6705600" cy="3562529"/>
          </a:xfrm>
        </p:spPr>
        <p:txBody>
          <a:bodyPr anchor="t">
            <a:noAutofit/>
          </a:bodyPr>
          <a:lstStyle/>
          <a:p>
            <a:pPr algn="ctr"/>
            <a:r>
              <a:rPr lang="en-US" sz="5400" b="1" dirty="0" smtClean="0">
                <a:ln>
                  <a:solidFill>
                    <a:schemeClr val="tx1"/>
                  </a:solidFill>
                </a:ln>
                <a:solidFill>
                  <a:srgbClr val="FF0000"/>
                </a:solidFill>
                <a:effectLst>
                  <a:outerShdw blurRad="38100" dist="38100" dir="2700000" algn="tl">
                    <a:srgbClr val="000000">
                      <a:alpha val="43137"/>
                    </a:srgbClr>
                  </a:outerShdw>
                </a:effectLst>
              </a:rPr>
              <a:t>Causes of Sexual Violence Against Women in Conflict Zones</a:t>
            </a:r>
            <a:endParaRPr lang="en-US" sz="4000" b="1" dirty="0">
              <a:ln>
                <a:solidFill>
                  <a:schemeClr val="tx1"/>
                </a:solidFill>
              </a:ln>
              <a:solidFill>
                <a:srgbClr val="FF0000"/>
              </a:solidFill>
              <a:effectLst>
                <a:outerShdw blurRad="50800" dist="38100" algn="l" rotWithShape="0">
                  <a:prstClr val="black">
                    <a:alpha val="40000"/>
                  </a:prstClr>
                </a:outerShdw>
              </a:effectLst>
            </a:endParaRPr>
          </a:p>
        </p:txBody>
      </p:sp>
      <p:sp>
        <p:nvSpPr>
          <p:cNvPr id="4" name="Footer Placeholder 3"/>
          <p:cNvSpPr>
            <a:spLocks noGrp="1"/>
          </p:cNvSpPr>
          <p:nvPr>
            <p:ph type="ftr" sz="quarter" idx="12"/>
          </p:nvPr>
        </p:nvSpPr>
        <p:spPr>
          <a:xfrm>
            <a:off x="7010400" y="152400"/>
            <a:ext cx="1981200" cy="6553200"/>
          </a:xfrm>
        </p:spPr>
        <p:txBody>
          <a:bodyPr anchor="ctr"/>
          <a:lstStyle/>
          <a:p>
            <a:r>
              <a:rPr lang="en-US" sz="1800" dirty="0" smtClean="0"/>
              <a:t>Disclaimer: The opinions, analyses, and conclusions in this presentation are solely my own and do not necessarily reflect those of the Board of Governors of the Federal Reserve System.</a:t>
            </a:r>
            <a:endParaRPr lang="en-US" sz="1800" dirty="0"/>
          </a:p>
        </p:txBody>
      </p:sp>
      <p:sp>
        <p:nvSpPr>
          <p:cNvPr id="6" name="Rectangle 5"/>
          <p:cNvSpPr/>
          <p:nvPr/>
        </p:nvSpPr>
        <p:spPr>
          <a:xfrm>
            <a:off x="152400" y="5105400"/>
            <a:ext cx="6705600" cy="1569660"/>
          </a:xfrm>
          <a:prstGeom prst="rect">
            <a:avLst/>
          </a:prstGeom>
        </p:spPr>
        <p:txBody>
          <a:bodyPr wrap="square">
            <a:spAutoFit/>
          </a:bodyPr>
          <a:lstStyle/>
          <a:p>
            <a:pPr algn="ctr"/>
            <a:r>
              <a:rPr lang="en-US" sz="4800" b="1" dirty="0" smtClean="0">
                <a:ln>
                  <a:solidFill>
                    <a:schemeClr val="tx1"/>
                  </a:solidFill>
                </a:ln>
                <a:solidFill>
                  <a:srgbClr val="FF0000"/>
                </a:solidFill>
                <a:effectLst>
                  <a:outerShdw blurRad="50800" dist="38100" algn="l" rotWithShape="0">
                    <a:prstClr val="black">
                      <a:alpha val="40000"/>
                    </a:prstClr>
                  </a:outerShdw>
                </a:effectLst>
              </a:rPr>
              <a:t>WARNING: </a:t>
            </a:r>
          </a:p>
          <a:p>
            <a:pPr algn="ctr"/>
            <a:r>
              <a:rPr lang="en-US" sz="4800" b="1" dirty="0" smtClean="0">
                <a:ln>
                  <a:solidFill>
                    <a:schemeClr val="tx1"/>
                  </a:solidFill>
                </a:ln>
                <a:solidFill>
                  <a:srgbClr val="FF0000"/>
                </a:solidFill>
                <a:effectLst>
                  <a:outerShdw blurRad="50800" dist="38100" algn="l" rotWithShape="0">
                    <a:prstClr val="black">
                      <a:alpha val="40000"/>
                    </a:prstClr>
                  </a:outerShdw>
                </a:effectLst>
              </a:rPr>
              <a:t>GRAPHIC CONTENT</a:t>
            </a:r>
            <a:endParaRPr lang="en-US" sz="4800" dirty="0"/>
          </a:p>
        </p:txBody>
      </p:sp>
      <p:sp>
        <p:nvSpPr>
          <p:cNvPr id="7" name="Rectangle 6"/>
          <p:cNvSpPr/>
          <p:nvPr/>
        </p:nvSpPr>
        <p:spPr>
          <a:xfrm>
            <a:off x="166777" y="3886200"/>
            <a:ext cx="6705600" cy="707886"/>
          </a:xfrm>
          <a:prstGeom prst="rect">
            <a:avLst/>
          </a:prstGeom>
        </p:spPr>
        <p:txBody>
          <a:bodyPr wrap="square">
            <a:spAutoFit/>
          </a:bodyPr>
          <a:lstStyle/>
          <a:p>
            <a:pPr algn="ctr"/>
            <a:r>
              <a:rPr lang="en-US" sz="4000" dirty="0" smtClean="0">
                <a:ln>
                  <a:solidFill>
                    <a:schemeClr val="tx1"/>
                  </a:solidFill>
                </a:ln>
                <a:solidFill>
                  <a:srgbClr val="FF0000"/>
                </a:solidFill>
                <a:effectLst>
                  <a:outerShdw blurRad="38100" dist="38100" dir="2700000" algn="tl">
                    <a:srgbClr val="000000">
                      <a:alpha val="43137"/>
                    </a:srgbClr>
                  </a:outerShdw>
                </a:effectLst>
              </a:rPr>
              <a:t>By</a:t>
            </a:r>
            <a:r>
              <a:rPr lang="en-US" sz="4000" dirty="0">
                <a:ln>
                  <a:solidFill>
                    <a:schemeClr val="tx1"/>
                  </a:solidFill>
                </a:ln>
                <a:solidFill>
                  <a:srgbClr val="FF0000"/>
                </a:solidFill>
                <a:effectLst>
                  <a:outerShdw blurRad="38100" dist="38100" dir="2700000" algn="tl">
                    <a:srgbClr val="000000">
                      <a:alpha val="43137"/>
                    </a:srgbClr>
                  </a:outerShdw>
                </a:effectLst>
              </a:rPr>
              <a:t>: </a:t>
            </a:r>
            <a:r>
              <a:rPr lang="en-US" sz="4000" dirty="0" smtClean="0">
                <a:ln>
                  <a:solidFill>
                    <a:schemeClr val="tx1"/>
                  </a:solidFill>
                </a:ln>
                <a:solidFill>
                  <a:srgbClr val="FF0000"/>
                </a:solidFill>
                <a:effectLst>
                  <a:outerShdw blurRad="38100" dist="38100" dir="2700000" algn="tl">
                    <a:srgbClr val="000000">
                      <a:alpha val="43137"/>
                    </a:srgbClr>
                  </a:outerShdw>
                </a:effectLst>
              </a:rPr>
              <a:t>Rachel Boenigk</a:t>
            </a:r>
            <a:endParaRPr lang="en-US" sz="4000" dirty="0">
              <a:ln>
                <a:solidFill>
                  <a:schemeClr val="tx1"/>
                </a:solidFill>
              </a:ln>
            </a:endParaRPr>
          </a:p>
        </p:txBody>
      </p:sp>
    </p:spTree>
    <p:extLst>
      <p:ext uri="{BB962C8B-B14F-4D97-AF65-F5344CB8AC3E}">
        <p14:creationId xmlns:p14="http://schemas.microsoft.com/office/powerpoint/2010/main" val="1001755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00200"/>
            <a:ext cx="8839200" cy="3505200"/>
          </a:xfrm>
        </p:spPr>
        <p:txBody>
          <a:bodyPr>
            <a:normAutofit fontScale="85000" lnSpcReduction="10000"/>
          </a:bodyPr>
          <a:lstStyle/>
          <a:p>
            <a:r>
              <a:rPr lang="en-US" dirty="0" smtClean="0"/>
              <a:t>Used Texas A&amp;M University Library search system (scholarly articles)</a:t>
            </a:r>
          </a:p>
          <a:p>
            <a:r>
              <a:rPr lang="en-US" dirty="0" smtClean="0"/>
              <a:t>Search parameters: </a:t>
            </a:r>
          </a:p>
          <a:p>
            <a:pPr lvl="1"/>
            <a:r>
              <a:rPr lang="en-US" dirty="0" smtClean="0"/>
              <a:t>“sex? Violence AND World War II”</a:t>
            </a:r>
          </a:p>
          <a:p>
            <a:pPr lvl="1"/>
            <a:r>
              <a:rPr lang="en-US" dirty="0" smtClean="0"/>
              <a:t>“sex? Violence AND War in the Former Yugoslavia”</a:t>
            </a:r>
          </a:p>
          <a:p>
            <a:pPr lvl="1"/>
            <a:r>
              <a:rPr lang="en-US" dirty="0" smtClean="0"/>
              <a:t>“sex? Violence AND Democratic Republic of Congo”</a:t>
            </a:r>
          </a:p>
          <a:p>
            <a:r>
              <a:rPr lang="en-US" dirty="0"/>
              <a:t>Top 30 results were analyzed (by relevance</a:t>
            </a:r>
            <a:r>
              <a:rPr lang="en-US" dirty="0" smtClean="0"/>
              <a:t>)</a:t>
            </a:r>
          </a:p>
          <a:p>
            <a:r>
              <a:rPr lang="en-US" dirty="0" smtClean="0"/>
              <a:t>Databases searched: </a:t>
            </a:r>
          </a:p>
          <a:p>
            <a:pPr lvl="1"/>
            <a:r>
              <a:rPr lang="en-US" dirty="0" smtClean="0"/>
              <a:t>Academic Search Complete (</a:t>
            </a:r>
            <a:r>
              <a:rPr lang="en-US" dirty="0"/>
              <a:t>EBSCO), Business Source Complete (EBSCO), CAB Abstracts (Ovid), ERIC (EBSCO), MEDLINE (Ovid), MLA International Bibliography (EBSCO), </a:t>
            </a:r>
            <a:r>
              <a:rPr lang="en-US" dirty="0" err="1"/>
              <a:t>OmniFile</a:t>
            </a:r>
            <a:r>
              <a:rPr lang="en-US" dirty="0"/>
              <a:t> Full Text Mega (EBSCO), </a:t>
            </a:r>
            <a:r>
              <a:rPr lang="en-US" dirty="0" err="1"/>
              <a:t>PsycINFO</a:t>
            </a:r>
            <a:r>
              <a:rPr lang="en-US" dirty="0"/>
              <a:t> 1872-current (</a:t>
            </a:r>
            <a:r>
              <a:rPr lang="en-US" dirty="0" err="1"/>
              <a:t>ProQuest</a:t>
            </a:r>
            <a:r>
              <a:rPr lang="en-US" dirty="0"/>
              <a:t>), </a:t>
            </a:r>
            <a:r>
              <a:rPr lang="en-US" dirty="0" err="1"/>
              <a:t>ScienceDirect</a:t>
            </a:r>
            <a:r>
              <a:rPr lang="en-US" dirty="0"/>
              <a:t> (Elsevier), and Web of Science (ISI).</a:t>
            </a:r>
          </a:p>
          <a:p>
            <a:r>
              <a:rPr lang="en-US" dirty="0" smtClean="0"/>
              <a:t>Eliminated articles about:</a:t>
            </a:r>
          </a:p>
          <a:p>
            <a:pPr lvl="1"/>
            <a:r>
              <a:rPr lang="en-US" dirty="0" smtClean="0"/>
              <a:t>“effect(s) of sex? Violence”, Children, Book/movie reviews, Non-sexual violence</a:t>
            </a:r>
          </a:p>
        </p:txBody>
      </p:sp>
      <p:sp>
        <p:nvSpPr>
          <p:cNvPr id="3" name="Title 2"/>
          <p:cNvSpPr>
            <a:spLocks noGrp="1"/>
          </p:cNvSpPr>
          <p:nvPr>
            <p:ph type="title"/>
          </p:nvPr>
        </p:nvSpPr>
        <p:spPr/>
        <p:txBody>
          <a:bodyPr/>
          <a:lstStyle/>
          <a:p>
            <a:r>
              <a:rPr lang="en-US" dirty="0" smtClean="0"/>
              <a:t>Methodology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3162211"/>
              </p:ext>
            </p:extLst>
          </p:nvPr>
        </p:nvGraphicFramePr>
        <p:xfrm>
          <a:off x="152400" y="5257800"/>
          <a:ext cx="8839200" cy="1447800"/>
        </p:xfrm>
        <a:graphic>
          <a:graphicData uri="http://schemas.openxmlformats.org/drawingml/2006/table">
            <a:tbl>
              <a:tblPr firstRow="1" bandRow="1">
                <a:tableStyleId>{5C22544A-7EE6-4342-B048-85BDC9FD1C3A}</a:tableStyleId>
              </a:tblPr>
              <a:tblGrid>
                <a:gridCol w="2209800"/>
                <a:gridCol w="2209800"/>
                <a:gridCol w="2209800"/>
                <a:gridCol w="2209800"/>
              </a:tblGrid>
              <a:tr h="723900">
                <a:tc>
                  <a:txBody>
                    <a:bodyPr/>
                    <a:lstStyle/>
                    <a:p>
                      <a:pPr algn="ctr"/>
                      <a:r>
                        <a:rPr lang="en-US" dirty="0" smtClean="0"/>
                        <a:t>World</a:t>
                      </a:r>
                      <a:r>
                        <a:rPr lang="en-US" baseline="0" dirty="0" smtClean="0"/>
                        <a:t> War II</a:t>
                      </a:r>
                      <a:endParaRPr lang="en-US" dirty="0"/>
                    </a:p>
                  </a:txBody>
                  <a:tcPr/>
                </a:tc>
                <a:tc>
                  <a:txBody>
                    <a:bodyPr/>
                    <a:lstStyle/>
                    <a:p>
                      <a:pPr algn="ctr"/>
                      <a:r>
                        <a:rPr lang="en-US" dirty="0" smtClean="0"/>
                        <a:t>Vietnam</a:t>
                      </a:r>
                      <a:endParaRPr lang="en-US" dirty="0"/>
                    </a:p>
                  </a:txBody>
                  <a:tcPr/>
                </a:tc>
                <a:tc>
                  <a:txBody>
                    <a:bodyPr/>
                    <a:lstStyle/>
                    <a:p>
                      <a:pPr algn="ctr"/>
                      <a:r>
                        <a:rPr lang="en-US" dirty="0" smtClean="0"/>
                        <a:t>War</a:t>
                      </a:r>
                      <a:r>
                        <a:rPr lang="en-US" baseline="0" dirty="0" smtClean="0"/>
                        <a:t> in the former Yugoslavia</a:t>
                      </a:r>
                      <a:endParaRPr lang="en-US" dirty="0"/>
                    </a:p>
                  </a:txBody>
                  <a:tcPr/>
                </a:tc>
                <a:tc>
                  <a:txBody>
                    <a:bodyPr/>
                    <a:lstStyle/>
                    <a:p>
                      <a:pPr algn="ctr"/>
                      <a:r>
                        <a:rPr lang="en-US" dirty="0" smtClean="0"/>
                        <a:t>Ongoing</a:t>
                      </a:r>
                      <a:r>
                        <a:rPr lang="en-US" baseline="0" dirty="0" smtClean="0"/>
                        <a:t> conflict in the DRC</a:t>
                      </a:r>
                      <a:endParaRPr lang="en-US" dirty="0"/>
                    </a:p>
                  </a:txBody>
                  <a:tcPr/>
                </a:tc>
              </a:tr>
              <a:tr h="723900">
                <a:tc>
                  <a:txBody>
                    <a:bodyPr/>
                    <a:lstStyle/>
                    <a:p>
                      <a:pPr algn="ctr"/>
                      <a:r>
                        <a:rPr lang="en-US" dirty="0" smtClean="0"/>
                        <a:t>9</a:t>
                      </a:r>
                      <a:endParaRPr lang="en-US" dirty="0"/>
                    </a:p>
                  </a:txBody>
                  <a:tcPr/>
                </a:tc>
                <a:tc>
                  <a:txBody>
                    <a:bodyPr/>
                    <a:lstStyle/>
                    <a:p>
                      <a:pPr algn="ctr"/>
                      <a:r>
                        <a:rPr lang="en-US" dirty="0" smtClean="0"/>
                        <a:t>1</a:t>
                      </a:r>
                      <a:endParaRPr lang="en-US" dirty="0"/>
                    </a:p>
                  </a:txBody>
                  <a:tcPr/>
                </a:tc>
                <a:tc>
                  <a:txBody>
                    <a:bodyPr/>
                    <a:lstStyle/>
                    <a:p>
                      <a:pPr algn="ctr"/>
                      <a:r>
                        <a:rPr lang="en-US" dirty="0" smtClean="0"/>
                        <a:t>13</a:t>
                      </a:r>
                      <a:endParaRPr lang="en-US" dirty="0"/>
                    </a:p>
                  </a:txBody>
                  <a:tcPr/>
                </a:tc>
                <a:tc>
                  <a:txBody>
                    <a:bodyPr/>
                    <a:lstStyle/>
                    <a:p>
                      <a:pPr algn="ctr"/>
                      <a:r>
                        <a:rPr lang="en-US" dirty="0" smtClean="0"/>
                        <a:t>8</a:t>
                      </a:r>
                      <a:endParaRPr lang="en-US" dirty="0"/>
                    </a:p>
                  </a:txBody>
                  <a:tcPr/>
                </a:tc>
              </a:tr>
            </a:tbl>
          </a:graphicData>
        </a:graphic>
      </p:graphicFrame>
    </p:spTree>
    <p:extLst>
      <p:ext uri="{BB962C8B-B14F-4D97-AF65-F5344CB8AC3E}">
        <p14:creationId xmlns:p14="http://schemas.microsoft.com/office/powerpoint/2010/main" val="337213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content analysis studies four hypotheses informed by the literature review.</a:t>
            </a:r>
          </a:p>
          <a:p>
            <a:r>
              <a:rPr lang="en-US" dirty="0" smtClean="0"/>
              <a:t>The works analyzed are scholarly or policy based.</a:t>
            </a:r>
          </a:p>
          <a:p>
            <a:r>
              <a:rPr lang="en-US" dirty="0" smtClean="0"/>
              <a:t>Methodology follows “The Current State of Evidence-Based Practice in Social Work: A Review of Literature and Qualitative Analysis of Expert Interviews” by US NIH</a:t>
            </a:r>
          </a:p>
          <a:p>
            <a:pPr lvl="1"/>
            <a:r>
              <a:rPr lang="en-US" dirty="0" smtClean="0"/>
              <a:t>Adapted definition of content analysis: content analysis was conducted to classify sexual violence during specific conflicts according to their causes</a:t>
            </a:r>
          </a:p>
          <a:p>
            <a:endParaRPr lang="en-US" dirty="0"/>
          </a:p>
        </p:txBody>
      </p:sp>
      <p:sp>
        <p:nvSpPr>
          <p:cNvPr id="3" name="Title 2"/>
          <p:cNvSpPr>
            <a:spLocks noGrp="1"/>
          </p:cNvSpPr>
          <p:nvPr>
            <p:ph type="title"/>
          </p:nvPr>
        </p:nvSpPr>
        <p:spPr/>
        <p:txBody>
          <a:bodyPr/>
          <a:lstStyle/>
          <a:p>
            <a:r>
              <a:rPr lang="en-US" dirty="0" smtClean="0"/>
              <a:t>Introduction to Content Analysis</a:t>
            </a:r>
            <a:endParaRPr lang="en-US" dirty="0"/>
          </a:p>
        </p:txBody>
      </p:sp>
    </p:spTree>
    <p:extLst>
      <p:ext uri="{BB962C8B-B14F-4D97-AF65-F5344CB8AC3E}">
        <p14:creationId xmlns:p14="http://schemas.microsoft.com/office/powerpoint/2010/main" val="3648584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AutoNum type="arabicParenR"/>
            </a:pPr>
            <a:r>
              <a:rPr lang="en-US" dirty="0" smtClean="0"/>
              <a:t>Overly aggressive members of military and paramilitary groups are more likely to commit sexually violent acts during conflicts.</a:t>
            </a:r>
          </a:p>
          <a:p>
            <a:pPr marL="502920" indent="-457200">
              <a:buAutoNum type="arabicParenR"/>
            </a:pPr>
            <a:r>
              <a:rPr lang="en-US" dirty="0" smtClean="0"/>
              <a:t>Ethnic divisiveness in an conflict increases the likelihood that sexual violence occurs in the conflict.</a:t>
            </a:r>
          </a:p>
          <a:p>
            <a:pPr marL="502920" indent="-457200">
              <a:buAutoNum type="arabicParenR"/>
            </a:pPr>
            <a:r>
              <a:rPr lang="en-US" dirty="0" smtClean="0"/>
              <a:t>Conflicts that occur in societies with unequal rights based on gender are more likely to have sexually violent incidences.</a:t>
            </a:r>
          </a:p>
          <a:p>
            <a:pPr marL="502920" indent="-457200">
              <a:buAutoNum type="arabicParenR"/>
            </a:pPr>
            <a:r>
              <a:rPr lang="en-US" dirty="0" smtClean="0"/>
              <a:t>Conflicts in which one group is trying to separate from another (i.e.: civil war), sexual violence is more likely to be used as a weapon of war.</a:t>
            </a:r>
            <a:endParaRPr lang="en-US" dirty="0"/>
          </a:p>
        </p:txBody>
      </p:sp>
      <p:sp>
        <p:nvSpPr>
          <p:cNvPr id="3" name="Title 2"/>
          <p:cNvSpPr>
            <a:spLocks noGrp="1"/>
          </p:cNvSpPr>
          <p:nvPr>
            <p:ph type="title"/>
          </p:nvPr>
        </p:nvSpPr>
        <p:spPr/>
        <p:txBody>
          <a:bodyPr/>
          <a:lstStyle/>
          <a:p>
            <a:r>
              <a:rPr lang="en-US" dirty="0" smtClean="0"/>
              <a:t>Hypotheses</a:t>
            </a:r>
            <a:endParaRPr lang="en-US" dirty="0"/>
          </a:p>
        </p:txBody>
      </p:sp>
    </p:spTree>
    <p:extLst>
      <p:ext uri="{BB962C8B-B14F-4D97-AF65-F5344CB8AC3E}">
        <p14:creationId xmlns:p14="http://schemas.microsoft.com/office/powerpoint/2010/main" val="344114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Hypothesis one (aggression):</a:t>
            </a:r>
          </a:p>
          <a:p>
            <a:pPr lvl="1"/>
            <a:r>
              <a:rPr lang="en-US" dirty="0" smtClean="0"/>
              <a:t>Supported by four articles</a:t>
            </a:r>
          </a:p>
          <a:p>
            <a:pPr lvl="1"/>
            <a:r>
              <a:rPr lang="en-US" dirty="0" smtClean="0"/>
              <a:t>Rejected by none</a:t>
            </a:r>
          </a:p>
          <a:p>
            <a:r>
              <a:rPr lang="en-US" dirty="0" smtClean="0"/>
              <a:t>Hypothesis two (ethnic divisiveness):</a:t>
            </a:r>
          </a:p>
          <a:p>
            <a:pPr lvl="1"/>
            <a:r>
              <a:rPr lang="en-US" dirty="0" smtClean="0"/>
              <a:t>Supported by sixteen articles</a:t>
            </a:r>
          </a:p>
          <a:p>
            <a:pPr lvl="1"/>
            <a:r>
              <a:rPr lang="en-US" dirty="0" smtClean="0"/>
              <a:t>Rejected by none</a:t>
            </a:r>
          </a:p>
          <a:p>
            <a:r>
              <a:rPr lang="en-US" dirty="0" smtClean="0"/>
              <a:t>Hypothesis three (gender inequality):</a:t>
            </a:r>
          </a:p>
          <a:p>
            <a:pPr lvl="1"/>
            <a:r>
              <a:rPr lang="en-US" dirty="0" smtClean="0"/>
              <a:t>Supported by nine articles</a:t>
            </a:r>
          </a:p>
          <a:p>
            <a:pPr lvl="1"/>
            <a:r>
              <a:rPr lang="en-US" dirty="0" smtClean="0"/>
              <a:t>Rejected by none</a:t>
            </a:r>
          </a:p>
          <a:p>
            <a:r>
              <a:rPr lang="en-US" dirty="0" smtClean="0"/>
              <a:t>Hypothesis four (separation):</a:t>
            </a:r>
          </a:p>
          <a:p>
            <a:pPr lvl="1"/>
            <a:r>
              <a:rPr lang="en-US" dirty="0" smtClean="0"/>
              <a:t>Supported by none</a:t>
            </a:r>
          </a:p>
          <a:p>
            <a:pPr lvl="1"/>
            <a:r>
              <a:rPr lang="en-US" dirty="0" smtClean="0"/>
              <a:t>Rejected by none</a:t>
            </a:r>
          </a:p>
        </p:txBody>
      </p:sp>
      <p:sp>
        <p:nvSpPr>
          <p:cNvPr id="3" name="Title 2"/>
          <p:cNvSpPr>
            <a:spLocks noGrp="1"/>
          </p:cNvSpPr>
          <p:nvPr>
            <p:ph type="title"/>
          </p:nvPr>
        </p:nvSpPr>
        <p:spPr/>
        <p:txBody>
          <a:bodyPr/>
          <a:lstStyle/>
          <a:p>
            <a:r>
              <a:rPr lang="en-US" dirty="0" smtClean="0"/>
              <a:t>Results of content analysis</a:t>
            </a:r>
            <a:endParaRPr lang="en-US" dirty="0"/>
          </a:p>
        </p:txBody>
      </p:sp>
    </p:spTree>
    <p:extLst>
      <p:ext uri="{BB962C8B-B14F-4D97-AF65-F5344CB8AC3E}">
        <p14:creationId xmlns:p14="http://schemas.microsoft.com/office/powerpoint/2010/main" val="167326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World War II:</a:t>
            </a:r>
          </a:p>
          <a:p>
            <a:pPr lvl="1"/>
            <a:r>
              <a:rPr lang="en-US" dirty="0" smtClean="0"/>
              <a:t>Analysis shows that gender inequality, ethnicity and aggression increase the likelihood of sexual violence during this conflict</a:t>
            </a:r>
          </a:p>
          <a:p>
            <a:r>
              <a:rPr lang="en-US" dirty="0" smtClean="0"/>
              <a:t>Vietnam War:</a:t>
            </a:r>
          </a:p>
          <a:p>
            <a:pPr lvl="1"/>
            <a:r>
              <a:rPr lang="en-US" dirty="0" smtClean="0"/>
              <a:t>Analysis confirms only one hypothesis—that ethnic divisiveness leads to an increase in the likelihood of sexual violence against women</a:t>
            </a:r>
          </a:p>
          <a:p>
            <a:r>
              <a:rPr lang="en-US" dirty="0" smtClean="0"/>
              <a:t>War in the Former Yugoslavia:</a:t>
            </a:r>
          </a:p>
          <a:p>
            <a:pPr lvl="1"/>
            <a:r>
              <a:rPr lang="en-US" dirty="0" smtClean="0"/>
              <a:t>Analysis supports three indicators of sexual violence—aggression, ethnic divisiveness and gender inequality</a:t>
            </a:r>
          </a:p>
          <a:p>
            <a:r>
              <a:rPr lang="en-US" dirty="0" smtClean="0"/>
              <a:t>Conflict in the DRC:</a:t>
            </a:r>
          </a:p>
          <a:p>
            <a:pPr lvl="1"/>
            <a:r>
              <a:rPr lang="en-US" dirty="0" smtClean="0"/>
              <a:t>Analysis validates that gender inequality, ethnic divisiveness and aggression lead to an increase in the likelihood of sexual violence</a:t>
            </a:r>
          </a:p>
        </p:txBody>
      </p:sp>
      <p:sp>
        <p:nvSpPr>
          <p:cNvPr id="3" name="Title 2"/>
          <p:cNvSpPr>
            <a:spLocks noGrp="1"/>
          </p:cNvSpPr>
          <p:nvPr>
            <p:ph type="title"/>
          </p:nvPr>
        </p:nvSpPr>
        <p:spPr/>
        <p:txBody>
          <a:bodyPr/>
          <a:lstStyle/>
          <a:p>
            <a:r>
              <a:rPr lang="en-US" dirty="0" smtClean="0"/>
              <a:t>Analysis by conflict</a:t>
            </a:r>
            <a:endParaRPr lang="en-US" dirty="0"/>
          </a:p>
        </p:txBody>
      </p:sp>
    </p:spTree>
    <p:extLst>
      <p:ext uri="{BB962C8B-B14F-4D97-AF65-F5344CB8AC3E}">
        <p14:creationId xmlns:p14="http://schemas.microsoft.com/office/powerpoint/2010/main" val="3068707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9667627"/>
              </p:ext>
            </p:extLst>
          </p:nvPr>
        </p:nvGraphicFramePr>
        <p:xfrm>
          <a:off x="152400" y="1600198"/>
          <a:ext cx="8839200" cy="5105400"/>
        </p:xfrm>
        <a:graphic>
          <a:graphicData uri="http://schemas.openxmlformats.org/drawingml/2006/table">
            <a:tbl>
              <a:tblPr firstRow="1" bandRow="1">
                <a:tableStyleId>{5C22544A-7EE6-4342-B048-85BDC9FD1C3A}</a:tableStyleId>
              </a:tblPr>
              <a:tblGrid>
                <a:gridCol w="1767840"/>
                <a:gridCol w="1767840"/>
                <a:gridCol w="1767840"/>
                <a:gridCol w="1767840"/>
                <a:gridCol w="1767840"/>
              </a:tblGrid>
              <a:tr h="1359601">
                <a:tc>
                  <a:txBody>
                    <a:bodyPr/>
                    <a:lstStyle/>
                    <a:p>
                      <a:pPr algn="ctr"/>
                      <a:r>
                        <a:rPr lang="en-US" dirty="0" smtClean="0"/>
                        <a:t>Hypothesis</a:t>
                      </a:r>
                      <a:endParaRPr lang="en-US" dirty="0"/>
                    </a:p>
                  </a:txBody>
                  <a:tcPr anchor="ctr"/>
                </a:tc>
                <a:tc>
                  <a:txBody>
                    <a:bodyPr/>
                    <a:lstStyle/>
                    <a:p>
                      <a:pPr algn="ctr"/>
                      <a:r>
                        <a:rPr lang="en-US" dirty="0" smtClean="0"/>
                        <a:t>World War II</a:t>
                      </a:r>
                      <a:endParaRPr lang="en-US" dirty="0"/>
                    </a:p>
                  </a:txBody>
                  <a:tcPr anchor="ctr"/>
                </a:tc>
                <a:tc>
                  <a:txBody>
                    <a:bodyPr/>
                    <a:lstStyle/>
                    <a:p>
                      <a:pPr algn="ctr"/>
                      <a:r>
                        <a:rPr lang="en-US" dirty="0" smtClean="0"/>
                        <a:t>Vietnam War</a:t>
                      </a:r>
                      <a:endParaRPr lang="en-US" dirty="0"/>
                    </a:p>
                  </a:txBody>
                  <a:tcPr anchor="ctr"/>
                </a:tc>
                <a:tc>
                  <a:txBody>
                    <a:bodyPr/>
                    <a:lstStyle/>
                    <a:p>
                      <a:pPr algn="ctr"/>
                      <a:r>
                        <a:rPr lang="en-US" dirty="0" smtClean="0"/>
                        <a:t>War in the Former</a:t>
                      </a:r>
                      <a:r>
                        <a:rPr lang="en-US" baseline="0" dirty="0" smtClean="0"/>
                        <a:t> Yugoslavia</a:t>
                      </a:r>
                      <a:endParaRPr lang="en-US" dirty="0"/>
                    </a:p>
                  </a:txBody>
                  <a:tcPr anchor="ctr"/>
                </a:tc>
                <a:tc>
                  <a:txBody>
                    <a:bodyPr/>
                    <a:lstStyle/>
                    <a:p>
                      <a:pPr algn="ctr"/>
                      <a:r>
                        <a:rPr lang="en-US" dirty="0" smtClean="0"/>
                        <a:t>Ongoing</a:t>
                      </a:r>
                      <a:r>
                        <a:rPr lang="en-US" baseline="0" dirty="0" smtClean="0"/>
                        <a:t> conflict in the DRC</a:t>
                      </a:r>
                      <a:endParaRPr lang="en-US" dirty="0"/>
                    </a:p>
                  </a:txBody>
                  <a:tcPr anchor="ctr"/>
                </a:tc>
              </a:tr>
              <a:tr h="956600">
                <a:tc>
                  <a:txBody>
                    <a:bodyPr/>
                    <a:lstStyle/>
                    <a:p>
                      <a:pPr algn="ctr"/>
                      <a:r>
                        <a:rPr lang="en-US" dirty="0" smtClean="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956600">
                <a:tc>
                  <a:txBody>
                    <a:bodyPr/>
                    <a:lstStyle/>
                    <a:p>
                      <a:pPr algn="ctr"/>
                      <a:r>
                        <a:rPr lang="en-US" dirty="0" smtClean="0"/>
                        <a:t>2</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875999">
                <a:tc>
                  <a:txBody>
                    <a:bodyPr/>
                    <a:lstStyle/>
                    <a:p>
                      <a:pPr algn="ctr"/>
                      <a:r>
                        <a:rPr lang="en-US" dirty="0" smtClean="0"/>
                        <a:t>3</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95660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3" name="Title 2"/>
          <p:cNvSpPr>
            <a:spLocks noGrp="1"/>
          </p:cNvSpPr>
          <p:nvPr>
            <p:ph type="title"/>
          </p:nvPr>
        </p:nvSpPr>
        <p:spPr/>
        <p:txBody>
          <a:bodyPr/>
          <a:lstStyle/>
          <a:p>
            <a:r>
              <a:rPr lang="en-US" dirty="0" smtClean="0"/>
              <a:t>discussion</a:t>
            </a:r>
            <a:endParaRPr lang="en-US" dirty="0"/>
          </a:p>
        </p:txBody>
      </p:sp>
      <p:pic>
        <p:nvPicPr>
          <p:cNvPr id="1026"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053479"/>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4999" y="3053479"/>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3053479"/>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2602" y="3948248"/>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2602" y="4846320"/>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396" y="3990703"/>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3948248"/>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4846319"/>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3990703"/>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m1reb02\AppData\Local\Microsoft\Windows\Temporary Internet Files\Content.IE5\NE1S1PM4\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4846320"/>
            <a:ext cx="944880" cy="94488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1reb02\AppData\Local\Microsoft\Windows\Temporary Internet Files\Content.IE5\UNA6WPA3\MC9004315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119" y="5791200"/>
            <a:ext cx="751041" cy="75104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m1reb02\AppData\Local\Microsoft\Windows\Temporary Internet Files\Content.IE5\UNA6WPA3\MC9004315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319" y="5802121"/>
            <a:ext cx="751041" cy="75104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m1reb02\AppData\Local\Microsoft\Windows\Temporary Internet Files\Content.IE5\UNA6WPA3\MC9004315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919" y="5741088"/>
            <a:ext cx="751041" cy="75104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1reb02\AppData\Local\Microsoft\Windows\Temporary Internet Files\Content.IE5\UNA6WPA3\MC9004315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519" y="5741088"/>
            <a:ext cx="751041" cy="75104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m1reb02\AppData\Local\Microsoft\Windows\Temporary Internet Files\Content.IE5\UNA6WPA3\MC9004315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319" y="3053479"/>
            <a:ext cx="751041" cy="75104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m1reb02\AppData\Local\Microsoft\Windows\Temporary Internet Files\Content.IE5\UNA6WPA3\MC9004315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319" y="4943239"/>
            <a:ext cx="751041" cy="751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96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NGOs, IGOs and non-profits should focus their preventative and treatment efforts in conflict zones with ethnic divisiveness</a:t>
            </a:r>
          </a:p>
          <a:p>
            <a:r>
              <a:rPr lang="en-US" dirty="0" smtClean="0"/>
              <a:t>Efforts to improve equality of women should continue</a:t>
            </a:r>
          </a:p>
          <a:p>
            <a:r>
              <a:rPr lang="en-US" dirty="0" smtClean="0"/>
              <a:t>Additional research should be done in order to come to a conclusion on hypothesis four (separation)</a:t>
            </a:r>
            <a:endParaRPr lang="en-US" dirty="0"/>
          </a:p>
        </p:txBody>
      </p:sp>
      <p:sp>
        <p:nvSpPr>
          <p:cNvPr id="3" name="Title 2"/>
          <p:cNvSpPr>
            <a:spLocks noGrp="1"/>
          </p:cNvSpPr>
          <p:nvPr>
            <p:ph type="title"/>
          </p:nvPr>
        </p:nvSpPr>
        <p:spPr/>
        <p:txBody>
          <a:bodyPr/>
          <a:lstStyle/>
          <a:p>
            <a:r>
              <a:rPr lang="en-US" dirty="0" smtClean="0"/>
              <a:t>implications</a:t>
            </a:r>
            <a:endParaRPr lang="en-US" dirty="0"/>
          </a:p>
        </p:txBody>
      </p:sp>
    </p:spTree>
    <p:extLst>
      <p:ext uri="{BB962C8B-B14F-4D97-AF65-F5344CB8AC3E}">
        <p14:creationId xmlns:p14="http://schemas.microsoft.com/office/powerpoint/2010/main" val="3738319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research, literature review and content analysis, are simply a starting point for further research.</a:t>
            </a:r>
          </a:p>
          <a:p>
            <a:r>
              <a:rPr lang="en-US" dirty="0" smtClean="0"/>
              <a:t>It establishes connections in the causes of sexual violence across conflicts, cultures and time (within the 20</a:t>
            </a:r>
            <a:r>
              <a:rPr lang="en-US" baseline="30000" dirty="0" smtClean="0"/>
              <a:t>th</a:t>
            </a:r>
            <a:r>
              <a:rPr lang="en-US" dirty="0" smtClean="0"/>
              <a:t> century).</a:t>
            </a:r>
          </a:p>
          <a:p>
            <a:r>
              <a:rPr lang="en-US" dirty="0" smtClean="0"/>
              <a:t>The content analysis identifies three factors which either increase the likelihood of or directly cause sexual violence against women in conflict zones.</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347668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4953001" cy="4910329"/>
          </a:xfrm>
        </p:spPr>
        <p:txBody>
          <a:bodyPr/>
          <a:lstStyle/>
          <a:p>
            <a:r>
              <a:rPr lang="en-US" dirty="0" smtClean="0"/>
              <a:t>BA: History </a:t>
            </a:r>
            <a:r>
              <a:rPr lang="en-US" dirty="0"/>
              <a:t>and Political </a:t>
            </a:r>
            <a:r>
              <a:rPr lang="en-US" dirty="0" smtClean="0"/>
              <a:t>Science—Texas A&amp;M University</a:t>
            </a:r>
          </a:p>
          <a:p>
            <a:r>
              <a:rPr lang="en-US" dirty="0" smtClean="0"/>
              <a:t>MPSA: Focus in Public Policy—The George Bush School of Government and Public Service at Texas A&amp;M University</a:t>
            </a:r>
          </a:p>
          <a:p>
            <a:r>
              <a:rPr lang="en-US" dirty="0" smtClean="0"/>
              <a:t>Currently: Working as a Research Assistant at the Board of Governors of the Federal Reserve System in Washington, D.C.</a:t>
            </a:r>
          </a:p>
          <a:p>
            <a:r>
              <a:rPr lang="en-US" dirty="0" smtClean="0"/>
              <a:t>Future Goals: Political Economy PhD program</a:t>
            </a:r>
          </a:p>
          <a:p>
            <a:r>
              <a:rPr lang="en-US" dirty="0" smtClean="0"/>
              <a:t>Email: rachel.e.boenigk@frb.gov</a:t>
            </a:r>
            <a:endParaRPr lang="en-US" dirty="0"/>
          </a:p>
        </p:txBody>
      </p:sp>
      <p:sp>
        <p:nvSpPr>
          <p:cNvPr id="3" name="Title 2"/>
          <p:cNvSpPr>
            <a:spLocks noGrp="1"/>
          </p:cNvSpPr>
          <p:nvPr>
            <p:ph type="title"/>
          </p:nvPr>
        </p:nvSpPr>
        <p:spPr/>
        <p:txBody>
          <a:bodyPr/>
          <a:lstStyle/>
          <a:p>
            <a:r>
              <a:rPr lang="en-US" dirty="0" smtClean="0"/>
              <a:t>About Rachel Boenigk</a:t>
            </a:r>
            <a:endParaRPr lang="en-US" dirty="0"/>
          </a:p>
        </p:txBody>
      </p:sp>
      <p:pic>
        <p:nvPicPr>
          <p:cNvPr id="1026" name="Picture 2" descr="G:\ofs\work_mpa\m1reb02\Personal\Aggie_R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941" y="1854452"/>
            <a:ext cx="3409950"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40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Sexual violence against women in conflict zones is not a new phenomenon</a:t>
            </a:r>
          </a:p>
          <a:p>
            <a:r>
              <a:rPr lang="en-US" dirty="0" smtClean="0"/>
              <a:t>It has persisted throughout history and can be traced back as far as the </a:t>
            </a:r>
            <a:r>
              <a:rPr lang="en-US" dirty="0"/>
              <a:t>s</a:t>
            </a:r>
            <a:r>
              <a:rPr lang="en-US" dirty="0" smtClean="0"/>
              <a:t>eventh century BCE</a:t>
            </a:r>
          </a:p>
          <a:p>
            <a:r>
              <a:rPr lang="en-US" dirty="0" smtClean="0"/>
              <a:t>Evidence of these atrocities are found in:</a:t>
            </a:r>
          </a:p>
          <a:p>
            <a:pPr lvl="1"/>
            <a:r>
              <a:rPr lang="en-US" dirty="0"/>
              <a:t>Deuteronomy 21, Isaiah 13:16, Lamentations 5:11 and Zechariah </a:t>
            </a:r>
            <a:r>
              <a:rPr lang="en-US" dirty="0" smtClean="0"/>
              <a:t>14:2</a:t>
            </a:r>
            <a:endParaRPr lang="en-US" dirty="0"/>
          </a:p>
          <a:p>
            <a:r>
              <a:rPr lang="en-US" dirty="0" smtClean="0"/>
              <a:t>SVAW continued in the twentieth century evidenced by:</a:t>
            </a:r>
          </a:p>
          <a:p>
            <a:pPr lvl="1"/>
            <a:r>
              <a:rPr lang="en-US" dirty="0" smtClean="0"/>
              <a:t>World War I, World War II</a:t>
            </a:r>
          </a:p>
          <a:p>
            <a:pPr lvl="1"/>
            <a:r>
              <a:rPr lang="en-US" dirty="0" smtClean="0"/>
              <a:t>Conflicts in:</a:t>
            </a:r>
          </a:p>
          <a:p>
            <a:pPr lvl="2"/>
            <a:r>
              <a:rPr lang="en-US" dirty="0" smtClean="0"/>
              <a:t>Afghanistan, Algeria, Argentina, Bangladesh, Brazil, Burma, Bosnia, Cambodia, Republic of Congo, Croatia, Cyprus, East Timor, El Salvador, Guatemala, Haiti, India, Indonesia, Kuwait, Kosovo, Liberia, Mozambique, Nicaragua, Peru, Pakistan, Rwanda, Serbia, Sierra Leone, Somalia, Turkey, Uganda, Vietnam, the DRC and Zimbabwe (</a:t>
            </a:r>
            <a:r>
              <a:rPr lang="en-US" dirty="0" err="1" smtClean="0"/>
              <a:t>Gottschall</a:t>
            </a:r>
            <a:r>
              <a:rPr lang="en-US" dirty="0" smtClean="0"/>
              <a:t> 2004, 130).</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333439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Analyzes potential causes of sexual violence against women in a limited number of conflicts:</a:t>
            </a:r>
          </a:p>
          <a:p>
            <a:pPr lvl="1"/>
            <a:r>
              <a:rPr lang="en-US" dirty="0" smtClean="0"/>
              <a:t>World War II, the Vietnam War, the civil war in the Former Yugoslavia, and the ongoing conflict in the Democratic Republic of Congo</a:t>
            </a:r>
          </a:p>
          <a:p>
            <a:r>
              <a:rPr lang="en-US" b="1" u="sng" dirty="0" smtClean="0"/>
              <a:t>Thesis:</a:t>
            </a:r>
            <a:r>
              <a:rPr lang="en-US" b="1" dirty="0" smtClean="0"/>
              <a:t> </a:t>
            </a:r>
            <a:r>
              <a:rPr lang="en-US" dirty="0" smtClean="0"/>
              <a:t>I seek to draw correlations on the potential causes of sexual violence against women across conflicts, decades and cultures through a content analysis supported by a literature review.</a:t>
            </a:r>
            <a:endParaRPr lang="en-US" dirty="0"/>
          </a:p>
        </p:txBody>
      </p:sp>
      <p:sp>
        <p:nvSpPr>
          <p:cNvPr id="3" name="Title 2"/>
          <p:cNvSpPr>
            <a:spLocks noGrp="1"/>
          </p:cNvSpPr>
          <p:nvPr>
            <p:ph type="title"/>
          </p:nvPr>
        </p:nvSpPr>
        <p:spPr/>
        <p:txBody>
          <a:bodyPr/>
          <a:lstStyle/>
          <a:p>
            <a:r>
              <a:rPr lang="en-US" dirty="0" smtClean="0"/>
              <a:t>Specifics of research</a:t>
            </a:r>
            <a:endParaRPr lang="en-US" dirty="0"/>
          </a:p>
        </p:txBody>
      </p:sp>
    </p:spTree>
    <p:extLst>
      <p:ext uri="{BB962C8B-B14F-4D97-AF65-F5344CB8AC3E}">
        <p14:creationId xmlns:p14="http://schemas.microsoft.com/office/powerpoint/2010/main" val="4232930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lnSpcReduction="10000"/>
          </a:bodyPr>
          <a:lstStyle/>
          <a:p>
            <a:pPr marL="502920" indent="-457200">
              <a:buFont typeface="+mj-lt"/>
              <a:buAutoNum type="arabicPeriod"/>
            </a:pPr>
            <a:r>
              <a:rPr lang="en-US" dirty="0"/>
              <a:t>Overly aggressive members of military and paramilitary groups are more likely to commit sexually violent acts during </a:t>
            </a:r>
            <a:r>
              <a:rPr lang="en-US" dirty="0" smtClean="0"/>
              <a:t>conflicts.</a:t>
            </a:r>
          </a:p>
          <a:p>
            <a:pPr marL="834390" lvl="1" indent="-514350"/>
            <a:r>
              <a:rPr lang="en-US" dirty="0" smtClean="0"/>
              <a:t>SUPPORTED BY 3 CONFLICTS OF STUDY</a:t>
            </a:r>
            <a:endParaRPr lang="en-US" dirty="0"/>
          </a:p>
          <a:p>
            <a:pPr marL="502920" indent="-457200">
              <a:buFont typeface="+mj-lt"/>
              <a:buAutoNum type="arabicPeriod"/>
            </a:pPr>
            <a:r>
              <a:rPr lang="en-US" dirty="0"/>
              <a:t>Ethnic divisiveness in an conflict increases the likelihood that sexual violence occurs in the conflict</a:t>
            </a:r>
            <a:r>
              <a:rPr lang="en-US" dirty="0" smtClean="0"/>
              <a:t>.</a:t>
            </a:r>
          </a:p>
          <a:p>
            <a:pPr marL="777240" lvl="1" indent="-457200"/>
            <a:r>
              <a:rPr lang="en-US" dirty="0" smtClean="0"/>
              <a:t>SUPPORTED BY ALL 4 CONFLICTS OF STUDY</a:t>
            </a:r>
            <a:endParaRPr lang="en-US" dirty="0"/>
          </a:p>
          <a:p>
            <a:pPr marL="502920" indent="-457200">
              <a:buFont typeface="+mj-lt"/>
              <a:buAutoNum type="arabicPeriod"/>
            </a:pPr>
            <a:r>
              <a:rPr lang="en-US" dirty="0"/>
              <a:t>Conflicts that occur in societies with unequal rights based on gender are more likely to have sexually violent incidences</a:t>
            </a:r>
            <a:r>
              <a:rPr lang="en-US" dirty="0" smtClean="0"/>
              <a:t>.</a:t>
            </a:r>
          </a:p>
          <a:p>
            <a:pPr marL="777240" lvl="1" indent="-457200"/>
            <a:r>
              <a:rPr lang="en-US" dirty="0" smtClean="0"/>
              <a:t>SUPPORTED BY 3 CONFLICTS OF STUDY</a:t>
            </a:r>
            <a:endParaRPr lang="en-US" dirty="0"/>
          </a:p>
          <a:p>
            <a:pPr marL="502920" indent="-457200">
              <a:buFont typeface="+mj-lt"/>
              <a:buAutoNum type="arabicPeriod"/>
            </a:pPr>
            <a:r>
              <a:rPr lang="en-US" dirty="0"/>
              <a:t>Conflicts in which one group is trying to separate from another (i.e.: civil war), sexual violence is more likely to be used as a weapon of war</a:t>
            </a:r>
            <a:r>
              <a:rPr lang="en-US" dirty="0" smtClean="0"/>
              <a:t>.</a:t>
            </a:r>
          </a:p>
          <a:p>
            <a:pPr marL="777240" lvl="1" indent="-457200"/>
            <a:r>
              <a:rPr lang="en-US" dirty="0" smtClean="0"/>
              <a:t>NOT SUPPORTED BY ANY CONFLICTS OF STUDY</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2352909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dirty="0" smtClean="0"/>
              <a:t>Definition/Types of rape</a:t>
            </a:r>
          </a:p>
          <a:p>
            <a:r>
              <a:rPr lang="en-US" dirty="0"/>
              <a:t>Background: the conflicts of study</a:t>
            </a:r>
          </a:p>
          <a:p>
            <a:r>
              <a:rPr lang="en-US" dirty="0" smtClean="0"/>
              <a:t>Literature </a:t>
            </a:r>
            <a:r>
              <a:rPr lang="en-US" dirty="0"/>
              <a:t>review</a:t>
            </a:r>
          </a:p>
          <a:p>
            <a:r>
              <a:rPr lang="en-US" dirty="0" smtClean="0"/>
              <a:t>Methodology</a:t>
            </a:r>
          </a:p>
          <a:p>
            <a:r>
              <a:rPr lang="en-US" dirty="0" smtClean="0"/>
              <a:t>Introduction to content analysis</a:t>
            </a:r>
          </a:p>
          <a:p>
            <a:r>
              <a:rPr lang="en-US" dirty="0" smtClean="0"/>
              <a:t>Hypotheses</a:t>
            </a:r>
          </a:p>
          <a:p>
            <a:r>
              <a:rPr lang="en-US" dirty="0" smtClean="0"/>
              <a:t>Results of content analysis</a:t>
            </a:r>
          </a:p>
          <a:p>
            <a:r>
              <a:rPr lang="en-US" dirty="0" smtClean="0"/>
              <a:t>Analysis by conflict</a:t>
            </a:r>
          </a:p>
          <a:p>
            <a:r>
              <a:rPr lang="en-US" dirty="0" smtClean="0"/>
              <a:t>Discussion</a:t>
            </a:r>
          </a:p>
          <a:p>
            <a:r>
              <a:rPr lang="en-US" dirty="0"/>
              <a:t>I</a:t>
            </a:r>
            <a:r>
              <a:rPr lang="en-US" dirty="0" smtClean="0"/>
              <a:t>mplications</a:t>
            </a:r>
          </a:p>
          <a:p>
            <a:r>
              <a:rPr lang="en-US" dirty="0" smtClean="0"/>
              <a:t>Conclusion</a:t>
            </a:r>
            <a:endParaRPr lang="en-US" dirty="0"/>
          </a:p>
        </p:txBody>
      </p:sp>
      <p:sp>
        <p:nvSpPr>
          <p:cNvPr id="3" name="Title 2"/>
          <p:cNvSpPr>
            <a:spLocks noGrp="1"/>
          </p:cNvSpPr>
          <p:nvPr>
            <p:ph type="title"/>
          </p:nvPr>
        </p:nvSpPr>
        <p:spPr/>
        <p:txBody>
          <a:bodyPr/>
          <a:lstStyle/>
          <a:p>
            <a:r>
              <a:rPr lang="en-US" dirty="0" smtClean="0"/>
              <a:t>Organization of presentation</a:t>
            </a:r>
            <a:endParaRPr lang="en-US" dirty="0"/>
          </a:p>
        </p:txBody>
      </p:sp>
    </p:spTree>
    <p:extLst>
      <p:ext uri="{BB962C8B-B14F-4D97-AF65-F5344CB8AC3E}">
        <p14:creationId xmlns:p14="http://schemas.microsoft.com/office/powerpoint/2010/main" val="2212240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1719070"/>
            <a:ext cx="8763000" cy="4910329"/>
          </a:xfrm>
        </p:spPr>
        <p:txBody>
          <a:bodyPr>
            <a:normAutofit fontScale="92500" lnSpcReduction="20000"/>
          </a:bodyPr>
          <a:lstStyle/>
          <a:p>
            <a:r>
              <a:rPr lang="en-US" dirty="0" smtClean="0"/>
              <a:t>In this presentation, I use the following definition of rape:</a:t>
            </a:r>
          </a:p>
          <a:p>
            <a:pPr lvl="1"/>
            <a:r>
              <a:rPr lang="en-US" dirty="0"/>
              <a:t>“Nonconsensual sexual penetration of an adolescent or adult obtained by physical force, by threat of bodily harm, or when the victim is incapable of giving consent by virtue of mental illness, mental retardation, or intoxication” (Cowan 2007, 807</a:t>
            </a:r>
            <a:r>
              <a:rPr lang="en-US" dirty="0" smtClean="0"/>
              <a:t>).</a:t>
            </a:r>
            <a:endParaRPr lang="en-US" dirty="0"/>
          </a:p>
          <a:p>
            <a:r>
              <a:rPr lang="en-US" dirty="0" smtClean="0"/>
              <a:t>In this presentation, I use the following definition of sexual violence:</a:t>
            </a:r>
          </a:p>
          <a:p>
            <a:pPr lvl="1"/>
            <a:r>
              <a:rPr lang="en-US" dirty="0"/>
              <a:t>"Sexual violence includes completed or attempted sex acts (</a:t>
            </a:r>
            <a:r>
              <a:rPr lang="en-US" dirty="0" err="1"/>
              <a:t>eg</a:t>
            </a:r>
            <a:r>
              <a:rPr lang="en-US" dirty="0"/>
              <a:t>, contact between the penis and the vulva/anus involving penetration; penetration by a hand or object), abusive sexual contact (</a:t>
            </a:r>
            <a:r>
              <a:rPr lang="en-US" dirty="0" err="1"/>
              <a:t>eg</a:t>
            </a:r>
            <a:r>
              <a:rPr lang="en-US" dirty="0"/>
              <a:t>, intentional touching of genitalia, anus, groin, breast, inner thigh, or buttocks), and noncontact sexual abuse (</a:t>
            </a:r>
            <a:r>
              <a:rPr lang="en-US" dirty="0" err="1"/>
              <a:t>eg</a:t>
            </a:r>
            <a:r>
              <a:rPr lang="en-US" dirty="0"/>
              <a:t>, voyeurism, unwanted exposure to pornography, sexual harassment) without the victim’s consent or involving a victim who is unable to consent or </a:t>
            </a:r>
            <a:r>
              <a:rPr lang="en-US" dirty="0" smtClean="0"/>
              <a:t>refuse“ (</a:t>
            </a:r>
            <a:r>
              <a:rPr lang="en-US" dirty="0" err="1" smtClean="0"/>
              <a:t>Haegerich</a:t>
            </a:r>
            <a:r>
              <a:rPr lang="en-US" dirty="0" smtClean="0"/>
              <a:t> &amp; Dahlberg 2011, 396).</a:t>
            </a:r>
          </a:p>
          <a:p>
            <a:r>
              <a:rPr lang="en-US" dirty="0" smtClean="0"/>
              <a:t>This presentation focuses on two types of rape:</a:t>
            </a:r>
          </a:p>
          <a:p>
            <a:pPr lvl="1"/>
            <a:r>
              <a:rPr lang="en-US" dirty="0" smtClean="0"/>
              <a:t>Gang/Group Rape</a:t>
            </a:r>
          </a:p>
          <a:p>
            <a:pPr lvl="1"/>
            <a:r>
              <a:rPr lang="en-US" dirty="0" smtClean="0"/>
              <a:t>Rape as a Weapon of War:</a:t>
            </a:r>
          </a:p>
          <a:p>
            <a:pPr lvl="2"/>
            <a:r>
              <a:rPr lang="en-US" dirty="0" smtClean="0"/>
              <a:t>Scale</a:t>
            </a:r>
            <a:r>
              <a:rPr lang="en-US" dirty="0"/>
              <a:t>, public occurrence, brutality, slavery, ethnic cleansing and genocidal </a:t>
            </a:r>
            <a:r>
              <a:rPr lang="en-US" dirty="0" smtClean="0"/>
              <a:t>rape</a:t>
            </a:r>
          </a:p>
          <a:p>
            <a:pPr lvl="2"/>
            <a:r>
              <a:rPr lang="en-US" dirty="0" smtClean="0"/>
              <a:t>Ethnic cleansing and mass murder</a:t>
            </a:r>
          </a:p>
        </p:txBody>
      </p:sp>
      <p:sp>
        <p:nvSpPr>
          <p:cNvPr id="3" name="Title 2"/>
          <p:cNvSpPr>
            <a:spLocks noGrp="1"/>
          </p:cNvSpPr>
          <p:nvPr>
            <p:ph type="title"/>
          </p:nvPr>
        </p:nvSpPr>
        <p:spPr/>
        <p:txBody>
          <a:bodyPr/>
          <a:lstStyle/>
          <a:p>
            <a:r>
              <a:rPr lang="en-US" dirty="0" smtClean="0"/>
              <a:t>Definition/Types of rape</a:t>
            </a:r>
            <a:endParaRPr lang="en-US" dirty="0"/>
          </a:p>
        </p:txBody>
      </p:sp>
    </p:spTree>
    <p:extLst>
      <p:ext uri="{BB962C8B-B14F-4D97-AF65-F5344CB8AC3E}">
        <p14:creationId xmlns:p14="http://schemas.microsoft.com/office/powerpoint/2010/main" val="3719453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World War II (1939-1945)</a:t>
            </a:r>
          </a:p>
          <a:p>
            <a:pPr lvl="1"/>
            <a:r>
              <a:rPr lang="en-US" dirty="0" smtClean="0"/>
              <a:t>Records indicate that most, if not all, military forces perpetrated sexual violence against women.</a:t>
            </a:r>
          </a:p>
          <a:p>
            <a:pPr lvl="1"/>
            <a:r>
              <a:rPr lang="en-US" dirty="0" smtClean="0"/>
              <a:t>Counts (at least):</a:t>
            </a:r>
          </a:p>
          <a:p>
            <a:pPr lvl="2"/>
            <a:r>
              <a:rPr lang="en-US" dirty="0" smtClean="0"/>
              <a:t>Japanese: 200,000 comfort women</a:t>
            </a:r>
          </a:p>
          <a:p>
            <a:pPr lvl="2"/>
            <a:r>
              <a:rPr lang="en-US" dirty="0" smtClean="0"/>
              <a:t>Germans: 34,140 women in brothels, countless others in concentration camps and ghettos</a:t>
            </a:r>
          </a:p>
          <a:p>
            <a:pPr lvl="2"/>
            <a:r>
              <a:rPr lang="en-US" dirty="0" smtClean="0"/>
              <a:t>Soviets: 2,000,000+</a:t>
            </a:r>
          </a:p>
          <a:p>
            <a:pPr lvl="2"/>
            <a:r>
              <a:rPr lang="en-US" dirty="0" smtClean="0"/>
              <a:t>Americans: 24,000 (10,000 in Japan and 14,000 in Western Europe)</a:t>
            </a:r>
          </a:p>
          <a:p>
            <a:r>
              <a:rPr lang="en-US" dirty="0" smtClean="0"/>
              <a:t>The Vietnam War (1955-1975)</a:t>
            </a:r>
          </a:p>
          <a:p>
            <a:pPr lvl="1"/>
            <a:r>
              <a:rPr lang="en-US" dirty="0" smtClean="0"/>
              <a:t>Individual accounts of sexual violence confirm occurrence</a:t>
            </a:r>
          </a:p>
          <a:p>
            <a:pPr lvl="1"/>
            <a:r>
              <a:rPr lang="en-US" dirty="0" smtClean="0"/>
              <a:t>Still researching to find an accurate estimate of the number of women victimized through sexual violence</a:t>
            </a:r>
          </a:p>
          <a:p>
            <a:pPr lvl="1"/>
            <a:endParaRPr lang="en-US" dirty="0"/>
          </a:p>
        </p:txBody>
      </p:sp>
      <p:sp>
        <p:nvSpPr>
          <p:cNvPr id="3" name="Title 2"/>
          <p:cNvSpPr>
            <a:spLocks noGrp="1"/>
          </p:cNvSpPr>
          <p:nvPr>
            <p:ph type="title"/>
          </p:nvPr>
        </p:nvSpPr>
        <p:spPr/>
        <p:txBody>
          <a:bodyPr/>
          <a:lstStyle/>
          <a:p>
            <a:r>
              <a:rPr lang="en-US" dirty="0" smtClean="0"/>
              <a:t>Background: conflicts of study</a:t>
            </a:r>
            <a:endParaRPr lang="en-US" dirty="0"/>
          </a:p>
        </p:txBody>
      </p:sp>
    </p:spTree>
    <p:extLst>
      <p:ext uri="{BB962C8B-B14F-4D97-AF65-F5344CB8AC3E}">
        <p14:creationId xmlns:p14="http://schemas.microsoft.com/office/powerpoint/2010/main" val="3845773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War in the Former Yugoslavia (1991-1999, on and off)</a:t>
            </a:r>
          </a:p>
          <a:p>
            <a:pPr lvl="1"/>
            <a:r>
              <a:rPr lang="en-US" dirty="0" smtClean="0"/>
              <a:t>Patrilineal understanding of biology lead to use of sexual violence as a weapon of war and genocide</a:t>
            </a:r>
            <a:endParaRPr lang="en-US" dirty="0"/>
          </a:p>
          <a:p>
            <a:pPr lvl="1"/>
            <a:r>
              <a:rPr lang="en-US" dirty="0" smtClean="0"/>
              <a:t>Count (at least):</a:t>
            </a:r>
          </a:p>
          <a:p>
            <a:pPr lvl="2"/>
            <a:r>
              <a:rPr lang="en-US" dirty="0" smtClean="0"/>
              <a:t>20,000-50,000 women</a:t>
            </a:r>
          </a:p>
          <a:p>
            <a:r>
              <a:rPr lang="en-US" dirty="0" smtClean="0"/>
              <a:t>Conflict in the DRC (1998-)</a:t>
            </a:r>
          </a:p>
          <a:p>
            <a:pPr lvl="1"/>
            <a:r>
              <a:rPr lang="en-US" dirty="0" smtClean="0"/>
              <a:t>Sexual violence is (well) documented for this conflict</a:t>
            </a:r>
          </a:p>
          <a:p>
            <a:pPr lvl="1"/>
            <a:r>
              <a:rPr lang="en-US" dirty="0" smtClean="0"/>
              <a:t>Count (at least):</a:t>
            </a:r>
          </a:p>
          <a:p>
            <a:pPr lvl="2"/>
            <a:r>
              <a:rPr lang="en-US" dirty="0" smtClean="0"/>
              <a:t>200,000 women and children </a:t>
            </a:r>
          </a:p>
          <a:p>
            <a:pPr lvl="1"/>
            <a:endParaRPr lang="en-US" dirty="0" smtClean="0"/>
          </a:p>
        </p:txBody>
      </p:sp>
      <p:sp>
        <p:nvSpPr>
          <p:cNvPr id="3" name="Title 2"/>
          <p:cNvSpPr>
            <a:spLocks noGrp="1"/>
          </p:cNvSpPr>
          <p:nvPr>
            <p:ph type="title"/>
          </p:nvPr>
        </p:nvSpPr>
        <p:spPr/>
        <p:txBody>
          <a:bodyPr/>
          <a:lstStyle/>
          <a:p>
            <a:r>
              <a:rPr lang="en-US" dirty="0" smtClean="0"/>
              <a:t>Background: conflicts of study</a:t>
            </a:r>
            <a:endParaRPr lang="en-US" dirty="0"/>
          </a:p>
        </p:txBody>
      </p:sp>
    </p:spTree>
    <p:extLst>
      <p:ext uri="{BB962C8B-B14F-4D97-AF65-F5344CB8AC3E}">
        <p14:creationId xmlns:p14="http://schemas.microsoft.com/office/powerpoint/2010/main" val="328995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Scholars note several causes of sexual violence against women:</a:t>
            </a:r>
          </a:p>
          <a:p>
            <a:pPr lvl="1"/>
            <a:r>
              <a:rPr lang="en-US" dirty="0" smtClean="0"/>
              <a:t>Aggression</a:t>
            </a:r>
          </a:p>
          <a:p>
            <a:pPr lvl="1"/>
            <a:r>
              <a:rPr lang="en-US" dirty="0" smtClean="0"/>
              <a:t>Ethnicity</a:t>
            </a:r>
          </a:p>
          <a:p>
            <a:pPr lvl="1"/>
            <a:r>
              <a:rPr lang="en-US" dirty="0" smtClean="0"/>
              <a:t>Gender Inequality</a:t>
            </a:r>
          </a:p>
          <a:p>
            <a:pPr lvl="1"/>
            <a:r>
              <a:rPr lang="en-US" dirty="0" smtClean="0"/>
              <a:t>Weapon of War</a:t>
            </a:r>
            <a:endParaRPr lang="en-US" dirty="0"/>
          </a:p>
        </p:txBody>
      </p:sp>
      <p:sp>
        <p:nvSpPr>
          <p:cNvPr id="3" name="Title 2"/>
          <p:cNvSpPr>
            <a:spLocks noGrp="1"/>
          </p:cNvSpPr>
          <p:nvPr>
            <p:ph type="title"/>
          </p:nvPr>
        </p:nvSpPr>
        <p:spPr/>
        <p:txBody>
          <a:bodyPr/>
          <a:lstStyle/>
          <a:p>
            <a:r>
              <a:rPr lang="en-US" dirty="0" smtClean="0"/>
              <a:t>Literature Review</a:t>
            </a:r>
            <a:endParaRPr lang="en-US" dirty="0"/>
          </a:p>
        </p:txBody>
      </p:sp>
    </p:spTree>
    <p:extLst>
      <p:ext uri="{BB962C8B-B14F-4D97-AF65-F5344CB8AC3E}">
        <p14:creationId xmlns:p14="http://schemas.microsoft.com/office/powerpoint/2010/main" val="42524483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Custom 3">
      <a:dk1>
        <a:srgbClr val="000000"/>
      </a:dk1>
      <a:lt1>
        <a:srgbClr val="FFFFFF"/>
      </a:lt1>
      <a:dk2>
        <a:srgbClr val="434342"/>
      </a:dk2>
      <a:lt2>
        <a:srgbClr val="CDD7D9"/>
      </a:lt2>
      <a:accent1>
        <a:srgbClr val="797B7E"/>
      </a:accent1>
      <a:accent2>
        <a:srgbClr val="FF0000"/>
      </a:accent2>
      <a:accent3>
        <a:srgbClr val="08A1D9"/>
      </a:accent3>
      <a:accent4>
        <a:srgbClr val="7C984A"/>
      </a:accent4>
      <a:accent5>
        <a:srgbClr val="C2AD8D"/>
      </a:accent5>
      <a:accent6>
        <a:srgbClr val="506E94"/>
      </a:accent6>
      <a:hlink>
        <a:srgbClr val="5F5F5F"/>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5470</TotalTime>
  <Words>3306</Words>
  <Application>Microsoft Office PowerPoint</Application>
  <PresentationFormat>On-screen Show (4:3)</PresentationFormat>
  <Paragraphs>211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Grid</vt:lpstr>
      <vt:lpstr>Causes of Sexual Violence Against Women in Conflict Zones</vt:lpstr>
      <vt:lpstr>Introduction</vt:lpstr>
      <vt:lpstr>Specifics of research</vt:lpstr>
      <vt:lpstr>RESULTS</vt:lpstr>
      <vt:lpstr>Organization of presentation</vt:lpstr>
      <vt:lpstr>Definition/Types of rape</vt:lpstr>
      <vt:lpstr>Background: conflicts of study</vt:lpstr>
      <vt:lpstr>Background: conflicts of study</vt:lpstr>
      <vt:lpstr>Literature Review</vt:lpstr>
      <vt:lpstr>Methodology</vt:lpstr>
      <vt:lpstr>Introduction to Content Analysis</vt:lpstr>
      <vt:lpstr>Hypotheses</vt:lpstr>
      <vt:lpstr>Results of content analysis</vt:lpstr>
      <vt:lpstr>Analysis by conflict</vt:lpstr>
      <vt:lpstr>discussion</vt:lpstr>
      <vt:lpstr>implications</vt:lpstr>
      <vt:lpstr>conclusion</vt:lpstr>
      <vt:lpstr>About Rachel Boenigk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 of Sexual Violence Against Women in Conflict Zones</dc:title>
  <dc:creator>Rachel E Boenigk</dc:creator>
  <cp:lastModifiedBy>Rachel E Boenigk</cp:lastModifiedBy>
  <cp:revision>47</cp:revision>
  <cp:lastPrinted>2013-04-25T12:09:04Z</cp:lastPrinted>
  <dcterms:created xsi:type="dcterms:W3CDTF">2013-03-29T14:36:35Z</dcterms:created>
  <dcterms:modified xsi:type="dcterms:W3CDTF">2013-04-25T12:48:27Z</dcterms:modified>
</cp:coreProperties>
</file>