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6"/>
  </p:notesMasterIdLst>
  <p:sldIdLst>
    <p:sldId id="256" r:id="rId2"/>
    <p:sldId id="319" r:id="rId3"/>
    <p:sldId id="257" r:id="rId4"/>
    <p:sldId id="269" r:id="rId5"/>
    <p:sldId id="258" r:id="rId6"/>
    <p:sldId id="282" r:id="rId7"/>
    <p:sldId id="259" r:id="rId8"/>
    <p:sldId id="260" r:id="rId9"/>
    <p:sldId id="261" r:id="rId10"/>
    <p:sldId id="262" r:id="rId11"/>
    <p:sldId id="285" r:id="rId12"/>
    <p:sldId id="318" r:id="rId13"/>
    <p:sldId id="263" r:id="rId14"/>
    <p:sldId id="286" r:id="rId15"/>
    <p:sldId id="264" r:id="rId16"/>
    <p:sldId id="287" r:id="rId17"/>
    <p:sldId id="313" r:id="rId18"/>
    <p:sldId id="314" r:id="rId19"/>
    <p:sldId id="292" r:id="rId20"/>
    <p:sldId id="312" r:id="rId21"/>
    <p:sldId id="288" r:id="rId22"/>
    <p:sldId id="315" r:id="rId23"/>
    <p:sldId id="265" r:id="rId24"/>
    <p:sldId id="291" r:id="rId25"/>
    <p:sldId id="293" r:id="rId26"/>
    <p:sldId id="316" r:id="rId27"/>
    <p:sldId id="317" r:id="rId28"/>
    <p:sldId id="266" r:id="rId29"/>
    <p:sldId id="294" r:id="rId30"/>
    <p:sldId id="296" r:id="rId31"/>
    <p:sldId id="299" r:id="rId32"/>
    <p:sldId id="297" r:id="rId33"/>
    <p:sldId id="298" r:id="rId34"/>
    <p:sldId id="267" r:id="rId35"/>
    <p:sldId id="295" r:id="rId36"/>
    <p:sldId id="300" r:id="rId37"/>
    <p:sldId id="301" r:id="rId38"/>
    <p:sldId id="303" r:id="rId39"/>
    <p:sldId id="304" r:id="rId40"/>
    <p:sldId id="268" r:id="rId41"/>
    <p:sldId id="270" r:id="rId42"/>
    <p:sldId id="305" r:id="rId43"/>
    <p:sldId id="271" r:id="rId44"/>
    <p:sldId id="306" r:id="rId45"/>
    <p:sldId id="307" r:id="rId46"/>
    <p:sldId id="272" r:id="rId47"/>
    <p:sldId id="273" r:id="rId48"/>
    <p:sldId id="274" r:id="rId49"/>
    <p:sldId id="289" r:id="rId50"/>
    <p:sldId id="308" r:id="rId51"/>
    <p:sldId id="275" r:id="rId52"/>
    <p:sldId id="309" r:id="rId53"/>
    <p:sldId id="310" r:id="rId54"/>
    <p:sldId id="280" r:id="rId55"/>
    <p:sldId id="276" r:id="rId56"/>
    <p:sldId id="277" r:id="rId57"/>
    <p:sldId id="278" r:id="rId58"/>
    <p:sldId id="311" r:id="rId59"/>
    <p:sldId id="279" r:id="rId60"/>
    <p:sldId id="281" r:id="rId61"/>
    <p:sldId id="321" r:id="rId62"/>
    <p:sldId id="320" r:id="rId63"/>
    <p:sldId id="283" r:id="rId64"/>
    <p:sldId id="28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A499-2718-4E21-9189-B225F36281DF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8E143-7B91-4E29-B3AC-B46F89C6B6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D969-CA5A-4E7D-8836-6A861131C5DB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2AF3-6851-4BD6-A66F-DDC658668A9B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A463-958C-4F4B-8E9C-5DBAA4CBA575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E17C-61BF-4395-9125-421877C95553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B332-5926-4D67-B0C7-844DF0D44CC6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283A-0129-4F5B-A65A-7EF536522C87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B0A3-576D-48C6-BD4C-0E155D216784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FE706-FE72-4D96-9E36-C798828A3102}" type="datetime1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2048-6F10-4768-8FEB-297451A84156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664C85-27CA-4FBF-93CB-D51A4A471E07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68AE-60DD-46B6-88A6-96C02864976B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6C9163-F6B6-4F39-BAFE-DE93E258B06B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24.splashcon.org/track/splash-2024-SPLASH-E" TargetMode="External"/><Relationship Id="rId2" Type="http://schemas.openxmlformats.org/officeDocument/2006/relationships/hyperlink" Target="https://2024.splashc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©2024 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42C1-7268-BD80-B74E-260CCCFB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(zero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FB2CE-5BA1-C705-BE14-038CD26F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Core Insight: </a:t>
            </a:r>
            <a:r>
              <a:rPr lang="en-US" dirty="0"/>
              <a:t>Variables are one of the most fundamental ideas in PL theory. The simple question: “What do variables mean?” has profound design implications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F8003-1D03-17C8-3D89-CCA0E1AB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08FD1-1225-50FD-98CF-8882F415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27038-1173-1E37-B8C6-81F8321F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482B9-2888-519B-D023-43D518E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26F5F-1A50-66F5-5A85-A44670A5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+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b="1" dirty="0"/>
              <a:t>Check understanding:</a:t>
            </a:r>
            <a:r>
              <a:rPr lang="en-US" dirty="0"/>
              <a:t> Which of these could be made into functions?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1F093-3B98-B1B5-89CC-7A3A0F4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???</a:t>
            </a:r>
          </a:p>
          <a:p>
            <a:pPr lvl="1"/>
            <a:r>
              <a:rPr lang="en-US" dirty="0"/>
              <a:t>Value of 1 &gt;= 3 is ???</a:t>
            </a:r>
          </a:p>
          <a:p>
            <a:pPr lvl="1"/>
            <a:r>
              <a:rPr lang="en-US" dirty="0"/>
              <a:t>Value of 1 &lt; 2 || 3/0 &gt; 1 is ???</a:t>
            </a:r>
          </a:p>
          <a:p>
            <a:pPr lvl="1"/>
            <a:r>
              <a:rPr lang="en-US" dirty="0"/>
              <a:t>Value of 1 - 2 == 2 – 3 is 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AA405-B7F3-0BBA-8C57-5261FFC3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</a:t>
            </a: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lvl="1"/>
            <a:r>
              <a:rPr lang="en-US" dirty="0"/>
              <a:t>Value of 1 &gt;= 3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Value of 1 &lt; 2 || 3/0 &gt; 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Value of 1 - 2 == 2 - 3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41ACC-FF07-A5FE-84CB-5AEB30AA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Tuples are compound data. Tuples are called pairs if they contain exactly 2 elements</a:t>
            </a:r>
          </a:p>
          <a:p>
            <a:r>
              <a:rPr lang="en-US" sz="2700" dirty="0"/>
              <a:t>Tuple expression is written </a:t>
            </a:r>
            <a:r>
              <a:rPr lang="en-US" sz="2700" dirty="0">
                <a:latin typeface="Consolas" panose="020B0609020204030204" pitchFamily="49" charset="0"/>
              </a:rPr>
              <a:t>(e1, e2, …, </a:t>
            </a:r>
            <a:r>
              <a:rPr lang="en-US" sz="2700" dirty="0" err="1">
                <a:latin typeface="Consolas" panose="020B0609020204030204" pitchFamily="49" charset="0"/>
              </a:rPr>
              <a:t>eN</a:t>
            </a:r>
            <a:r>
              <a:rPr lang="en-US" sz="2700" dirty="0">
                <a:latin typeface="Consolas" panose="020B0609020204030204" pitchFamily="49" charset="0"/>
              </a:rPr>
              <a:t>)</a:t>
            </a:r>
            <a:r>
              <a:rPr lang="en-US" sz="2700" dirty="0"/>
              <a:t>, evaluates left-to-right</a:t>
            </a:r>
            <a:br>
              <a:rPr lang="en-US" sz="2700" dirty="0"/>
            </a:br>
            <a:r>
              <a:rPr lang="en-US" sz="2700" dirty="0"/>
              <a:t>Tuple value results, written </a:t>
            </a:r>
            <a:r>
              <a:rPr lang="en-US" sz="2700" dirty="0">
                <a:latin typeface="Consolas" panose="020B0609020204030204" pitchFamily="49" charset="0"/>
              </a:rPr>
              <a:t>(v1, v2, …, </a:t>
            </a:r>
            <a:r>
              <a:rPr lang="en-US" sz="2700" dirty="0" err="1">
                <a:latin typeface="Consolas" panose="020B0609020204030204" pitchFamily="49" charset="0"/>
              </a:rPr>
              <a:t>vN</a:t>
            </a:r>
            <a:r>
              <a:rPr lang="en-US" sz="27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700" dirty="0"/>
              <a:t>Example: Value of </a:t>
            </a:r>
            <a:r>
              <a:rPr lang="en-US" sz="2700" dirty="0">
                <a:latin typeface="Consolas" panose="020B0609020204030204" pitchFamily="49" charset="0"/>
              </a:rPr>
              <a:t>(1+2,3*4)</a:t>
            </a:r>
            <a:r>
              <a:rPr lang="en-US" sz="2700" dirty="0"/>
              <a:t> is </a:t>
            </a:r>
            <a:r>
              <a:rPr lang="en-US" sz="2700" dirty="0">
                <a:latin typeface="Consolas" panose="020B0609020204030204" pitchFamily="49" charset="0"/>
              </a:rPr>
              <a:t>(3, 12)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04731-1499-B7F8-B61A-744C8D6E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813A-737B-4500-5CFE-FA9CA3E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1B09-9566-56F4-4B33-1EE3FD6D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jumping right into content today because I am traveling for the rest of the week </a:t>
            </a:r>
            <a:r>
              <a:rPr lang="en-US" b="1" dirty="0"/>
              <a:t>(no class meeting on Friday)</a:t>
            </a:r>
          </a:p>
          <a:p>
            <a:r>
              <a:rPr lang="en-US" dirty="0"/>
              <a:t>I am traveling to SPLASH, one of the main programming languages research conferences. Curious about research? Check it out:</a:t>
            </a:r>
          </a:p>
          <a:p>
            <a:pPr lvl="1"/>
            <a:r>
              <a:rPr lang="en-US" dirty="0">
                <a:hlinkClick r:id="rId2"/>
              </a:rPr>
              <a:t>https://2024.splashcon.org/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https://2024.splashcon.org/track/splash-2024-SPLASH-E</a:t>
            </a:r>
            <a:br>
              <a:rPr lang="en-US" dirty="0"/>
            </a:br>
            <a:r>
              <a:rPr lang="en-US" dirty="0"/>
              <a:t>^ I’m running the part about programming languages education!</a:t>
            </a:r>
          </a:p>
          <a:p>
            <a:r>
              <a:rPr lang="en-US" dirty="0"/>
              <a:t>The intro lecture material is posted on Canvas as slides and videos – please pick a time this week to look at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0A87F-6195-BFAA-117F-2FB26AA5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</a:t>
            </a:r>
            <a:r>
              <a:rPr lang="en-US" dirty="0">
                <a:latin typeface="Consolas" panose="020B0609020204030204" pitchFamily="49" charset="0"/>
              </a:rPr>
              <a:t>[e1, …, …, 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![1,2,3,4]</a:t>
            </a:r>
            <a:r>
              <a:rPr lang="en-US" dirty="0"/>
              <a:t>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. Unlike traditional functions, it can process the syntax of its arguments at compile-time, for example, to support custom syntax</a:t>
            </a:r>
          </a:p>
          <a:p>
            <a:r>
              <a:rPr lang="en-US" dirty="0"/>
              <a:t>All array-like types are homogeneous, meaning all their elements have the same type as each other</a:t>
            </a:r>
          </a:p>
          <a:p>
            <a:r>
              <a:rPr lang="en-US" dirty="0"/>
              <a:t>All array-like types support syntax </a:t>
            </a:r>
            <a:r>
              <a:rPr lang="en-US" dirty="0">
                <a:latin typeface="Consolas" panose="020B0609020204030204" pitchFamily="49" charset="0"/>
              </a:rPr>
              <a:t>e[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FA1A8-F819-4604-4EB5-CCBF9DC2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F6787-E851-CD2F-B10B-5D3545B3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3F0D-8EB3-0045-5A3D-C987732C49CA}"/>
              </a:ext>
            </a:extLst>
          </p:cNvPr>
          <p:cNvSpPr txBox="1"/>
          <p:nvPr/>
        </p:nvSpPr>
        <p:spPr>
          <a:xfrm>
            <a:off x="5183205" y="2893681"/>
            <a:ext cx="616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Example:</a:t>
            </a:r>
            <a:r>
              <a:rPr lang="en-US" sz="2800" dirty="0"/>
              <a:t> The value of the expression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1 &lt; 2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"first string" 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} else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"second string"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  <a:br>
              <a:rPr lang="en-US" sz="2800" dirty="0"/>
            </a:br>
            <a:r>
              <a:rPr lang="en-US" sz="2800" dirty="0"/>
              <a:t>is </a:t>
            </a:r>
            <a:r>
              <a:rPr lang="en-US" sz="2800" dirty="0">
                <a:latin typeface="Consolas" panose="020B0609020204030204" pitchFamily="49" charset="0"/>
              </a:rPr>
              <a:t>"first string"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35F77-0E56-57CB-9832-D0307ED0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to extract data from values that match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match e0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pat1 =&gt; e1,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pat2 =&gt; e2,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>
            <a:cxnSpLocks/>
          </p:cNvCxnSpPr>
          <p:nvPr/>
        </p:nvCxnSpPr>
        <p:spPr>
          <a:xfrm flipH="1">
            <a:off x="3022333" y="3989671"/>
            <a:ext cx="1780674" cy="4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521075" y="4322591"/>
            <a:ext cx="149368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3476625" y="4657725"/>
            <a:ext cx="1538137" cy="43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DEEA7-DCBB-7D42-C732-399B349D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by which values </a:t>
            </a:r>
            <a:r>
              <a:rPr lang="en-US" dirty="0">
                <a:latin typeface="Consolas" panose="020B0609020204030204" pitchFamily="49" charset="0"/>
              </a:rPr>
              <a:t>v0</a:t>
            </a:r>
            <a:r>
              <a:rPr lang="en-US" dirty="0"/>
              <a:t> it matches and which variables it creates</a:t>
            </a:r>
          </a:p>
          <a:p>
            <a:r>
              <a:rPr lang="en-US" dirty="0"/>
              <a:t>Every value </a:t>
            </a:r>
            <a:r>
              <a:rPr lang="en-US" dirty="0">
                <a:latin typeface="Consolas" panose="020B0609020204030204" pitchFamily="49" charset="0"/>
              </a:rPr>
              <a:t>v1</a:t>
            </a:r>
            <a:r>
              <a:rPr lang="en-US" dirty="0"/>
              <a:t> is pattern. It matches only </a:t>
            </a:r>
            <a:r>
              <a:rPr lang="en-US" dirty="0">
                <a:latin typeface="Consolas" panose="020B0609020204030204" pitchFamily="49" charset="0"/>
              </a:rPr>
              <a:t>v0=v1</a:t>
            </a:r>
            <a:r>
              <a:rPr lang="en-US" dirty="0"/>
              <a:t>, binds no variables</a:t>
            </a:r>
          </a:p>
          <a:p>
            <a:r>
              <a:rPr lang="en-US" dirty="0"/>
              <a:t>Every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a pattern. It matches every value, binds it to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r>
              <a:rPr lang="en-US" dirty="0"/>
              <a:t>Underscore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 is the wildcard pattern. It matches every value but binds no variable</a:t>
            </a:r>
          </a:p>
          <a:p>
            <a:r>
              <a:rPr lang="en-US" dirty="0"/>
              <a:t>A tuple pattern </a:t>
            </a:r>
            <a:r>
              <a:rPr lang="en-US" dirty="0">
                <a:latin typeface="Consolas" panose="020B0609020204030204" pitchFamily="49" charset="0"/>
              </a:rPr>
              <a:t>(pat1, …,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matches a tuple value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(v1, …, </a:t>
            </a:r>
            <a:r>
              <a:rPr lang="en-US" dirty="0" err="1">
                <a:latin typeface="Consolas" panose="020B0609020204030204" pitchFamily="49" charset="0"/>
              </a:rPr>
              <a:t>vN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if each value matches the corresponding pattern. Binds the variables of each sub-pattern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AC03-E90B-B644-6858-86949CF4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</a:t>
            </a:r>
            <a:r>
              <a:rPr lang="en-US" dirty="0">
                <a:latin typeface="Consolas" panose="020B0609020204030204" pitchFamily="49" charset="0"/>
              </a:rPr>
              <a:t>(pat1 | … |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matches </a:t>
            </a:r>
            <a:r>
              <a:rPr lang="en-US" dirty="0">
                <a:latin typeface="Consolas" panose="020B0609020204030204" pitchFamily="49" charset="0"/>
              </a:rPr>
              <a:t>v0</a:t>
            </a:r>
            <a:r>
              <a:rPr lang="en-US" dirty="0"/>
              <a:t> if it matches some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>
                <a:latin typeface="Consolas" panose="020B0609020204030204" pitchFamily="49" charset="0"/>
              </a:rPr>
              <a:t>n1..=n2</a:t>
            </a:r>
            <a:r>
              <a:rPr lang="en-US" dirty="0"/>
              <a:t> is a range pattern matching n where n1 &lt;= n &lt;=  n2</a:t>
            </a:r>
          </a:p>
          <a:p>
            <a:r>
              <a:rPr lang="en-US" dirty="0">
                <a:latin typeface="Consolas" panose="020B0609020204030204" pitchFamily="49" charset="0"/>
              </a:rPr>
              <a:t>n1..n2</a:t>
            </a:r>
            <a:r>
              <a:rPr lang="en-US" dirty="0"/>
              <a:t>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1C178-5AF5-9D64-9208-174A4D57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fn flip_digit2(n : i32) -&gt; i32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match n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1..=9 =&gt; 9 -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_ =&gt;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41914-423D-A085-C543-05B35C24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+mj-lt"/>
              </a:rPr>
              <a:t>Toy example of tuple syntax</a:t>
            </a:r>
            <a:br>
              <a:rPr lang="pt-BR" dirty="0">
                <a:latin typeface="+mj-lt"/>
              </a:rPr>
            </a:br>
            <a:r>
              <a:rPr lang="pt-BR" dirty="0">
                <a:latin typeface="Consolas" panose="020B0609020204030204" pitchFamily="49" charset="0"/>
              </a:rPr>
              <a:t>match input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(1, _) =&gt; 3,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(_, 3) =&gt; 1,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(x, y) =&gt; 3*x + y/3,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b="1" dirty="0"/>
              <a:t>Check understanding:</a:t>
            </a:r>
            <a:r>
              <a:rPr lang="pt-BR" dirty="0"/>
              <a:t> What does it do for input = (1, 3)? (3,3)? What input would give a result of 4?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642F-3546-F35A-2AF7-14DD5F7B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12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8B18A-1241-5D93-D3A6-42A3F6E8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FA297-448B-8435-ED09-E5B6CF4F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2"/>
            <a:r>
              <a:rPr lang="en-US" b="1" dirty="0"/>
              <a:t>Study Tip: </a:t>
            </a:r>
            <a:r>
              <a:rPr lang="en-US" dirty="0"/>
              <a:t>Keep a glossary of PL vocab definitions</a:t>
            </a:r>
          </a:p>
          <a:p>
            <a:pPr lvl="1"/>
            <a:r>
              <a:rPr lang="en-US" b="1" dirty="0"/>
              <a:t>Reflect:</a:t>
            </a:r>
            <a:r>
              <a:rPr lang="en-US" dirty="0"/>
              <a:t> You’re about to learn a programming language. </a:t>
            </a:r>
            <a:br>
              <a:rPr lang="en-US" dirty="0"/>
            </a:br>
            <a:r>
              <a:rPr lang="en-US" dirty="0"/>
              <a:t>What parts are hard? Easy? Fun? Boring?</a:t>
            </a:r>
          </a:p>
          <a:p>
            <a:pPr lvl="2"/>
            <a:r>
              <a:rPr lang="en-US" dirty="0"/>
              <a:t>This experience can help you as a designer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FBC67-9C07-96B4-3426-571AFFCC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10</a:t>
            </a:r>
          </a:p>
          <a:p>
            <a:pPr lvl="1"/>
            <a:r>
              <a:rPr lang="en-US" dirty="0"/>
              <a:t>y = y + 1; modifies y to store value 11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DA373-64C7-6E44-9536-95B553D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</a:t>
            </a:r>
            <a:r>
              <a:rPr lang="en-US" dirty="0">
                <a:latin typeface="Consolas" panose="020B0609020204030204" pitchFamily="49" charset="0"/>
              </a:rPr>
              <a:t>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563035" y="4212235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6545632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333269" y="4705619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6FE80-5ADE-D7B8-FD80-A7DFA9D5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4921-F497-0E39-755A-E9569952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59118-E972-7A0B-1F9E-3B7EA4E4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like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meaning “no </a:t>
            </a:r>
            <a:r>
              <a:rPr lang="en-US" u="sng" dirty="0"/>
              <a:t>interesting </a:t>
            </a:r>
            <a:r>
              <a:rPr lang="en-US" dirty="0"/>
              <a:t>return value”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A2098-0C57-6C45-A2B9-42765DFA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4BECC-563B-CE69-1EA5-A9F60A649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5AA10-DC42-A29B-FE94-CCC2C43E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91B9-9668-1CF0-35DE-BC033BF37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2A0D-B251-E7AE-EBE9-BE31300B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F2A4D-699A-C414-8DF7-968A63E4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Show of hands:</a:t>
            </a:r>
            <a:r>
              <a:rPr lang="en-US" dirty="0"/>
              <a:t>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Did you get a chance to set up Rust and VS Code?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Would it be useful to do that now?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77422-D93B-780B-29E2-56B7890E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5BC6C-5847-C644-8477-B56AA6DB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0607D-153E-2DD8-F55A-58DAF93F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Theoretical perspective: Types are guaranteed predictions about a program. If a program type-checks, it is well-behaved in some way</a:t>
            </a:r>
            <a:r>
              <a:rPr lang="en-US"/>
              <a:t>. </a:t>
            </a:r>
            <a:br>
              <a:rPr lang="en-US"/>
            </a:br>
            <a:r>
              <a:rPr lang="en-US"/>
              <a:t>For </a:t>
            </a:r>
            <a:r>
              <a:rPr lang="en-US" dirty="0"/>
              <a:t>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6EDD-D4CF-ACDE-98D4-D5A2779E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1A1E9-3910-DE21-AFC9-9243CD46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45838-0AB7-B16A-6787-73FDCC6B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Tuple types use the same syntax as tuple expressions</a:t>
            </a:r>
          </a:p>
          <a:p>
            <a:r>
              <a:rPr lang="en-US" sz="2600" dirty="0"/>
              <a:t>Tuple expression (e1, …, </a:t>
            </a:r>
            <a:r>
              <a:rPr lang="en-US" sz="2600" dirty="0" err="1"/>
              <a:t>eN</a:t>
            </a:r>
            <a:r>
              <a:rPr lang="en-US" sz="2600" dirty="0"/>
              <a:t>) has type (t1, …, </a:t>
            </a:r>
            <a:r>
              <a:rPr lang="en-US" sz="2600" dirty="0" err="1"/>
              <a:t>tN</a:t>
            </a:r>
            <a:r>
              <a:rPr lang="en-US" sz="2600" dirty="0"/>
              <a:t>) if each </a:t>
            </a:r>
            <a:r>
              <a:rPr lang="en-US" sz="2600" dirty="0" err="1">
                <a:latin typeface="Consolas" panose="020B0609020204030204" pitchFamily="49" charset="0"/>
              </a:rPr>
              <a:t>eI</a:t>
            </a:r>
            <a:r>
              <a:rPr lang="en-US" sz="2600" dirty="0"/>
              <a:t> has type </a:t>
            </a:r>
            <a:r>
              <a:rPr lang="en-US" sz="2600" dirty="0" err="1">
                <a:latin typeface="Consolas" panose="020B0609020204030204" pitchFamily="49" charset="0"/>
              </a:rPr>
              <a:t>tI</a:t>
            </a:r>
            <a:endParaRPr lang="en-US" sz="2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F9F81-3049-0133-C271-387F0096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34F55-C22B-556C-8A04-F7A991D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70D8D-231E-D709-BA8E-E04DCEFC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3" y="3029493"/>
            <a:ext cx="232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*r1;</a:t>
            </a:r>
          </a:p>
          <a:p>
            <a:r>
              <a:rPr lang="en-US" dirty="0">
                <a:latin typeface="Consolas" panose="020B0609020204030204" pitchFamily="49" charset="0"/>
              </a:rPr>
              <a:t>*r2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*r1;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4536E-2A0B-04BD-F659-245B31FD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J</a:t>
            </a:r>
            <a:r>
              <a:rPr lang="en-US" dirty="0"/>
              <a:t> &lt;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that matches v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BABB0-DB74-34F0-EB9F-DF14A739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2CE43-FD57-0AE1-4EA1-48010A30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658D1-CF9E-12EF-913A-A844098B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4930-3E56-75A3-2261-C4F25466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591E-4AC5-3BB7-6682-CD2AAD4E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FCA10-DBC8-BE86-E75F-0A99ACF6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99BAC-07A3-29C0-0BC5-F2F5154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933BD-D958-5E89-5F6A-A57546D9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25746-C0FA-4140-F623-713FCAE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both references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E8CFE-68E3-1D82-6EE2-8CEDC813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A21CB-34F6-4044-8FC2-F6C9F120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[package]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 = "asgn3“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version = "0.1.0“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edition = "2023“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[dependencies]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 = "0.13.0"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B6817-D64A-F01C-684A-333D7570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29456-2E22-CA13-5C21-101AFD6B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E393D-D82B-6356-07EC-671E076F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0D42-30F4-D3C8-3AAA-BDD7454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Preparing for Next Tuesday’s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32C8-ADD4-BF43-38B3-B5AE4074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weird schedule, we do not have in-class “intro day”</a:t>
            </a:r>
          </a:p>
          <a:p>
            <a:r>
              <a:rPr lang="en-US" dirty="0"/>
              <a:t>But I still want to make sure I communicate the intro information</a:t>
            </a:r>
          </a:p>
          <a:p>
            <a:r>
              <a:rPr lang="en-US" dirty="0"/>
              <a:t>Bring any questions about the intro videos to next Tuesday’s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CF184-306E-B373-C07E-184A5AD6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31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5A38-E573-63A3-05D3-71124E9C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DEA1-B07C-C25C-5966-D99D678D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47CA-F05C-B3CA-BAC1-B55B0925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8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(“owner”) at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8E45D-4FE1-9C6B-5617-422BE1F0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37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AC97-7EF0-FC5F-73D3-0683F9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3F2D-FCFC-A856-B323-AF7F734D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“Affine Types”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systems are a huge part of studying PLs</a:t>
            </a:r>
          </a:p>
          <a:p>
            <a:r>
              <a:rPr lang="en-US" dirty="0"/>
              <a:t>Rust’s “affine”* type system is key to combining speed with safety.</a:t>
            </a:r>
          </a:p>
          <a:p>
            <a:r>
              <a:rPr lang="en-US" dirty="0"/>
              <a:t>Affine types are one kind of “substructural type system”*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*Details in “Extra Slides.” You do not need to understand all the technical jargon on Day 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1D727-D955-2888-48D4-24B39724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4F3B-61B2-2334-97CD-14E45C64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4806</Words>
  <Application>Microsoft Office PowerPoint</Application>
  <PresentationFormat>Widescreen</PresentationFormat>
  <Paragraphs>435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Aptos</vt:lpstr>
      <vt:lpstr>Arial</vt:lpstr>
      <vt:lpstr>Calibri</vt:lpstr>
      <vt:lpstr>Calibri Light</vt:lpstr>
      <vt:lpstr>Consolas</vt:lpstr>
      <vt:lpstr>Courier New</vt:lpstr>
      <vt:lpstr>Retrospect</vt:lpstr>
      <vt:lpstr>01 - Rust</vt:lpstr>
      <vt:lpstr>Schedule Note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“Affine Types”</vt:lpstr>
      <vt:lpstr>Section: Basic Programs</vt:lpstr>
      <vt:lpstr>Values</vt:lpstr>
      <vt:lpstr>Variables</vt:lpstr>
      <vt:lpstr>Variables</vt:lpstr>
      <vt:lpstr>References</vt:lpstr>
      <vt:lpstr>References</vt:lpstr>
      <vt:lpstr>Expressions</vt:lpstr>
      <vt:lpstr>Basic and Compound Expressions</vt:lpstr>
      <vt:lpstr>Compound Expression Examples</vt:lpstr>
      <vt:lpstr>Compound Expression Examples</vt:lpstr>
      <vt:lpstr>Tuple Expressions and Tuple Values</vt:lpstr>
      <vt:lpstr>Array Expressions</vt:lpstr>
      <vt:lpstr>If-Then-Else Conditional Expressions</vt:lpstr>
      <vt:lpstr>If-Then-Else Conditional Expressions</vt:lpstr>
      <vt:lpstr>Patterns</vt:lpstr>
      <vt:lpstr>What Patterns are There?</vt:lpstr>
      <vt:lpstr>What Patterns are There?: “or-patterns”</vt:lpstr>
      <vt:lpstr>Pattern-Match Examples</vt:lpstr>
      <vt:lpstr>Pattern-Match Examples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  <vt:lpstr>Preparing for Next Tuesday’s Class</vt:lpstr>
      <vt:lpstr>Extra Slides</vt:lpstr>
      <vt:lpstr>The Structural Properties</vt:lpstr>
      <vt:lpstr>Rust is the Tip of the Iceberg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103</cp:revision>
  <dcterms:created xsi:type="dcterms:W3CDTF">2023-08-13T16:19:48Z</dcterms:created>
  <dcterms:modified xsi:type="dcterms:W3CDTF">2024-10-20T14:07:04Z</dcterms:modified>
</cp:coreProperties>
</file>