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1"/>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316" r:id="rId29"/>
    <p:sldId id="283" r:id="rId30"/>
    <p:sldId id="286" r:id="rId31"/>
    <p:sldId id="285" r:id="rId32"/>
    <p:sldId id="287" r:id="rId33"/>
    <p:sldId id="284" r:id="rId34"/>
    <p:sldId id="289" r:id="rId35"/>
    <p:sldId id="317" r:id="rId36"/>
    <p:sldId id="291" r:id="rId37"/>
    <p:sldId id="292" r:id="rId38"/>
    <p:sldId id="296" r:id="rId39"/>
    <p:sldId id="293" r:id="rId40"/>
    <p:sldId id="294" r:id="rId41"/>
    <p:sldId id="297" r:id="rId42"/>
    <p:sldId id="298" r:id="rId43"/>
    <p:sldId id="299" r:id="rId44"/>
    <p:sldId id="300" r:id="rId45"/>
    <p:sldId id="295" r:id="rId46"/>
    <p:sldId id="260" r:id="rId47"/>
    <p:sldId id="301" r:id="rId48"/>
    <p:sldId id="302" r:id="rId49"/>
    <p:sldId id="305" r:id="rId50"/>
    <p:sldId id="303" r:id="rId51"/>
    <p:sldId id="304" r:id="rId52"/>
    <p:sldId id="306" r:id="rId53"/>
    <p:sldId id="307" r:id="rId54"/>
    <p:sldId id="308" r:id="rId55"/>
    <p:sldId id="309" r:id="rId56"/>
    <p:sldId id="310" r:id="rId57"/>
    <p:sldId id="261" r:id="rId58"/>
    <p:sldId id="311"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377" autoAdjust="0"/>
  </p:normalViewPr>
  <p:slideViewPr>
    <p:cSldViewPr snapToGrid="0">
      <p:cViewPr varScale="1">
        <p:scale>
          <a:sx n="57" d="100"/>
          <a:sy n="57" d="100"/>
        </p:scale>
        <p:origin x="8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49</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10/23/2023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10/23/2023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10/23/2023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fontScale="92500" lnSpcReduction="10000"/>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 (Exam: I hope to announce plan within 1 week)</a:t>
            </a:r>
          </a:p>
          <a:p>
            <a:r>
              <a:rPr lang="en-US" dirty="0"/>
              <a:t>2. The textbook is slightly less polished for the second half of the term. The slides take precedence over the book and may contain additional material</a:t>
            </a:r>
          </a:p>
          <a:p>
            <a:r>
              <a:rPr lang="en-US" dirty="0"/>
              <a:t>3. CS Wellness Event Friday 2-4pm, FL 311</a:t>
            </a:r>
          </a:p>
          <a:p>
            <a:r>
              <a:rPr lang="en-US" dirty="0"/>
              <a:t>4. User studies: Oct 3,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5-Minute Break</a:t>
            </a:r>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28</a:t>
            </a:fld>
            <a:endParaRPr lang="en-US"/>
          </a:p>
        </p:txBody>
      </p:sp>
      <p:sp>
        <p:nvSpPr>
          <p:cNvPr id="6" name="Content Placeholder 5">
            <a:extLst>
              <a:ext uri="{FF2B5EF4-FFF2-40B4-BE49-F238E27FC236}">
                <a16:creationId xmlns:a16="http://schemas.microsoft.com/office/drawing/2014/main" id="{81D5D2BF-77CB-0BA9-CE93-F29814CDE0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229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29</a:t>
            </a:fld>
            <a:endParaRPr lang="en-US"/>
          </a:p>
        </p:txBody>
      </p:sp>
      <p:sp>
        <p:nvSpPr>
          <p:cNvPr id="8" name="Content Placeholder 7">
            <a:extLst>
              <a:ext uri="{FF2B5EF4-FFF2-40B4-BE49-F238E27FC236}">
                <a16:creationId xmlns:a16="http://schemas.microsoft.com/office/drawing/2014/main" id="{A94DB65B-C4D9-B32C-B01E-CE78A6FBAB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27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30</a:t>
            </a:fld>
            <a:endParaRPr lang="en-US"/>
          </a:p>
        </p:txBody>
      </p:sp>
      <p:sp>
        <p:nvSpPr>
          <p:cNvPr id="8" name="Content Placeholder 7">
            <a:extLst>
              <a:ext uri="{FF2B5EF4-FFF2-40B4-BE49-F238E27FC236}">
                <a16:creationId xmlns:a16="http://schemas.microsoft.com/office/drawing/2014/main" id="{5A4BC02E-70FC-5B1A-1C1A-2E2F5A5477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525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98295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20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22663" y="1845733"/>
            <a:ext cx="12069337" cy="4477007"/>
          </a:xfrm>
        </p:spPr>
        <p:txBody>
          <a:bodyPr>
            <a:normAutofit fontScale="77500" lnSpcReduction="20000"/>
          </a:bodyPr>
          <a:lstStyle/>
          <a:p>
            <a:pPr algn="l"/>
            <a:r>
              <a:rPr lang="en-US" b="1" dirty="0" err="1"/>
              <a:t>C</a:t>
            </a:r>
            <a:r>
              <a:rPr lang="en-US" b="0" i="0" dirty="0" err="1">
                <a:solidFill>
                  <a:srgbClr val="000000"/>
                </a:solidFill>
                <a:effectLst/>
                <a:latin typeface="Noto Serif" panose="02020600060500020200" pitchFamily="18" charset="0"/>
              </a:rPr>
              <a:t>Ax</a:t>
            </a:r>
            <a:r>
              <a:rPr lang="en-US" b="0" i="0" dirty="0">
                <a:solidFill>
                  <a:srgbClr val="000000"/>
                </a:solidFill>
                <a:effectLst/>
                <a:latin typeface="Noto Serif" panose="02020600060500020200" pitchFamily="18" charset="0"/>
              </a:rPr>
              <a:t> is highly educated with a PhD in experimental physics. At age 35, they lead a small team of physicists and primarily write software  to interpret experimental data. In this role, they often mentor physicists-in-training on how to write similar code. </a:t>
            </a:r>
          </a:p>
          <a:p>
            <a:pPr algn="l"/>
            <a:r>
              <a:rPr lang="en-US" b="0" i="0" dirty="0">
                <a:solidFill>
                  <a:srgbClr val="000000"/>
                </a:solidFill>
                <a:effectLst/>
                <a:latin typeface="Noto Serif" panose="02020600060500020200" pitchFamily="18" charset="0"/>
              </a:rPr>
              <a:t>Ax’s approach to programming is likewise experimental. On the one hand, they are always willing to try something out, but care about being able to reproduce it and like to take detailed notes. Ax cares about being able to understand the code well enough to teach it to a mentee, but maintainability doesn’t matter to them at all. In experimental work, code might not last longer than the next research publication deadline.</a:t>
            </a:r>
          </a:p>
          <a:p>
            <a:pPr algn="l"/>
            <a:r>
              <a:rPr lang="en-US" b="0" i="0" dirty="0">
                <a:solidFill>
                  <a:srgbClr val="000000"/>
                </a:solidFill>
                <a:effectLst/>
                <a:latin typeface="Noto Serif" panose="02020600060500020200" pitchFamily="18" charset="0"/>
              </a:rPr>
              <a:t>Working as a physicist means there’s no real pressure to pick any one specific programming language - there’s a lot of freedom. Ax’s biggest constraint is that they have two kids at home so making good use of time is essential - it would not be acceptable to spend all night debugging a simple error.</a:t>
            </a:r>
            <a:endParaRPr lang="en-US" dirty="0"/>
          </a:p>
          <a:p>
            <a:r>
              <a:rPr lang="en-US" b="1" dirty="0"/>
              <a:t>Question: </a:t>
            </a:r>
            <a:r>
              <a:rPr lang="en-US" dirty="0"/>
              <a:t>What aspects of Ax,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7426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826168" y="5478922"/>
            <a:ext cx="10539663" cy="1110976"/>
          </a:xfrm>
        </p:spPr>
        <p:txBody>
          <a:bodyPr>
            <a:normAutofit fontScale="85000" lnSpcReduction="20000"/>
          </a:bodyPr>
          <a:lstStyle/>
          <a:p>
            <a:endParaRPr lang="en-US" dirty="0"/>
          </a:p>
          <a:p>
            <a:r>
              <a:rPr lang="en-US" b="1" dirty="0"/>
              <a:t>Question: </a:t>
            </a:r>
            <a:r>
              <a:rPr lang="en-US" dirty="0"/>
              <a:t>What aspects of Carlos,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1418804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35</a:t>
            </a:fld>
            <a:endParaRPr lang="en-US"/>
          </a:p>
        </p:txBody>
      </p:sp>
      <p:sp>
        <p:nvSpPr>
          <p:cNvPr id="7" name="Content Placeholder 6">
            <a:extLst>
              <a:ext uri="{FF2B5EF4-FFF2-40B4-BE49-F238E27FC236}">
                <a16:creationId xmlns:a16="http://schemas.microsoft.com/office/drawing/2014/main" id="{FE5B7D11-5A8A-7A4D-2802-D2DE3BBDF372}"/>
              </a:ext>
            </a:extLst>
          </p:cNvPr>
          <p:cNvSpPr>
            <a:spLocks noGrp="1"/>
          </p:cNvSpPr>
          <p:nvPr>
            <p:ph idx="1"/>
          </p:nvPr>
        </p:nvSpPr>
        <p:spPr/>
        <p:txBody>
          <a:bodyPr/>
          <a:lstStyle/>
          <a:p>
            <a:endParaRPr lang="en-US"/>
          </a:p>
        </p:txBody>
      </p:sp>
      <p:sp>
        <p:nvSpPr>
          <p:cNvPr id="8" name="Content Placeholder 2">
            <a:extLst>
              <a:ext uri="{FF2B5EF4-FFF2-40B4-BE49-F238E27FC236}">
                <a16:creationId xmlns:a16="http://schemas.microsoft.com/office/drawing/2014/main" id="{1435DF51-A614-4E74-42B6-1D09F8282527}"/>
              </a:ext>
            </a:extLst>
          </p:cNvPr>
          <p:cNvSpPr txBox="1">
            <a:spLocks/>
          </p:cNvSpPr>
          <p:nvPr/>
        </p:nvSpPr>
        <p:spPr>
          <a:xfrm>
            <a:off x="1409513" y="5345359"/>
            <a:ext cx="10539663" cy="1110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a:p>
            <a:r>
              <a:rPr lang="en-US" b="1"/>
              <a:t>Answer: </a:t>
            </a:r>
            <a:r>
              <a:rPr lang="en-US"/>
              <a:t>Gender, Age, Education, Career + Personal Goals</a:t>
            </a:r>
            <a:endParaRPr lang="en-US" dirty="0"/>
          </a:p>
        </p:txBody>
      </p:sp>
    </p:spTree>
    <p:extLst>
      <p:ext uri="{BB962C8B-B14F-4D97-AF65-F5344CB8AC3E}">
        <p14:creationId xmlns:p14="http://schemas.microsoft.com/office/powerpoint/2010/main" val="1553874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dirty="0"/>
              <a:t>Broad (C+R): 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4163882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2491712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297529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92322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48983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051214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158191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419086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667541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541924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3527546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2453170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724045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This course emphasizes qualitative data because 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403777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2042440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917840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3522256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4105386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3112134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1087993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267619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653804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1050353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59</a:t>
            </a:fld>
            <a:endParaRPr lang="en-US"/>
          </a:p>
        </p:txBody>
      </p:sp>
    </p:spTree>
    <p:extLst>
      <p:ext uri="{BB962C8B-B14F-4D97-AF65-F5344CB8AC3E}">
        <p14:creationId xmlns:p14="http://schemas.microsoft.com/office/powerpoint/2010/main" val="31212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TotalTime>
  <Words>4624</Words>
  <Application>Microsoft Office PowerPoint</Application>
  <PresentationFormat>Widescreen</PresentationFormat>
  <Paragraphs>399</Paragraphs>
  <Slides>59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5-Minute Break</vt:lpstr>
      <vt:lpstr>Example Personas: Early Microsoft</vt:lpstr>
      <vt:lpstr>Example Personas: Early Microsoft</vt:lpstr>
      <vt:lpstr>Example Personas: Early Microsoft</vt:lpstr>
      <vt:lpstr>Example Personas: Early Microsoft</vt:lpstr>
      <vt:lpstr>Example Personas: Ax + Carlos</vt:lpstr>
      <vt:lpstr>Example Personas: Ax + Carlos</vt:lpstr>
      <vt:lpstr>Example Personas: Ax + Carlos</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131</cp:revision>
  <dcterms:created xsi:type="dcterms:W3CDTF">2023-08-13T16:19:48Z</dcterms:created>
  <dcterms:modified xsi:type="dcterms:W3CDTF">2023-10-23T18:24:56Z</dcterms:modified>
</cp:coreProperties>
</file>