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sldIdLst>
    <p:sldId id="256" r:id="rId2"/>
    <p:sldId id="257" r:id="rId3"/>
    <p:sldId id="258" r:id="rId4"/>
    <p:sldId id="261" r:id="rId5"/>
    <p:sldId id="259" r:id="rId6"/>
    <p:sldId id="293" r:id="rId7"/>
    <p:sldId id="262" r:id="rId8"/>
    <p:sldId id="263" r:id="rId9"/>
    <p:sldId id="294" r:id="rId10"/>
    <p:sldId id="264" r:id="rId11"/>
    <p:sldId id="265" r:id="rId12"/>
    <p:sldId id="266" r:id="rId13"/>
    <p:sldId id="295" r:id="rId14"/>
    <p:sldId id="270" r:id="rId15"/>
    <p:sldId id="273" r:id="rId16"/>
    <p:sldId id="272" r:id="rId17"/>
    <p:sldId id="271" r:id="rId18"/>
    <p:sldId id="274" r:id="rId19"/>
    <p:sldId id="268" r:id="rId20"/>
    <p:sldId id="269" r:id="rId21"/>
    <p:sldId id="275" r:id="rId22"/>
    <p:sldId id="296" r:id="rId23"/>
    <p:sldId id="276" r:id="rId24"/>
    <p:sldId id="277" r:id="rId25"/>
    <p:sldId id="278" r:id="rId26"/>
    <p:sldId id="280" r:id="rId27"/>
    <p:sldId id="279" r:id="rId28"/>
    <p:sldId id="260" r:id="rId29"/>
    <p:sldId id="281" r:id="rId30"/>
    <p:sldId id="286" r:id="rId31"/>
    <p:sldId id="287" r:id="rId32"/>
    <p:sldId id="288" r:id="rId33"/>
    <p:sldId id="284" r:id="rId34"/>
    <p:sldId id="282" r:id="rId35"/>
    <p:sldId id="283" r:id="rId36"/>
    <p:sldId id="289" r:id="rId37"/>
    <p:sldId id="285" r:id="rId38"/>
    <p:sldId id="290" r:id="rId39"/>
    <p:sldId id="292" r:id="rId40"/>
    <p:sldId id="29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83" autoAdjust="0"/>
    <p:restoredTop sz="93238" autoAdjust="0"/>
  </p:normalViewPr>
  <p:slideViewPr>
    <p:cSldViewPr snapToGrid="0">
      <p:cViewPr varScale="1">
        <p:scale>
          <a:sx n="63" d="100"/>
          <a:sy n="63" d="100"/>
        </p:scale>
        <p:origin x="5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7BBD2-A5D0-4B1D-B889-8F7B657ECBD9}"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640A1-DED0-4FF3-BECB-DAAADBEA5988}" type="slidenum">
              <a:rPr lang="en-US" smtClean="0"/>
              <a:t>‹#›</a:t>
            </a:fld>
            <a:endParaRPr lang="en-US"/>
          </a:p>
        </p:txBody>
      </p:sp>
    </p:spTree>
    <p:extLst>
      <p:ext uri="{BB962C8B-B14F-4D97-AF65-F5344CB8AC3E}">
        <p14:creationId xmlns:p14="http://schemas.microsoft.com/office/powerpoint/2010/main" val="632395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640A1-DED0-4FF3-BECB-DAAADBEA5988}" type="slidenum">
              <a:rPr lang="en-US" smtClean="0"/>
              <a:t>17</a:t>
            </a:fld>
            <a:endParaRPr lang="en-US"/>
          </a:p>
        </p:txBody>
      </p:sp>
    </p:spTree>
    <p:extLst>
      <p:ext uri="{BB962C8B-B14F-4D97-AF65-F5344CB8AC3E}">
        <p14:creationId xmlns:p14="http://schemas.microsoft.com/office/powerpoint/2010/main" val="102778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program is an exploration of color. In an HSB (aka HSV) color space, each color is represented by its hue, saturation, and brightness (aka value). Saturation is a number that is 0 when the color is completely gray and is at its maximum value when the color is as not-gray as possible. The program displays a rainbow pattern and interactively updates the saturation of each column whenever you move the mouse.</a:t>
            </a:r>
          </a:p>
          <a:p>
            <a:r>
              <a:rPr lang="en-US" dirty="0"/>
              <a:t>Processing uses a C-like syntax. Variables can be defined outside of functions, and must be given types. This program defines integer variables </a:t>
            </a:r>
            <a:r>
              <a:rPr lang="en-US" dirty="0" err="1"/>
              <a:t>barWidth</a:t>
            </a:r>
            <a:r>
              <a:rPr lang="en-US" dirty="0"/>
              <a:t> and </a:t>
            </a:r>
            <a:r>
              <a:rPr lang="en-US" dirty="0" err="1"/>
              <a:t>lastBar</a:t>
            </a:r>
            <a:r>
              <a:rPr lang="en-US" dirty="0"/>
              <a:t>, respectively for the width of bars to draw and the x-position of the most recent bar drawn.</a:t>
            </a:r>
          </a:p>
          <a:p>
            <a:r>
              <a:rPr lang="en-US" dirty="0"/>
              <a:t>The most important functions in a Processing program are named setup() and draw(); the have no arguments or return values. The setup() function is called once at the beginning of the program to set up the drawing area, etc. The draw() function is run repeatedly to draw the screen, and is the main part of the program.</a:t>
            </a:r>
          </a:p>
          <a:p>
            <a:r>
              <a:rPr lang="en-US" dirty="0"/>
              <a:t>Here, the setup() function sets the canvas size, sets an HSB color space scaled to a maximum value of 100 and </a:t>
            </a:r>
            <a:r>
              <a:rPr lang="en-US" dirty="0" err="1"/>
              <a:t>noStroke</a:t>
            </a:r>
            <a:r>
              <a:rPr lang="en-US" dirty="0"/>
              <a:t>() indicates not to draw the outlines of shapes.</a:t>
            </a:r>
          </a:p>
          <a:p>
            <a:r>
              <a:rPr lang="en-US" dirty="0"/>
              <a:t>The main draw() function checks whether the mouse has moved. If so, it sets the fill color based on the Y coordinate of the mouse, draws a rectangle in that color, and remembers the mouse position.</a:t>
            </a:r>
          </a:p>
        </p:txBody>
      </p:sp>
      <p:sp>
        <p:nvSpPr>
          <p:cNvPr id="4" name="Slide Number Placeholder 3"/>
          <p:cNvSpPr>
            <a:spLocks noGrp="1"/>
          </p:cNvSpPr>
          <p:nvPr>
            <p:ph type="sldNum" sz="quarter" idx="5"/>
          </p:nvPr>
        </p:nvSpPr>
        <p:spPr/>
        <p:txBody>
          <a:bodyPr/>
          <a:lstStyle/>
          <a:p>
            <a:fld id="{581640A1-DED0-4FF3-BECB-DAAADBEA5988}" type="slidenum">
              <a:rPr lang="en-US" smtClean="0"/>
              <a:t>30</a:t>
            </a:fld>
            <a:endParaRPr lang="en-US"/>
          </a:p>
        </p:txBody>
      </p:sp>
    </p:spTree>
    <p:extLst>
      <p:ext uri="{BB962C8B-B14F-4D97-AF65-F5344CB8AC3E}">
        <p14:creationId xmlns:p14="http://schemas.microsoft.com/office/powerpoint/2010/main" val="765624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3E9D31C7-122C-435B-90FC-50DD85BE55EF}" type="datetime1">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473BF-09A1-466B-A7A6-38549FBFE505}" type="datetime1">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DF39D-FED1-40D8-98C2-FC0D8062D561}" type="datetime1">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0DC1F15-99DD-4F85-8805-031BFB1FDFEE}" type="datetime1">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3917C-92C1-4DE0-A525-FEFA93C4EDC5}" type="datetime1">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EFFDC0-6A7B-4C54-A9E3-0FCB2465AC07}" type="datetime1">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E267F27-CC70-4E8F-B3BE-7482DC477BC3}" type="datetime1">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31A163-0ACA-4EF8-B5B6-641081AA3A91}" type="datetime1">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CE04C8-5974-4997-84BF-E0937591C150}" type="datetime1">
              <a:rPr lang="en-US" smtClean="0"/>
              <a:t>12/6/2023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DB9E84-6A1C-445D-8C23-28CE4227726B}" type="datetime1">
              <a:rPr lang="en-US" smtClean="0"/>
              <a:t>12/6/2023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662A3C-15B9-4151-99B4-C52196AB44FF}" type="datetime1">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F4A52E-49FE-4853-B299-1ACC78E1A660}" type="datetime1">
              <a:rPr lang="en-US" smtClean="0"/>
              <a:t>12/6/2023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7" Type="http://schemas.openxmlformats.org/officeDocument/2006/relationships/image" Target="../media/image8.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processing.org/examples/saturation.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hello.processing.org/editor/#editor"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hello.processing.org/editor/#editor" TargetMode="External"/><Relationship Id="rId2" Type="http://schemas.openxmlformats.org/officeDocument/2006/relationships/hyperlink" Target="https://processing.org/example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fdb.org/search?searchfor=system:Twine" TargetMode="External"/><Relationship Id="rId2" Type="http://schemas.openxmlformats.org/officeDocument/2006/relationships/hyperlink" Target="https://itch.io/games/tag-twine" TargetMode="External"/><Relationship Id="rId1" Type="http://schemas.openxmlformats.org/officeDocument/2006/relationships/slideLayout" Target="../slideLayouts/slideLayout2.xml"/><Relationship Id="rId6" Type="http://schemas.openxmlformats.org/officeDocument/2006/relationships/hyperlink" Target="https://pieartsy.itch.io/erstwhile" TargetMode="External"/><Relationship Id="rId5" Type="http://schemas.openxmlformats.org/officeDocument/2006/relationships/hyperlink" Target="https://tommchenry.itch.io/horse-master" TargetMode="External"/><Relationship Id="rId4" Type="http://schemas.openxmlformats.org/officeDocument/2006/relationships/hyperlink" Target="https://chubbbbbs.itch.io/at-the-edge-of-the-world-there-is-a-gas-st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winery.org/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12 – Play + Media</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C0949A91-2FD0-06B1-F98F-AFA2F5A87F9F}"/>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B3E5-7E38-5179-B87C-24CB29CDDA93}"/>
              </a:ext>
            </a:extLst>
          </p:cNvPr>
          <p:cNvSpPr>
            <a:spLocks noGrp="1"/>
          </p:cNvSpPr>
          <p:nvPr>
            <p:ph type="title"/>
          </p:nvPr>
        </p:nvSpPr>
        <p:spPr/>
        <p:txBody>
          <a:bodyPr/>
          <a:lstStyle/>
          <a:p>
            <a:r>
              <a:rPr lang="en-US" dirty="0"/>
              <a:t>Outline of Twine Theory</a:t>
            </a:r>
          </a:p>
        </p:txBody>
      </p:sp>
      <p:sp>
        <p:nvSpPr>
          <p:cNvPr id="3" name="Content Placeholder 2">
            <a:extLst>
              <a:ext uri="{FF2B5EF4-FFF2-40B4-BE49-F238E27FC236}">
                <a16:creationId xmlns:a16="http://schemas.microsoft.com/office/drawing/2014/main" id="{87ECD945-9353-2339-2D1E-6FB55E120B08}"/>
              </a:ext>
            </a:extLst>
          </p:cNvPr>
          <p:cNvSpPr>
            <a:spLocks noGrp="1"/>
          </p:cNvSpPr>
          <p:nvPr>
            <p:ph idx="1"/>
          </p:nvPr>
        </p:nvSpPr>
        <p:spPr/>
        <p:txBody>
          <a:bodyPr/>
          <a:lstStyle/>
          <a:p>
            <a:r>
              <a:rPr lang="en-US" dirty="0"/>
              <a:t>What we will / won’t explore</a:t>
            </a:r>
          </a:p>
          <a:p>
            <a:pPr lvl="1"/>
            <a:r>
              <a:rPr lang="en-US" dirty="0"/>
              <a:t>Concrete syntax?</a:t>
            </a:r>
          </a:p>
          <a:p>
            <a:pPr lvl="1"/>
            <a:r>
              <a:rPr lang="en-US" dirty="0"/>
              <a:t>Abstract syntax?</a:t>
            </a:r>
          </a:p>
          <a:p>
            <a:pPr lvl="1"/>
            <a:r>
              <a:rPr lang="en-US" dirty="0"/>
              <a:t>Operational semantics?</a:t>
            </a:r>
          </a:p>
          <a:p>
            <a:pPr lvl="1"/>
            <a:r>
              <a:rPr lang="en-US" dirty="0"/>
              <a:t>Type system?</a:t>
            </a:r>
          </a:p>
          <a:p>
            <a:pPr lvl="1"/>
            <a:r>
              <a:rPr lang="en-US" dirty="0"/>
              <a:t>State some theorems?</a:t>
            </a:r>
          </a:p>
          <a:p>
            <a:pPr marL="201168" lvl="1" indent="0">
              <a:buNone/>
            </a:pPr>
            <a:r>
              <a:rPr lang="en-US" sz="3200" b="1" dirty="0"/>
              <a:t>Special:</a:t>
            </a:r>
            <a:r>
              <a:rPr lang="en-US" sz="3200" dirty="0"/>
              <a:t> Twine theory was developed for this course. </a:t>
            </a:r>
            <a:br>
              <a:rPr lang="en-US" sz="3200" dirty="0"/>
            </a:br>
            <a:r>
              <a:rPr lang="en-US" sz="3200" b="1" dirty="0"/>
              <a:t>Point:</a:t>
            </a:r>
            <a:r>
              <a:rPr lang="en-US" sz="3200" dirty="0"/>
              <a:t> Analyze existing PL in new ways</a:t>
            </a:r>
            <a:endParaRPr lang="en-US" sz="3200" b="1" dirty="0"/>
          </a:p>
        </p:txBody>
      </p:sp>
      <p:sp>
        <p:nvSpPr>
          <p:cNvPr id="5" name="TextBox 4">
            <a:extLst>
              <a:ext uri="{FF2B5EF4-FFF2-40B4-BE49-F238E27FC236}">
                <a16:creationId xmlns:a16="http://schemas.microsoft.com/office/drawing/2014/main" id="{1AEBEBB3-7461-A3E7-8BB7-FF696B47119F}"/>
              </a:ext>
            </a:extLst>
          </p:cNvPr>
          <p:cNvSpPr txBox="1"/>
          <p:nvPr/>
        </p:nvSpPr>
        <p:spPr>
          <a:xfrm>
            <a:off x="1412508" y="6481449"/>
            <a:ext cx="8655518" cy="369332"/>
          </a:xfrm>
          <a:prstGeom prst="rect">
            <a:avLst/>
          </a:prstGeom>
          <a:noFill/>
        </p:spPr>
        <p:txBody>
          <a:bodyPr wrap="square">
            <a:spAutoFit/>
          </a:bodyPr>
          <a:lstStyle/>
          <a:p>
            <a:r>
              <a:rPr lang="en-US" dirty="0"/>
              <a:t>https://pixabay.com/vectors/check-mark-tick-mark-check-correct-1292787/</a:t>
            </a:r>
          </a:p>
        </p:txBody>
      </p:sp>
      <p:pic>
        <p:nvPicPr>
          <p:cNvPr id="1028" name="Picture 4" descr="Free check mark tick mark check vector">
            <a:extLst>
              <a:ext uri="{FF2B5EF4-FFF2-40B4-BE49-F238E27FC236}">
                <a16:creationId xmlns:a16="http://schemas.microsoft.com/office/drawing/2014/main" id="{25F456E6-3810-C29C-AB26-9ECC32287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2750820"/>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Free check mark tick mark check vector">
            <a:extLst>
              <a:ext uri="{FF2B5EF4-FFF2-40B4-BE49-F238E27FC236}">
                <a16:creationId xmlns:a16="http://schemas.microsoft.com/office/drawing/2014/main" id="{B9F1E908-D120-A4DD-66BE-A1BC50A70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3145544"/>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ree check mark tick mark check vector">
            <a:extLst>
              <a:ext uri="{FF2B5EF4-FFF2-40B4-BE49-F238E27FC236}">
                <a16:creationId xmlns:a16="http://schemas.microsoft.com/office/drawing/2014/main" id="{86CB8F38-545C-D0A1-D2E2-6D55D0D60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3942256"/>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Cross Delete vector and picture">
            <a:extLst>
              <a:ext uri="{FF2B5EF4-FFF2-40B4-BE49-F238E27FC236}">
                <a16:creationId xmlns:a16="http://schemas.microsoft.com/office/drawing/2014/main" id="{221F1129-6FBC-D830-0695-2028126FC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115" y="2376593"/>
            <a:ext cx="336330" cy="228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6973321-78F3-C4C7-6329-51C5FDC24A0F}"/>
              </a:ext>
            </a:extLst>
          </p:cNvPr>
          <p:cNvSpPr txBox="1"/>
          <p:nvPr/>
        </p:nvSpPr>
        <p:spPr>
          <a:xfrm>
            <a:off x="1539240" y="6296783"/>
            <a:ext cx="7020026" cy="369332"/>
          </a:xfrm>
          <a:prstGeom prst="rect">
            <a:avLst/>
          </a:prstGeom>
          <a:noFill/>
        </p:spPr>
        <p:txBody>
          <a:bodyPr wrap="square">
            <a:spAutoFit/>
          </a:bodyPr>
          <a:lstStyle/>
          <a:p>
            <a:r>
              <a:rPr lang="en-US" dirty="0"/>
              <a:t>https://pixabay.com/vectors/cross-delete-remove-cancel-abort-296507/</a:t>
            </a:r>
          </a:p>
        </p:txBody>
      </p:sp>
      <p:pic>
        <p:nvPicPr>
          <p:cNvPr id="10" name="Picture 6" descr="Free Cross Delete vector and picture">
            <a:extLst>
              <a:ext uri="{FF2B5EF4-FFF2-40B4-BE49-F238E27FC236}">
                <a16:creationId xmlns:a16="http://schemas.microsoft.com/office/drawing/2014/main" id="{9C46A4C3-225D-080F-A089-1D574F110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 y="3571081"/>
            <a:ext cx="336330"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83425C8-D096-2241-F8A1-D701C084179E}"/>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935358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8B65-F577-FA2A-2899-8247AB2F5677}"/>
              </a:ext>
            </a:extLst>
          </p:cNvPr>
          <p:cNvSpPr>
            <a:spLocks noGrp="1"/>
          </p:cNvSpPr>
          <p:nvPr>
            <p:ph type="title"/>
          </p:nvPr>
        </p:nvSpPr>
        <p:spPr/>
        <p:txBody>
          <a:bodyPr/>
          <a:lstStyle/>
          <a:p>
            <a:r>
              <a:rPr lang="en-US" dirty="0"/>
              <a:t>Concrete Syntax? No</a:t>
            </a:r>
          </a:p>
        </p:txBody>
      </p:sp>
      <p:sp>
        <p:nvSpPr>
          <p:cNvPr id="3" name="Content Placeholder 2">
            <a:extLst>
              <a:ext uri="{FF2B5EF4-FFF2-40B4-BE49-F238E27FC236}">
                <a16:creationId xmlns:a16="http://schemas.microsoft.com/office/drawing/2014/main" id="{EEA0C14C-D9D5-DDD7-A7C6-DA0D1643F98E}"/>
              </a:ext>
            </a:extLst>
          </p:cNvPr>
          <p:cNvSpPr>
            <a:spLocks noGrp="1"/>
          </p:cNvSpPr>
          <p:nvPr>
            <p:ph idx="1"/>
          </p:nvPr>
        </p:nvSpPr>
        <p:spPr/>
        <p:txBody>
          <a:bodyPr/>
          <a:lstStyle/>
          <a:p>
            <a:r>
              <a:rPr lang="en-US" dirty="0"/>
              <a:t>The </a:t>
            </a:r>
            <a:r>
              <a:rPr lang="en-US" b="1" dirty="0"/>
              <a:t>concrete syntax</a:t>
            </a:r>
            <a:r>
              <a:rPr lang="en-US" dirty="0"/>
              <a:t> of a programming language means the </a:t>
            </a:r>
            <a:r>
              <a:rPr lang="en-US" b="1" dirty="0"/>
              <a:t>exact way</a:t>
            </a:r>
            <a:r>
              <a:rPr lang="en-US" dirty="0"/>
              <a:t> a program is written down in source code</a:t>
            </a:r>
          </a:p>
          <a:p>
            <a:r>
              <a:rPr lang="en-US" dirty="0"/>
              <a:t>In most programming languages, source code = text file</a:t>
            </a:r>
          </a:p>
          <a:p>
            <a:r>
              <a:rPr lang="en-US" dirty="0"/>
              <a:t>Twine’s story is more complicated:</a:t>
            </a:r>
          </a:p>
          <a:p>
            <a:pPr lvl="1"/>
            <a:r>
              <a:rPr lang="en-US" dirty="0"/>
              <a:t>It lets you code in full PLs</a:t>
            </a:r>
          </a:p>
          <a:p>
            <a:pPr lvl="1"/>
            <a:r>
              <a:rPr lang="en-US" dirty="0"/>
              <a:t>Or use graphical editor</a:t>
            </a:r>
          </a:p>
          <a:p>
            <a:r>
              <a:rPr lang="en-US" dirty="0"/>
              <a:t>Both would be complicated to</a:t>
            </a:r>
            <a:br>
              <a:rPr lang="en-US" dirty="0"/>
            </a:br>
            <a:r>
              <a:rPr lang="en-US" dirty="0"/>
              <a:t>define concrete syntax</a:t>
            </a:r>
          </a:p>
          <a:p>
            <a:pPr lvl="1"/>
            <a:endParaRPr lang="en-US" dirty="0"/>
          </a:p>
        </p:txBody>
      </p:sp>
      <p:pic>
        <p:nvPicPr>
          <p:cNvPr id="5" name="Picture 4">
            <a:extLst>
              <a:ext uri="{FF2B5EF4-FFF2-40B4-BE49-F238E27FC236}">
                <a16:creationId xmlns:a16="http://schemas.microsoft.com/office/drawing/2014/main" id="{726DF87E-66BD-5010-87E4-6C42319ABAD7}"/>
              </a:ext>
            </a:extLst>
          </p:cNvPr>
          <p:cNvPicPr>
            <a:picLocks noChangeAspect="1"/>
          </p:cNvPicPr>
          <p:nvPr/>
        </p:nvPicPr>
        <p:blipFill>
          <a:blip r:embed="rId2"/>
          <a:stretch>
            <a:fillRect/>
          </a:stretch>
        </p:blipFill>
        <p:spPr>
          <a:xfrm>
            <a:off x="6222295" y="3676649"/>
            <a:ext cx="4014610" cy="2419352"/>
          </a:xfrm>
          <a:prstGeom prst="rect">
            <a:avLst/>
          </a:prstGeom>
        </p:spPr>
      </p:pic>
      <p:sp>
        <p:nvSpPr>
          <p:cNvPr id="4" name="Slide Number Placeholder 3">
            <a:extLst>
              <a:ext uri="{FF2B5EF4-FFF2-40B4-BE49-F238E27FC236}">
                <a16:creationId xmlns:a16="http://schemas.microsoft.com/office/drawing/2014/main" id="{4146CD51-2DA9-7F87-3050-23EDEF7D86ED}"/>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216818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C095-13FE-0464-4F9E-4CF0F7C193BF}"/>
              </a:ext>
            </a:extLst>
          </p:cNvPr>
          <p:cNvSpPr>
            <a:spLocks noGrp="1"/>
          </p:cNvSpPr>
          <p:nvPr>
            <p:ph type="title"/>
          </p:nvPr>
        </p:nvSpPr>
        <p:spPr/>
        <p:txBody>
          <a:bodyPr/>
          <a:lstStyle/>
          <a:p>
            <a:r>
              <a:rPr lang="en-US" dirty="0"/>
              <a:t>Abstract Syntax</a:t>
            </a:r>
          </a:p>
        </p:txBody>
      </p:sp>
      <p:sp>
        <p:nvSpPr>
          <p:cNvPr id="3" name="Content Placeholder 2">
            <a:extLst>
              <a:ext uri="{FF2B5EF4-FFF2-40B4-BE49-F238E27FC236}">
                <a16:creationId xmlns:a16="http://schemas.microsoft.com/office/drawing/2014/main" id="{FCF1BB0F-882A-1C5E-C990-174F75E1CD4F}"/>
              </a:ext>
            </a:extLst>
          </p:cNvPr>
          <p:cNvSpPr>
            <a:spLocks noGrp="1"/>
          </p:cNvSpPr>
          <p:nvPr>
            <p:ph idx="1"/>
          </p:nvPr>
        </p:nvSpPr>
        <p:spPr/>
        <p:txBody>
          <a:bodyPr>
            <a:normAutofit lnSpcReduction="10000"/>
          </a:bodyPr>
          <a:lstStyle/>
          <a:p>
            <a:r>
              <a:rPr lang="en-US" dirty="0"/>
              <a:t>Abstract syntax is a simplified, yet accurate, representation of a program, used as a core data structure in PL implementation.</a:t>
            </a:r>
            <a:br>
              <a:rPr lang="en-US" dirty="0"/>
            </a:br>
            <a:r>
              <a:rPr lang="en-US" dirty="0"/>
              <a:t>Most often, we use a tree (AST), but Twine uses a </a:t>
            </a:r>
            <a:r>
              <a:rPr lang="en-US" b="1" dirty="0"/>
              <a:t>graph</a:t>
            </a:r>
            <a:endParaRPr lang="en-US" dirty="0"/>
          </a:p>
          <a:p>
            <a:r>
              <a:rPr lang="en-US" dirty="0"/>
              <a:t>Idea:</a:t>
            </a:r>
          </a:p>
          <a:p>
            <a:pPr lvl="1"/>
            <a:r>
              <a:rPr lang="en-US" dirty="0"/>
              <a:t>Passage = Vertex</a:t>
            </a:r>
          </a:p>
          <a:p>
            <a:pPr lvl="1"/>
            <a:r>
              <a:rPr lang="en-US" dirty="0"/>
              <a:t>Link = Edge</a:t>
            </a:r>
          </a:p>
          <a:p>
            <a:pPr lvl="1"/>
            <a:r>
              <a:rPr lang="en-US" dirty="0"/>
              <a:t>Attach data to vertex and edge:</a:t>
            </a:r>
          </a:p>
          <a:p>
            <a:pPr lvl="2"/>
            <a:r>
              <a:rPr lang="en-US" dirty="0"/>
              <a:t>Name and content of passage</a:t>
            </a:r>
          </a:p>
          <a:p>
            <a:pPr lvl="2"/>
            <a:r>
              <a:rPr lang="en-US" dirty="0"/>
              <a:t>Text displayed for link</a:t>
            </a:r>
          </a:p>
          <a:p>
            <a:r>
              <a:rPr lang="en-US" dirty="0"/>
              <a:t>Later: Make it extensible</a:t>
            </a:r>
          </a:p>
        </p:txBody>
      </p:sp>
      <p:pic>
        <p:nvPicPr>
          <p:cNvPr id="4" name="Picture 3">
            <a:extLst>
              <a:ext uri="{FF2B5EF4-FFF2-40B4-BE49-F238E27FC236}">
                <a16:creationId xmlns:a16="http://schemas.microsoft.com/office/drawing/2014/main" id="{E0D56068-53D5-2D30-0FDB-9FDEC2E01F0D}"/>
              </a:ext>
            </a:extLst>
          </p:cNvPr>
          <p:cNvPicPr>
            <a:picLocks noChangeAspect="1"/>
          </p:cNvPicPr>
          <p:nvPr/>
        </p:nvPicPr>
        <p:blipFill>
          <a:blip r:embed="rId2"/>
          <a:stretch>
            <a:fillRect/>
          </a:stretch>
        </p:blipFill>
        <p:spPr>
          <a:xfrm>
            <a:off x="7141070" y="3449742"/>
            <a:ext cx="4014610" cy="2419352"/>
          </a:xfrm>
          <a:prstGeom prst="rect">
            <a:avLst/>
          </a:prstGeom>
        </p:spPr>
      </p:pic>
      <p:sp>
        <p:nvSpPr>
          <p:cNvPr id="5" name="Slide Number Placeholder 4">
            <a:extLst>
              <a:ext uri="{FF2B5EF4-FFF2-40B4-BE49-F238E27FC236}">
                <a16:creationId xmlns:a16="http://schemas.microsoft.com/office/drawing/2014/main" id="{51CB2713-ED0F-32C8-2DCD-05102B83EAD4}"/>
              </a:ext>
            </a:extLst>
          </p:cNvPr>
          <p:cNvSpPr>
            <a:spLocks noGrp="1"/>
          </p:cNvSpPr>
          <p:nvPr>
            <p:ph type="sldNum" sz="quarter" idx="12"/>
          </p:nvPr>
        </p:nvSpPr>
        <p:spPr/>
        <p:txBody>
          <a:bodyPr/>
          <a:lstStyle/>
          <a:p>
            <a:fld id="{9BF27F29-4B64-4A24-936A-FF41C34C242B}" type="slidenum">
              <a:rPr lang="en-US" smtClean="0"/>
              <a:t>12</a:t>
            </a:fld>
            <a:endParaRPr lang="en-US"/>
          </a:p>
        </p:txBody>
      </p:sp>
      <p:cxnSp>
        <p:nvCxnSpPr>
          <p:cNvPr id="7" name="Connector: Elbow 6">
            <a:extLst>
              <a:ext uri="{FF2B5EF4-FFF2-40B4-BE49-F238E27FC236}">
                <a16:creationId xmlns:a16="http://schemas.microsoft.com/office/drawing/2014/main" id="{72ABC81E-B70D-A2C2-13DB-EF4EFFA653C9}"/>
              </a:ext>
            </a:extLst>
          </p:cNvPr>
          <p:cNvCxnSpPr>
            <a:cxnSpLocks/>
          </p:cNvCxnSpPr>
          <p:nvPr/>
        </p:nvCxnSpPr>
        <p:spPr>
          <a:xfrm>
            <a:off x="3718560" y="3560064"/>
            <a:ext cx="4486656" cy="377952"/>
          </a:xfrm>
          <a:prstGeom prst="bentConnector3">
            <a:avLst>
              <a:gd name="adj1" fmla="val 970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AFB49F9-CF81-3BF6-0465-00E47B9CBF37}"/>
              </a:ext>
            </a:extLst>
          </p:cNvPr>
          <p:cNvCxnSpPr>
            <a:cxnSpLocks/>
          </p:cNvCxnSpPr>
          <p:nvPr/>
        </p:nvCxnSpPr>
        <p:spPr>
          <a:xfrm>
            <a:off x="2950464" y="3938016"/>
            <a:ext cx="5803392" cy="8046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466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8287-84CD-1572-00F5-6B1E6A082616}"/>
              </a:ext>
            </a:extLst>
          </p:cNvPr>
          <p:cNvSpPr>
            <a:spLocks noGrp="1"/>
          </p:cNvSpPr>
          <p:nvPr>
            <p:ph type="title"/>
          </p:nvPr>
        </p:nvSpPr>
        <p:spPr/>
        <p:txBody>
          <a:bodyPr/>
          <a:lstStyle/>
          <a:p>
            <a:r>
              <a:rPr lang="en-US" dirty="0"/>
              <a:t>Abstract Syntax Review</a:t>
            </a:r>
          </a:p>
        </p:txBody>
      </p:sp>
      <p:sp>
        <p:nvSpPr>
          <p:cNvPr id="3" name="Content Placeholder 2">
            <a:extLst>
              <a:ext uri="{FF2B5EF4-FFF2-40B4-BE49-F238E27FC236}">
                <a16:creationId xmlns:a16="http://schemas.microsoft.com/office/drawing/2014/main" id="{C4FDC1F1-5AE8-5C64-508B-822807DE7105}"/>
              </a:ext>
            </a:extLst>
          </p:cNvPr>
          <p:cNvSpPr>
            <a:spLocks noGrp="1"/>
          </p:cNvSpPr>
          <p:nvPr>
            <p:ph idx="1"/>
          </p:nvPr>
        </p:nvSpPr>
        <p:spPr/>
        <p:txBody>
          <a:bodyPr/>
          <a:lstStyle/>
          <a:p>
            <a:r>
              <a:rPr lang="en-US" dirty="0"/>
              <a:t>In abstract syntax, we often want to represent both the code of the program </a:t>
            </a:r>
            <a:r>
              <a:rPr lang="en-US" b="1" i="1" dirty="0"/>
              <a:t>and</a:t>
            </a:r>
            <a:r>
              <a:rPr lang="en-US" dirty="0"/>
              <a:t> its runtime state. Important for the semantics</a:t>
            </a:r>
          </a:p>
          <a:p>
            <a:r>
              <a:rPr lang="en-US" dirty="0"/>
              <a:t>(</a:t>
            </a:r>
            <a:r>
              <a:rPr lang="en-US" b="1" dirty="0"/>
              <a:t>Non-essential) vocab: </a:t>
            </a:r>
            <a:r>
              <a:rPr lang="en-US" dirty="0"/>
              <a:t>A </a:t>
            </a:r>
            <a:r>
              <a:rPr lang="en-US" i="1" dirty="0"/>
              <a:t>machine </a:t>
            </a:r>
            <a:r>
              <a:rPr lang="en-US" b="1" i="1" dirty="0"/>
              <a:t>m </a:t>
            </a:r>
            <a:r>
              <a:rPr lang="en-US" dirty="0"/>
              <a:t>is the abstract syntax of a program at runtime, i.e., program combined with state.</a:t>
            </a:r>
          </a:p>
          <a:p>
            <a:r>
              <a:rPr lang="en-US" b="1" dirty="0"/>
              <a:t>Toi:</a:t>
            </a:r>
            <a:r>
              <a:rPr lang="en-US" dirty="0"/>
              <a:t> A machine is a pair of an environment E and an expression e, written (E, e)</a:t>
            </a:r>
          </a:p>
          <a:p>
            <a:endParaRPr lang="en-US" dirty="0"/>
          </a:p>
        </p:txBody>
      </p:sp>
      <p:sp>
        <p:nvSpPr>
          <p:cNvPr id="4" name="Slide Number Placeholder 3">
            <a:extLst>
              <a:ext uri="{FF2B5EF4-FFF2-40B4-BE49-F238E27FC236}">
                <a16:creationId xmlns:a16="http://schemas.microsoft.com/office/drawing/2014/main" id="{7CB7CBE3-8891-B361-10E0-77BC38A2603B}"/>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3087904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E7FF-F186-E7AD-C986-9A35EC3B3C88}"/>
              </a:ext>
            </a:extLst>
          </p:cNvPr>
          <p:cNvSpPr>
            <a:spLocks noGrp="1"/>
          </p:cNvSpPr>
          <p:nvPr>
            <p:ph type="title"/>
          </p:nvPr>
        </p:nvSpPr>
        <p:spPr/>
        <p:txBody>
          <a:bodyPr/>
          <a:lstStyle/>
          <a:p>
            <a:r>
              <a:rPr lang="en-US" dirty="0"/>
              <a:t>Twine Abstract Syntax, Formally</a:t>
            </a:r>
          </a:p>
        </p:txBody>
      </p:sp>
      <p:sp>
        <p:nvSpPr>
          <p:cNvPr id="3" name="Content Placeholder 2">
            <a:extLst>
              <a:ext uri="{FF2B5EF4-FFF2-40B4-BE49-F238E27FC236}">
                <a16:creationId xmlns:a16="http://schemas.microsoft.com/office/drawing/2014/main" id="{E5639015-C8AC-ADB8-A05E-A9C9AEB438A0}"/>
              </a:ext>
            </a:extLst>
          </p:cNvPr>
          <p:cNvSpPr>
            <a:spLocks noGrp="1"/>
          </p:cNvSpPr>
          <p:nvPr>
            <p:ph idx="1"/>
          </p:nvPr>
        </p:nvSpPr>
        <p:spPr/>
        <p:txBody>
          <a:bodyPr/>
          <a:lstStyle/>
          <a:p>
            <a:r>
              <a:rPr lang="en-US" dirty="0"/>
              <a:t>We define Twine machines by m </a:t>
            </a:r>
            <a:r>
              <a:rPr lang="en-US" b="0" i="0" dirty="0">
                <a:solidFill>
                  <a:srgbClr val="000000"/>
                </a:solidFill>
                <a:effectLst/>
              </a:rPr>
              <a:t>≡ (G,s)</a:t>
            </a:r>
            <a:r>
              <a:rPr lang="en-US" dirty="0"/>
              <a:t>. G = graph, s = state name</a:t>
            </a:r>
          </a:p>
          <a:p>
            <a:r>
              <a:rPr lang="en-US" dirty="0"/>
              <a:t>G </a:t>
            </a:r>
            <a:r>
              <a:rPr lang="en-US" b="0" i="0" dirty="0">
                <a:solidFill>
                  <a:srgbClr val="000000"/>
                </a:solidFill>
                <a:effectLst/>
              </a:rPr>
              <a:t>≡ (V, E) where </a:t>
            </a:r>
            <a:r>
              <a:rPr lang="en-US" b="0" i="1" dirty="0">
                <a:solidFill>
                  <a:srgbClr val="000000"/>
                </a:solidFill>
                <a:effectLst/>
              </a:rPr>
              <a:t>V</a:t>
            </a:r>
            <a:r>
              <a:rPr lang="en-US" b="0" i="0" dirty="0">
                <a:solidFill>
                  <a:srgbClr val="000000"/>
                </a:solidFill>
                <a:effectLst/>
              </a:rPr>
              <a:t> is the set of vertices </a:t>
            </a:r>
            <a:r>
              <a:rPr lang="en-US" b="0" i="1" dirty="0">
                <a:solidFill>
                  <a:srgbClr val="000000"/>
                </a:solidFill>
                <a:effectLst/>
              </a:rPr>
              <a:t>v</a:t>
            </a:r>
            <a:r>
              <a:rPr lang="en-US" b="0" i="0" dirty="0">
                <a:solidFill>
                  <a:srgbClr val="000000"/>
                </a:solidFill>
                <a:effectLst/>
              </a:rPr>
              <a:t> and </a:t>
            </a:r>
            <a:r>
              <a:rPr lang="en-US" b="0" i="1" dirty="0">
                <a:solidFill>
                  <a:srgbClr val="000000"/>
                </a:solidFill>
                <a:effectLst/>
              </a:rPr>
              <a:t>E</a:t>
            </a:r>
            <a:r>
              <a:rPr lang="en-US" b="0" i="0" dirty="0">
                <a:solidFill>
                  <a:srgbClr val="000000"/>
                </a:solidFill>
                <a:effectLst/>
              </a:rPr>
              <a:t> is set of edges </a:t>
            </a:r>
            <a:r>
              <a:rPr lang="en-US" b="0" i="1" dirty="0">
                <a:solidFill>
                  <a:srgbClr val="000000"/>
                </a:solidFill>
                <a:effectLst/>
              </a:rPr>
              <a:t>e</a:t>
            </a:r>
          </a:p>
          <a:p>
            <a:pPr lvl="1"/>
            <a:r>
              <a:rPr lang="en-US" b="0" i="0" dirty="0">
                <a:solidFill>
                  <a:srgbClr val="000000"/>
                </a:solidFill>
                <a:effectLst/>
              </a:rPr>
              <a:t>v ≡ (n, p) where n is the passage name and p is the passage text</a:t>
            </a:r>
          </a:p>
          <a:p>
            <a:pPr lvl="1"/>
            <a:r>
              <a:rPr lang="en-US" dirty="0">
                <a:solidFill>
                  <a:srgbClr val="000000"/>
                </a:solidFill>
              </a:rPr>
              <a:t>e </a:t>
            </a:r>
            <a:r>
              <a:rPr lang="en-US" b="0" i="0" dirty="0">
                <a:solidFill>
                  <a:srgbClr val="000000"/>
                </a:solidFill>
                <a:effectLst/>
              </a:rPr>
              <a:t>≡ (</a:t>
            </a:r>
            <a:r>
              <a:rPr lang="en-US" b="0" i="0" dirty="0" err="1">
                <a:solidFill>
                  <a:srgbClr val="000000"/>
                </a:solidFill>
                <a:effectLst/>
              </a:rPr>
              <a:t>u,v</a:t>
            </a:r>
            <a:r>
              <a:rPr lang="en-US" b="0" i="0" dirty="0">
                <a:solidFill>
                  <a:srgbClr val="000000"/>
                </a:solidFill>
                <a:effectLst/>
              </a:rPr>
              <a:t>, ℓ)</a:t>
            </a:r>
            <a:r>
              <a:rPr lang="en-US" dirty="0">
                <a:solidFill>
                  <a:srgbClr val="000000"/>
                </a:solidFill>
              </a:rPr>
              <a:t>  where u is the name of the passage we start from, v is the name of the passage it links to, and </a:t>
            </a:r>
            <a:r>
              <a:rPr lang="en-US" b="0" i="0" dirty="0">
                <a:solidFill>
                  <a:srgbClr val="000000"/>
                </a:solidFill>
                <a:effectLst/>
              </a:rPr>
              <a:t>ℓ is the name on the label</a:t>
            </a:r>
            <a:endParaRPr lang="en-US" dirty="0"/>
          </a:p>
        </p:txBody>
      </p:sp>
      <p:sp>
        <p:nvSpPr>
          <p:cNvPr id="4" name="Slide Number Placeholder 3">
            <a:extLst>
              <a:ext uri="{FF2B5EF4-FFF2-40B4-BE49-F238E27FC236}">
                <a16:creationId xmlns:a16="http://schemas.microsoft.com/office/drawing/2014/main" id="{E88456B7-8E16-14B8-49B1-D4E8F4E06E39}"/>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557455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E7FF-F186-E7AD-C986-9A35EC3B3C88}"/>
              </a:ext>
            </a:extLst>
          </p:cNvPr>
          <p:cNvSpPr>
            <a:spLocks noGrp="1"/>
          </p:cNvSpPr>
          <p:nvPr>
            <p:ph type="title"/>
          </p:nvPr>
        </p:nvSpPr>
        <p:spPr/>
        <p:txBody>
          <a:bodyPr/>
          <a:lstStyle/>
          <a:p>
            <a:r>
              <a:rPr lang="en-US" dirty="0"/>
              <a:t>Twine Abstract Syntax, Details</a:t>
            </a:r>
          </a:p>
        </p:txBody>
      </p:sp>
      <p:sp>
        <p:nvSpPr>
          <p:cNvPr id="3" name="Content Placeholder 2">
            <a:extLst>
              <a:ext uri="{FF2B5EF4-FFF2-40B4-BE49-F238E27FC236}">
                <a16:creationId xmlns:a16="http://schemas.microsoft.com/office/drawing/2014/main" id="{E5639015-C8AC-ADB8-A05E-A9C9AEB438A0}"/>
              </a:ext>
            </a:extLst>
          </p:cNvPr>
          <p:cNvSpPr>
            <a:spLocks noGrp="1"/>
          </p:cNvSpPr>
          <p:nvPr>
            <p:ph idx="1"/>
          </p:nvPr>
        </p:nvSpPr>
        <p:spPr/>
        <p:txBody>
          <a:bodyPr/>
          <a:lstStyle/>
          <a:p>
            <a:r>
              <a:rPr lang="en-US" dirty="0"/>
              <a:t>Let Q be the set of passage names n</a:t>
            </a:r>
            <a:br>
              <a:rPr lang="en-US" dirty="0"/>
            </a:br>
            <a:r>
              <a:rPr lang="en-US" dirty="0"/>
              <a:t>Let </a:t>
            </a:r>
            <a:r>
              <a:rPr lang="el-GR" dirty="0"/>
              <a:t>Σ</a:t>
            </a:r>
            <a:r>
              <a:rPr lang="en-US" dirty="0"/>
              <a:t> be the set of link names</a:t>
            </a:r>
          </a:p>
          <a:p>
            <a:r>
              <a:rPr lang="en-US" dirty="0"/>
              <a:t>Recall G </a:t>
            </a:r>
            <a:r>
              <a:rPr lang="en-US" b="0" i="0" dirty="0">
                <a:solidFill>
                  <a:srgbClr val="000000"/>
                </a:solidFill>
                <a:effectLst/>
              </a:rPr>
              <a:t>≡ (V, E) where </a:t>
            </a:r>
            <a:r>
              <a:rPr lang="en-US" dirty="0">
                <a:solidFill>
                  <a:srgbClr val="000000"/>
                </a:solidFill>
                <a:latin typeface="Google Sans"/>
              </a:rPr>
              <a:t>v</a:t>
            </a:r>
            <a:r>
              <a:rPr lang="en-US" b="0" i="0" dirty="0">
                <a:solidFill>
                  <a:srgbClr val="000000"/>
                </a:solidFill>
                <a:effectLst/>
              </a:rPr>
              <a:t> ≡ (n, p) and </a:t>
            </a:r>
            <a:r>
              <a:rPr lang="en-US" dirty="0">
                <a:solidFill>
                  <a:srgbClr val="000000"/>
                </a:solidFill>
              </a:rPr>
              <a:t>e </a:t>
            </a:r>
            <a:r>
              <a:rPr lang="en-US" b="0" i="0" dirty="0">
                <a:solidFill>
                  <a:srgbClr val="000000"/>
                </a:solidFill>
                <a:effectLst/>
              </a:rPr>
              <a:t>≡ (</a:t>
            </a:r>
            <a:r>
              <a:rPr lang="en-US" b="0" i="0" dirty="0" err="1">
                <a:solidFill>
                  <a:srgbClr val="000000"/>
                </a:solidFill>
                <a:effectLst/>
              </a:rPr>
              <a:t>u,v</a:t>
            </a:r>
            <a:r>
              <a:rPr lang="en-US" b="0" i="0" dirty="0">
                <a:solidFill>
                  <a:srgbClr val="000000"/>
                </a:solidFill>
                <a:effectLst/>
              </a:rPr>
              <a:t>, ℓ)</a:t>
            </a:r>
          </a:p>
          <a:p>
            <a:r>
              <a:rPr lang="en-US" dirty="0"/>
              <a:t>Require </a:t>
            </a:r>
          </a:p>
          <a:p>
            <a:pPr lvl="1"/>
            <a:r>
              <a:rPr lang="en-US" dirty="0"/>
              <a:t>n, </a:t>
            </a:r>
            <a:r>
              <a:rPr lang="en-US" dirty="0">
                <a:solidFill>
                  <a:srgbClr val="000000"/>
                </a:solidFill>
              </a:rPr>
              <a:t>u</a:t>
            </a:r>
            <a:r>
              <a:rPr lang="en-US" b="0" i="0" dirty="0">
                <a:solidFill>
                  <a:srgbClr val="000000"/>
                </a:solidFill>
                <a:effectLst/>
              </a:rPr>
              <a:t>, v ∈ Q</a:t>
            </a:r>
          </a:p>
          <a:p>
            <a:pPr lvl="1"/>
            <a:r>
              <a:rPr lang="en-US" dirty="0"/>
              <a:t>p </a:t>
            </a:r>
            <a:r>
              <a:rPr lang="en-US" b="0" i="0" dirty="0">
                <a:solidFill>
                  <a:srgbClr val="000000"/>
                </a:solidFill>
                <a:effectLst/>
              </a:rPr>
              <a:t>∈</a:t>
            </a:r>
            <a:r>
              <a:rPr lang="en-US" dirty="0"/>
              <a:t> string</a:t>
            </a:r>
          </a:p>
          <a:p>
            <a:pPr lvl="1"/>
            <a:r>
              <a:rPr lang="en-US" b="0" i="0" dirty="0">
                <a:solidFill>
                  <a:srgbClr val="000000"/>
                </a:solidFill>
                <a:effectLst/>
              </a:rPr>
              <a:t>ℓ</a:t>
            </a:r>
            <a:r>
              <a:rPr lang="en-US" dirty="0">
                <a:solidFill>
                  <a:srgbClr val="000000"/>
                </a:solidFill>
              </a:rPr>
              <a:t> </a:t>
            </a:r>
            <a:r>
              <a:rPr lang="en-US" b="0" i="0" dirty="0">
                <a:solidFill>
                  <a:srgbClr val="000000"/>
                </a:solidFill>
                <a:effectLst/>
              </a:rPr>
              <a:t>∈</a:t>
            </a:r>
            <a:r>
              <a:rPr lang="en-US" dirty="0">
                <a:solidFill>
                  <a:srgbClr val="000000"/>
                </a:solidFill>
              </a:rPr>
              <a:t> </a:t>
            </a:r>
            <a:r>
              <a:rPr lang="el-GR" dirty="0"/>
              <a:t>Σ</a:t>
            </a:r>
            <a:endParaRPr lang="en-US" dirty="0">
              <a:solidFill>
                <a:srgbClr val="000000"/>
              </a:solidFill>
            </a:endParaRPr>
          </a:p>
          <a:p>
            <a:pPr lvl="1"/>
            <a:r>
              <a:rPr lang="en-US" dirty="0">
                <a:solidFill>
                  <a:srgbClr val="000000"/>
                </a:solidFill>
              </a:rPr>
              <a:t>Every n is unique within V</a:t>
            </a:r>
          </a:p>
          <a:p>
            <a:pPr lvl="1"/>
            <a:r>
              <a:rPr lang="en-US" dirty="0">
                <a:solidFill>
                  <a:srgbClr val="000000"/>
                </a:solidFill>
              </a:rPr>
              <a:t>Every (u,</a:t>
            </a:r>
            <a:r>
              <a:rPr lang="en-US" b="0" i="0" dirty="0">
                <a:solidFill>
                  <a:srgbClr val="000000"/>
                </a:solidFill>
                <a:effectLst/>
              </a:rPr>
              <a:t> ℓ</a:t>
            </a:r>
            <a:r>
              <a:rPr lang="en-US" dirty="0">
                <a:solidFill>
                  <a:srgbClr val="000000"/>
                </a:solidFill>
              </a:rPr>
              <a:t>) is unique within E</a:t>
            </a:r>
          </a:p>
        </p:txBody>
      </p:sp>
      <p:pic>
        <p:nvPicPr>
          <p:cNvPr id="4" name="Picture 3">
            <a:extLst>
              <a:ext uri="{FF2B5EF4-FFF2-40B4-BE49-F238E27FC236}">
                <a16:creationId xmlns:a16="http://schemas.microsoft.com/office/drawing/2014/main" id="{EF172383-43F9-739C-E8B7-A739666814B9}"/>
              </a:ext>
            </a:extLst>
          </p:cNvPr>
          <p:cNvPicPr>
            <a:picLocks noChangeAspect="1"/>
          </p:cNvPicPr>
          <p:nvPr/>
        </p:nvPicPr>
        <p:blipFill>
          <a:blip r:embed="rId2"/>
          <a:stretch>
            <a:fillRect/>
          </a:stretch>
        </p:blipFill>
        <p:spPr>
          <a:xfrm>
            <a:off x="7141070" y="3449742"/>
            <a:ext cx="4014610" cy="2419352"/>
          </a:xfrm>
          <a:prstGeom prst="rect">
            <a:avLst/>
          </a:prstGeom>
        </p:spPr>
      </p:pic>
      <p:sp>
        <p:nvSpPr>
          <p:cNvPr id="5" name="Slide Number Placeholder 4">
            <a:extLst>
              <a:ext uri="{FF2B5EF4-FFF2-40B4-BE49-F238E27FC236}">
                <a16:creationId xmlns:a16="http://schemas.microsoft.com/office/drawing/2014/main" id="{00AB7324-4ABD-7825-C683-4978A5A1C826}"/>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169732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317F-6831-15F4-7960-8DBF022D2E7D}"/>
              </a:ext>
            </a:extLst>
          </p:cNvPr>
          <p:cNvSpPr>
            <a:spLocks noGrp="1"/>
          </p:cNvSpPr>
          <p:nvPr>
            <p:ph type="title"/>
          </p:nvPr>
        </p:nvSpPr>
        <p:spPr/>
        <p:txBody>
          <a:bodyPr/>
          <a:lstStyle/>
          <a:p>
            <a:r>
              <a:rPr lang="en-US" dirty="0"/>
              <a:t>(Small-Step Operational) Semantics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60F447-64C4-5327-B77B-084AE8FCBEEC}"/>
                  </a:ext>
                </a:extLst>
              </p:cNvPr>
              <p:cNvSpPr>
                <a:spLocks noGrp="1"/>
              </p:cNvSpPr>
              <p:nvPr>
                <p:ph idx="1"/>
              </p:nvPr>
            </p:nvSpPr>
            <p:spPr/>
            <p:txBody>
              <a:bodyPr>
                <a:normAutofit lnSpcReduction="10000"/>
              </a:bodyPr>
              <a:lstStyle/>
              <a:p>
                <a:r>
                  <a:rPr lang="en-US" dirty="0"/>
                  <a:t>Main task: Design stepping judgement m </a:t>
                </a:r>
                <a:r>
                  <a:rPr lang="en-US" b="0" i="0" dirty="0">
                    <a:solidFill>
                      <a:srgbClr val="202122"/>
                    </a:solidFill>
                    <a:effectLst/>
                  </a:rPr>
                  <a:t>⟼ m’. Details differ by PL</a:t>
                </a:r>
              </a:p>
              <a:p>
                <a:pPr lvl="1"/>
                <a:r>
                  <a:rPr lang="en-US" b="0" i="0" dirty="0">
                    <a:solidFill>
                      <a:srgbClr val="202122"/>
                    </a:solidFill>
                    <a:effectLst/>
                  </a:rPr>
                  <a:t>Compare: Evaluation judgement </a:t>
                </a:r>
                <a:r>
                  <a:rPr lang="en-US" i="1" dirty="0">
                    <a:solidFill>
                      <a:srgbClr val="202122"/>
                    </a:solidFill>
                  </a:rPr>
                  <a:t>m</a:t>
                </a:r>
                <a:r>
                  <a:rPr lang="en-US" b="0" i="1" dirty="0">
                    <a:solidFill>
                      <a:srgbClr val="202122"/>
                    </a:solidFill>
                    <a:effectLst/>
                  </a:rPr>
                  <a:t> ⤷ v</a:t>
                </a:r>
              </a:p>
              <a:p>
                <a:pPr lvl="1"/>
                <a:r>
                  <a:rPr lang="en-US" dirty="0">
                    <a:solidFill>
                      <a:srgbClr val="202122"/>
                    </a:solidFill>
                  </a:rPr>
                  <a:t>Judgement for (just) expressions is e </a:t>
                </a:r>
                <a:r>
                  <a:rPr lang="en-US" b="0" i="0" dirty="0">
                    <a:solidFill>
                      <a:srgbClr val="202122"/>
                    </a:solidFill>
                    <a:effectLst/>
                  </a:rPr>
                  <a:t>⟼ e’ </a:t>
                </a:r>
              </a:p>
              <a:p>
                <a:pPr lvl="1"/>
                <a:r>
                  <a:rPr lang="en-US" dirty="0">
                    <a:solidFill>
                      <a:srgbClr val="202122"/>
                    </a:solidFill>
                  </a:rPr>
                  <a:t>Judgement for machines is </a:t>
                </a:r>
                <a:r>
                  <a:rPr lang="en-US" i="1" dirty="0">
                    <a:solidFill>
                      <a:srgbClr val="202122"/>
                    </a:solidFill>
                  </a:rPr>
                  <a:t>m</a:t>
                </a:r>
                <a:r>
                  <a:rPr lang="en-US" dirty="0">
                    <a:solidFill>
                      <a:srgbClr val="202122"/>
                    </a:solidFill>
                  </a:rPr>
                  <a:t> </a:t>
                </a:r>
                <a:r>
                  <a:rPr lang="en-US" b="0" i="0" dirty="0">
                    <a:solidFill>
                      <a:srgbClr val="202122"/>
                    </a:solidFill>
                    <a:effectLst/>
                  </a:rPr>
                  <a:t>⟼</a:t>
                </a:r>
                <a:r>
                  <a:rPr lang="en-US" dirty="0">
                    <a:solidFill>
                      <a:srgbClr val="202122"/>
                    </a:solidFill>
                  </a:rPr>
                  <a:t> </a:t>
                </a:r>
                <a:r>
                  <a:rPr lang="en-US" i="1" dirty="0">
                    <a:solidFill>
                      <a:srgbClr val="202122"/>
                    </a:solidFill>
                  </a:rPr>
                  <a:t>m’</a:t>
                </a:r>
              </a:p>
              <a:p>
                <a:pPr lvl="2"/>
                <a:r>
                  <a:rPr lang="en-US" dirty="0">
                    <a:solidFill>
                      <a:srgbClr val="202122"/>
                    </a:solidFill>
                  </a:rPr>
                  <a:t>Meaning </a:t>
                </a:r>
                <a:r>
                  <a:rPr lang="en-US" i="1" dirty="0">
                    <a:solidFill>
                      <a:srgbClr val="202122"/>
                    </a:solidFill>
                  </a:rPr>
                  <a:t>(E, e)</a:t>
                </a:r>
                <a:r>
                  <a:rPr lang="en-US" dirty="0">
                    <a:solidFill>
                      <a:srgbClr val="202122"/>
                    </a:solidFill>
                  </a:rPr>
                  <a:t> </a:t>
                </a:r>
                <a:r>
                  <a:rPr lang="en-US" b="0" i="1" dirty="0">
                    <a:solidFill>
                      <a:srgbClr val="202122"/>
                    </a:solidFill>
                    <a:effectLst/>
                  </a:rPr>
                  <a:t>⟼ (E’, e’)</a:t>
                </a:r>
                <a:r>
                  <a:rPr lang="en-US" b="0" i="0" dirty="0">
                    <a:solidFill>
                      <a:srgbClr val="202122"/>
                    </a:solidFill>
                    <a:effectLst/>
                  </a:rPr>
                  <a:t> in Toi</a:t>
                </a:r>
              </a:p>
              <a:p>
                <a:pPr lvl="2"/>
                <a:r>
                  <a:rPr lang="en-US" dirty="0">
                    <a:solidFill>
                      <a:srgbClr val="202122"/>
                    </a:solidFill>
                  </a:rPr>
                  <a:t>Or </a:t>
                </a:r>
                <a:r>
                  <a:rPr lang="en-US" i="1" dirty="0">
                    <a:solidFill>
                      <a:srgbClr val="202122"/>
                    </a:solidFill>
                  </a:rPr>
                  <a:t>(G, s) </a:t>
                </a:r>
                <a:r>
                  <a:rPr lang="en-US" b="0" i="1" dirty="0">
                    <a:solidFill>
                      <a:srgbClr val="202122"/>
                    </a:solidFill>
                    <a:effectLst/>
                  </a:rPr>
                  <a:t>⟼ (G’, s’)</a:t>
                </a:r>
                <a:r>
                  <a:rPr lang="en-US" b="0" dirty="0">
                    <a:solidFill>
                      <a:srgbClr val="202122"/>
                    </a:solidFill>
                    <a:effectLst/>
                  </a:rPr>
                  <a:t> in Twine</a:t>
                </a:r>
                <a:endParaRPr lang="en-US" i="1" dirty="0">
                  <a:solidFill>
                    <a:srgbClr val="202122"/>
                  </a:solidFill>
                </a:endParaRPr>
              </a:p>
              <a:p>
                <a:r>
                  <a:rPr lang="en-US" b="1" dirty="0">
                    <a:solidFill>
                      <a:srgbClr val="202122"/>
                    </a:solidFill>
                  </a:rPr>
                  <a:t>Except:</a:t>
                </a:r>
                <a:r>
                  <a:rPr lang="en-US" b="1" i="1" dirty="0">
                    <a:solidFill>
                      <a:srgbClr val="202122"/>
                    </a:solidFill>
                  </a:rPr>
                  <a:t> </a:t>
                </a:r>
                <a:r>
                  <a:rPr lang="en-US" dirty="0">
                    <a:solidFill>
                      <a:srgbClr val="202122"/>
                    </a:solidFill>
                  </a:rPr>
                  <a:t>We don’t know how the program runs until we know which links the player follows (edge labels </a:t>
                </a:r>
                <a:r>
                  <a:rPr lang="en-US" b="0" i="0" dirty="0">
                    <a:solidFill>
                      <a:srgbClr val="000000"/>
                    </a:solidFill>
                    <a:effectLst/>
                  </a:rPr>
                  <a:t>ℓ1,…, ℓk, abbreviated “ℓs”)</a:t>
                </a:r>
              </a:p>
              <a:p>
                <a:pPr lvl="1"/>
                <a:r>
                  <a:rPr lang="en-US" dirty="0">
                    <a:solidFill>
                      <a:srgbClr val="000000"/>
                    </a:solidFill>
                  </a:rPr>
                  <a:t>Define </a:t>
                </a:r>
                <a:r>
                  <a:rPr lang="en-US" i="1" dirty="0">
                    <a:solidFill>
                      <a:srgbClr val="202122"/>
                    </a:solidFill>
                  </a:rPr>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b="0" i="1" dirty="0">
                    <a:solidFill>
                      <a:srgbClr val="202122"/>
                    </a:solidFill>
                    <a:effectLst/>
                  </a:rPr>
                  <a:t> (G’, s’) </a:t>
                </a:r>
              </a:p>
              <a:p>
                <a:pPr lvl="1"/>
                <a:r>
                  <a:rPr lang="en-US" dirty="0">
                    <a:solidFill>
                      <a:srgbClr val="202122"/>
                    </a:solidFill>
                  </a:rPr>
                  <a:t>Then judgements </a:t>
                </a:r>
                <a14:m>
                  <m:oMath xmlns:m="http://schemas.openxmlformats.org/officeDocument/2006/math">
                    <m:sSubSup>
                      <m:sSubSupPr>
                        <m:ctrlPr>
                          <a:rPr lang="en-US" i="1" smtClean="0">
                            <a:solidFill>
                              <a:srgbClr val="202122"/>
                            </a:solidFill>
                            <a:latin typeface="Cambria Math" panose="02040503050406030204" pitchFamily="18" charset="0"/>
                          </a:rPr>
                        </m:ctrlPr>
                      </m:sSubSupPr>
                      <m:e>
                        <m:r>
                          <a:rPr lang="en-US" b="0" i="1" smtClean="0">
                            <a:solidFill>
                              <a:srgbClr val="202122"/>
                            </a:solidFill>
                            <a:latin typeface="Cambria Math" panose="02040503050406030204" pitchFamily="18" charset="0"/>
                          </a:rPr>
                          <m:t>𝑚</m:t>
                        </m:r>
                        <m:r>
                          <a:rPr lang="en-US" b="0" i="1" smtClean="0">
                            <a:solidFill>
                              <a:srgbClr val="202122"/>
                            </a:solidFill>
                            <a:latin typeface="Cambria Math" panose="02040503050406030204" pitchFamily="18" charset="0"/>
                          </a:rPr>
                          <m:t> ⟼</m:t>
                        </m:r>
                      </m:e>
                      <m:sub>
                        <m:r>
                          <m:rPr>
                            <m:nor/>
                          </m:rPr>
                          <a:rPr lang="en-US" dirty="0">
                            <a:solidFill>
                              <a:srgbClr val="000000"/>
                            </a:solidFill>
                          </a:rPr>
                          <m:t>ℓ</m:t>
                        </m:r>
                        <m:r>
                          <m:rPr>
                            <m:nor/>
                          </m:rPr>
                          <a:rPr lang="en-US" b="0" i="0" dirty="0" smtClean="0">
                            <a:solidFill>
                              <a:srgbClr val="000000"/>
                            </a:solidFill>
                          </a:rPr>
                          <m:t>s</m:t>
                        </m:r>
                      </m:sub>
                      <m:sup>
                        <m:r>
                          <a:rPr lang="en-US" b="0" i="1" smtClean="0">
                            <a:solidFill>
                              <a:srgbClr val="202122"/>
                            </a:solidFill>
                            <a:latin typeface="Cambria Math" panose="02040503050406030204" pitchFamily="18" charset="0"/>
                          </a:rPr>
                          <m:t>∗</m:t>
                        </m:r>
                      </m:sup>
                    </m:sSubSup>
                    <m:r>
                      <a:rPr lang="en-US" b="0" i="1" smtClean="0">
                        <a:solidFill>
                          <a:srgbClr val="202122"/>
                        </a:solidFill>
                        <a:latin typeface="Cambria Math" panose="02040503050406030204" pitchFamily="18" charset="0"/>
                      </a:rPr>
                      <m:t>𝑚</m:t>
                    </m:r>
                    <m:r>
                      <a:rPr lang="en-US" b="0" i="1" smtClean="0">
                        <a:solidFill>
                          <a:srgbClr val="202122"/>
                        </a:solidFill>
                        <a:latin typeface="Cambria Math" panose="02040503050406030204" pitchFamily="18" charset="0"/>
                      </a:rPr>
                      <m:t>′</m:t>
                    </m:r>
                  </m:oMath>
                </a14:m>
                <a:r>
                  <a:rPr lang="en-US" dirty="0"/>
                  <a:t> and </a:t>
                </a:r>
                <a:r>
                  <a:rPr lang="en-US" i="1" dirty="0"/>
                  <a:t>m </a:t>
                </a:r>
                <a:r>
                  <a:rPr lang="en-US" b="1" i="1" dirty="0"/>
                  <a:t>done</a:t>
                </a:r>
                <a:endParaRPr lang="en-US" i="1" dirty="0"/>
              </a:p>
            </p:txBody>
          </p:sp>
        </mc:Choice>
        <mc:Fallback xmlns="">
          <p:sp>
            <p:nvSpPr>
              <p:cNvPr id="3" name="Content Placeholder 2">
                <a:extLst>
                  <a:ext uri="{FF2B5EF4-FFF2-40B4-BE49-F238E27FC236}">
                    <a16:creationId xmlns:a16="http://schemas.microsoft.com/office/drawing/2014/main" id="{5F60F447-64C4-5327-B77B-084AE8FCBEEC}"/>
                  </a:ext>
                </a:extLst>
              </p:cNvPr>
              <p:cNvSpPr>
                <a:spLocks noGrp="1" noRot="1" noChangeAspect="1" noMove="1" noResize="1" noEditPoints="1" noAdjustHandles="1" noChangeArrowheads="1" noChangeShapeType="1" noTextEdit="1"/>
              </p:cNvSpPr>
              <p:nvPr>
                <p:ph idx="1"/>
              </p:nvPr>
            </p:nvSpPr>
            <p:spPr>
              <a:blipFill>
                <a:blip r:embed="rId2"/>
                <a:stretch>
                  <a:fillRect l="-1212" t="-3939" r="-3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4B22E6D-2DD2-17FB-C869-A026F6F56DD5}"/>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3429129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1F0A-B542-5DA9-751C-21C552B36D2A}"/>
              </a:ext>
            </a:extLst>
          </p:cNvPr>
          <p:cNvSpPr>
            <a:spLocks noGrp="1"/>
          </p:cNvSpPr>
          <p:nvPr>
            <p:ph type="title"/>
          </p:nvPr>
        </p:nvSpPr>
        <p:spPr/>
        <p:txBody>
          <a:bodyPr/>
          <a:lstStyle/>
          <a:p>
            <a:r>
              <a:rPr lang="en-US" dirty="0"/>
              <a:t>Main Stepping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F0A457-A5AA-E66A-16D9-21AD27876B64}"/>
                  </a:ext>
                </a:extLst>
              </p:cNvPr>
              <p:cNvSpPr>
                <a:spLocks noGrp="1"/>
              </p:cNvSpPr>
              <p:nvPr>
                <p:ph idx="1"/>
              </p:nvPr>
            </p:nvSpPr>
            <p:spPr/>
            <p:txBody>
              <a:bodyPr/>
              <a:lstStyle/>
              <a:p>
                <a:r>
                  <a:rPr lang="en-US" dirty="0"/>
                  <a:t>Rule </a:t>
                </a:r>
                <a:r>
                  <a:rPr lang="en-US" dirty="0" err="1"/>
                  <a:t>StepOne</a:t>
                </a:r>
                <a:endParaRPr lang="en-US" dirty="0"/>
              </a:p>
              <a:p>
                <a:pPr>
                  <a:tabLst>
                    <a:tab pos="6913563" algn="l"/>
                  </a:tabLst>
                </a:pPr>
                <a:r>
                  <a:rPr lang="en-US" dirty="0"/>
                  <a:t>G = (V, E) </a:t>
                </a:r>
                <a:br>
                  <a:rPr lang="en-US" dirty="0"/>
                </a:br>
                <a:r>
                  <a:rPr lang="en-US" dirty="0"/>
                  <a:t>(s, s’, </a:t>
                </a:r>
                <a:r>
                  <a:rPr lang="en-US" b="0" i="0" dirty="0">
                    <a:solidFill>
                      <a:srgbClr val="000000"/>
                    </a:solidFill>
                    <a:effectLst/>
                  </a:rPr>
                  <a:t>ℓ</a:t>
                </a:r>
                <a:r>
                  <a:rPr lang="en-US" dirty="0"/>
                  <a:t>) ∈ E</a:t>
                </a:r>
              </a:p>
              <a:p>
                <a:pPr marL="0" indent="0">
                  <a:buNone/>
                </a:pPr>
                <a:r>
                  <a:rPr lang="en-US" dirty="0"/>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(G, s’)</a:t>
                </a:r>
              </a:p>
            </p:txBody>
          </p:sp>
        </mc:Choice>
        <mc:Fallback xmlns="">
          <p:sp>
            <p:nvSpPr>
              <p:cNvPr id="3" name="Content Placeholder 2">
                <a:extLst>
                  <a:ext uri="{FF2B5EF4-FFF2-40B4-BE49-F238E27FC236}">
                    <a16:creationId xmlns:a16="http://schemas.microsoft.com/office/drawing/2014/main" id="{71F0A457-A5AA-E66A-16D9-21AD27876B64}"/>
                  </a:ext>
                </a:extLst>
              </p:cNvPr>
              <p:cNvSpPr>
                <a:spLocks noGrp="1" noRot="1" noChangeAspect="1" noMove="1" noResize="1" noEditPoints="1" noAdjustHandles="1" noChangeArrowheads="1" noChangeShapeType="1" noTextEdit="1"/>
              </p:cNvSpPr>
              <p:nvPr>
                <p:ph idx="1"/>
              </p:nvPr>
            </p:nvSpPr>
            <p:spPr>
              <a:blipFill>
                <a:blip r:embed="rId3"/>
                <a:stretch>
                  <a:fillRect l="-2121" t="-257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2DF0386A-1F6F-4BD4-6A49-04AC0E9E90AA}"/>
              </a:ext>
            </a:extLst>
          </p:cNvPr>
          <p:cNvCxnSpPr>
            <a:cxnSpLocks/>
          </p:cNvCxnSpPr>
          <p:nvPr/>
        </p:nvCxnSpPr>
        <p:spPr>
          <a:xfrm>
            <a:off x="1107881" y="3300823"/>
            <a:ext cx="2321781" cy="18847"/>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CBF2DBB0-BFA0-FFCA-0FC7-E60F52DE1A87}"/>
              </a:ext>
            </a:extLst>
          </p:cNvPr>
          <p:cNvSpPr>
            <a:spLocks noGrp="1"/>
          </p:cNvSpPr>
          <p:nvPr>
            <p:ph type="sldNum" sz="quarter" idx="12"/>
          </p:nvPr>
        </p:nvSpPr>
        <p:spPr/>
        <p:txBody>
          <a:bodyPr/>
          <a:lstStyle/>
          <a:p>
            <a:fld id="{9BF27F29-4B64-4A24-936A-FF41C34C242B}" type="slidenum">
              <a:rPr lang="en-US" smtClean="0"/>
              <a:t>17</a:t>
            </a:fld>
            <a:endParaRPr lang="en-US"/>
          </a:p>
        </p:txBody>
      </p:sp>
      <p:pic>
        <p:nvPicPr>
          <p:cNvPr id="5" name="Picture 4">
            <a:extLst>
              <a:ext uri="{FF2B5EF4-FFF2-40B4-BE49-F238E27FC236}">
                <a16:creationId xmlns:a16="http://schemas.microsoft.com/office/drawing/2014/main" id="{9D6A13B4-1D6D-3C3C-4223-669B2AF56219}"/>
              </a:ext>
            </a:extLst>
          </p:cNvPr>
          <p:cNvPicPr>
            <a:picLocks noChangeAspect="1"/>
          </p:cNvPicPr>
          <p:nvPr/>
        </p:nvPicPr>
        <p:blipFill>
          <a:blip r:embed="rId4"/>
          <a:stretch>
            <a:fillRect/>
          </a:stretch>
        </p:blipFill>
        <p:spPr>
          <a:xfrm>
            <a:off x="4846146" y="2103215"/>
            <a:ext cx="6614334" cy="3990715"/>
          </a:xfrm>
          <a:prstGeom prst="rect">
            <a:avLst/>
          </a:prstGeom>
        </p:spPr>
      </p:pic>
      <p:sp>
        <p:nvSpPr>
          <p:cNvPr id="6" name="TextBox 5">
            <a:extLst>
              <a:ext uri="{FF2B5EF4-FFF2-40B4-BE49-F238E27FC236}">
                <a16:creationId xmlns:a16="http://schemas.microsoft.com/office/drawing/2014/main" id="{01941530-765C-0A41-C458-2D1224498C5D}"/>
              </a:ext>
            </a:extLst>
          </p:cNvPr>
          <p:cNvSpPr txBox="1"/>
          <p:nvPr/>
        </p:nvSpPr>
        <p:spPr>
          <a:xfrm>
            <a:off x="6260592" y="2377440"/>
            <a:ext cx="385042" cy="707886"/>
          </a:xfrm>
          <a:prstGeom prst="rect">
            <a:avLst/>
          </a:prstGeom>
          <a:noFill/>
        </p:spPr>
        <p:txBody>
          <a:bodyPr wrap="none" rtlCol="0">
            <a:spAutoFit/>
          </a:bodyPr>
          <a:lstStyle/>
          <a:p>
            <a:r>
              <a:rPr lang="en-US" sz="4000" dirty="0"/>
              <a:t>s</a:t>
            </a:r>
          </a:p>
        </p:txBody>
      </p:sp>
      <p:sp>
        <p:nvSpPr>
          <p:cNvPr id="8" name="TextBox 7">
            <a:extLst>
              <a:ext uri="{FF2B5EF4-FFF2-40B4-BE49-F238E27FC236}">
                <a16:creationId xmlns:a16="http://schemas.microsoft.com/office/drawing/2014/main" id="{61E3320B-79AE-B41A-E463-7A09F0E08C12}"/>
              </a:ext>
            </a:extLst>
          </p:cNvPr>
          <p:cNvSpPr txBox="1"/>
          <p:nvPr/>
        </p:nvSpPr>
        <p:spPr>
          <a:xfrm>
            <a:off x="9707937" y="1737360"/>
            <a:ext cx="513282" cy="707886"/>
          </a:xfrm>
          <a:prstGeom prst="rect">
            <a:avLst/>
          </a:prstGeom>
          <a:noFill/>
        </p:spPr>
        <p:txBody>
          <a:bodyPr wrap="none" rtlCol="0">
            <a:spAutoFit/>
          </a:bodyPr>
          <a:lstStyle/>
          <a:p>
            <a:r>
              <a:rPr lang="en-US" sz="4000" dirty="0"/>
              <a:t>s’</a:t>
            </a:r>
          </a:p>
        </p:txBody>
      </p:sp>
      <p:sp>
        <p:nvSpPr>
          <p:cNvPr id="11" name="TextBox 10">
            <a:extLst>
              <a:ext uri="{FF2B5EF4-FFF2-40B4-BE49-F238E27FC236}">
                <a16:creationId xmlns:a16="http://schemas.microsoft.com/office/drawing/2014/main" id="{0556299D-D4E7-4A6E-32B0-70BF7A898D23}"/>
              </a:ext>
            </a:extLst>
          </p:cNvPr>
          <p:cNvSpPr txBox="1"/>
          <p:nvPr/>
        </p:nvSpPr>
        <p:spPr>
          <a:xfrm>
            <a:off x="7430112" y="2418075"/>
            <a:ext cx="1493346" cy="584775"/>
          </a:xfrm>
          <a:prstGeom prst="rect">
            <a:avLst/>
          </a:prstGeom>
          <a:noFill/>
        </p:spPr>
        <p:txBody>
          <a:bodyPr wrap="square">
            <a:spAutoFit/>
          </a:bodyPr>
          <a:lstStyle/>
          <a:p>
            <a:r>
              <a:rPr lang="en-US" sz="3200" dirty="0"/>
              <a:t>(s, s’, </a:t>
            </a:r>
            <a:r>
              <a:rPr lang="en-US" sz="3200" b="0" i="0" dirty="0">
                <a:solidFill>
                  <a:srgbClr val="000000"/>
                </a:solidFill>
                <a:effectLst/>
              </a:rPr>
              <a:t>ℓ</a:t>
            </a:r>
            <a:r>
              <a:rPr lang="en-US" sz="3200" dirty="0"/>
              <a:t>)</a:t>
            </a:r>
          </a:p>
        </p:txBody>
      </p:sp>
      <p:sp>
        <p:nvSpPr>
          <p:cNvPr id="12" name="TextBox 11">
            <a:extLst>
              <a:ext uri="{FF2B5EF4-FFF2-40B4-BE49-F238E27FC236}">
                <a16:creationId xmlns:a16="http://schemas.microsoft.com/office/drawing/2014/main" id="{51DB200F-39CF-2289-802B-AE71B3CCB286}"/>
              </a:ext>
            </a:extLst>
          </p:cNvPr>
          <p:cNvSpPr txBox="1"/>
          <p:nvPr/>
        </p:nvSpPr>
        <p:spPr>
          <a:xfrm>
            <a:off x="7094832" y="3442909"/>
            <a:ext cx="1707792" cy="461665"/>
          </a:xfrm>
          <a:prstGeom prst="rect">
            <a:avLst/>
          </a:prstGeom>
          <a:noFill/>
        </p:spPr>
        <p:txBody>
          <a:bodyPr wrap="square">
            <a:spAutoFit/>
          </a:bodyPr>
          <a:lstStyle/>
          <a:p>
            <a:r>
              <a:rPr lang="en-US" sz="2400" b="0" i="0" dirty="0">
                <a:solidFill>
                  <a:srgbClr val="000000"/>
                </a:solidFill>
                <a:effectLst/>
              </a:rPr>
              <a:t>ℓ=“was”</a:t>
            </a:r>
            <a:endParaRPr lang="en-US" sz="2400" dirty="0"/>
          </a:p>
        </p:txBody>
      </p:sp>
    </p:spTree>
    <p:extLst>
      <p:ext uri="{BB962C8B-B14F-4D97-AF65-F5344CB8AC3E}">
        <p14:creationId xmlns:p14="http://schemas.microsoft.com/office/powerpoint/2010/main" val="117538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1F0A-B542-5DA9-751C-21C552B36D2A}"/>
              </a:ext>
            </a:extLst>
          </p:cNvPr>
          <p:cNvSpPr>
            <a:spLocks noGrp="1"/>
          </p:cNvSpPr>
          <p:nvPr>
            <p:ph type="title"/>
          </p:nvPr>
        </p:nvSpPr>
        <p:spPr/>
        <p:txBody>
          <a:bodyPr/>
          <a:lstStyle/>
          <a:p>
            <a:r>
              <a:rPr lang="en-US" dirty="0"/>
              <a:t>All Stepping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F0A457-A5AA-E66A-16D9-21AD27876B64}"/>
                  </a:ext>
                </a:extLst>
              </p:cNvPr>
              <p:cNvSpPr>
                <a:spLocks noGrp="1"/>
              </p:cNvSpPr>
              <p:nvPr>
                <p:ph idx="1"/>
              </p:nvPr>
            </p:nvSpPr>
            <p:spPr>
              <a:xfrm>
                <a:off x="1097280" y="1845734"/>
                <a:ext cx="2580198" cy="2129918"/>
              </a:xfrm>
            </p:spPr>
            <p:txBody>
              <a:bodyPr/>
              <a:lstStyle/>
              <a:p>
                <a:r>
                  <a:rPr lang="en-US" dirty="0"/>
                  <a:t>Rule </a:t>
                </a:r>
                <a:r>
                  <a:rPr lang="en-US" dirty="0" err="1"/>
                  <a:t>StepOne</a:t>
                </a:r>
                <a:endParaRPr lang="en-US" dirty="0"/>
              </a:p>
              <a:p>
                <a:r>
                  <a:rPr lang="en-US" dirty="0"/>
                  <a:t>G = (V, E) </a:t>
                </a:r>
                <a:br>
                  <a:rPr lang="en-US" dirty="0"/>
                </a:br>
                <a:r>
                  <a:rPr lang="en-US" dirty="0"/>
                  <a:t>(s, s’, </a:t>
                </a:r>
                <a:r>
                  <a:rPr lang="en-US" b="0" i="0" dirty="0">
                    <a:solidFill>
                      <a:srgbClr val="000000"/>
                    </a:solidFill>
                    <a:effectLst/>
                  </a:rPr>
                  <a:t>ℓ</a:t>
                </a:r>
                <a:r>
                  <a:rPr lang="en-US" dirty="0"/>
                  <a:t>) ∈ E</a:t>
                </a:r>
              </a:p>
              <a:p>
                <a:pPr marL="0" indent="0">
                  <a:buNone/>
                </a:pPr>
                <a:r>
                  <a:rPr lang="en-US" dirty="0"/>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(G, s’)</a:t>
                </a:r>
              </a:p>
            </p:txBody>
          </p:sp>
        </mc:Choice>
        <mc:Fallback xmlns="">
          <p:sp>
            <p:nvSpPr>
              <p:cNvPr id="3" name="Content Placeholder 2">
                <a:extLst>
                  <a:ext uri="{FF2B5EF4-FFF2-40B4-BE49-F238E27FC236}">
                    <a16:creationId xmlns:a16="http://schemas.microsoft.com/office/drawing/2014/main" id="{71F0A457-A5AA-E66A-16D9-21AD27876B64}"/>
                  </a:ext>
                </a:extLst>
              </p:cNvPr>
              <p:cNvSpPr>
                <a:spLocks noGrp="1" noRot="1" noChangeAspect="1" noMove="1" noResize="1" noEditPoints="1" noAdjustHandles="1" noChangeArrowheads="1" noChangeShapeType="1" noTextEdit="1"/>
              </p:cNvSpPr>
              <p:nvPr>
                <p:ph idx="1"/>
              </p:nvPr>
            </p:nvSpPr>
            <p:spPr>
              <a:xfrm>
                <a:off x="1097280" y="1845734"/>
                <a:ext cx="2580198" cy="2129918"/>
              </a:xfrm>
              <a:blipFill>
                <a:blip r:embed="rId2"/>
                <a:stretch>
                  <a:fillRect l="-8274" t="-4871" b="-200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2DF0386A-1F6F-4BD4-6A49-04AC0E9E90AA}"/>
              </a:ext>
            </a:extLst>
          </p:cNvPr>
          <p:cNvCxnSpPr>
            <a:cxnSpLocks/>
          </p:cNvCxnSpPr>
          <p:nvPr/>
        </p:nvCxnSpPr>
        <p:spPr>
          <a:xfrm>
            <a:off x="1107881" y="3300823"/>
            <a:ext cx="2321781" cy="18847"/>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81B74A0-4FFA-6B3A-E6DA-BD4607A047EE}"/>
                  </a:ext>
                </a:extLst>
              </p:cNvPr>
              <p:cNvSpPr txBox="1">
                <a:spLocks/>
              </p:cNvSpPr>
              <p:nvPr/>
            </p:nvSpPr>
            <p:spPr>
              <a:xfrm>
                <a:off x="7769750" y="1845734"/>
                <a:ext cx="2580198" cy="2129918"/>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DoneEmp</a:t>
                </a:r>
                <a:endParaRPr lang="en-US" dirty="0"/>
              </a:p>
              <a:p>
                <a:r>
                  <a:rPr lang="en-US" dirty="0"/>
                  <a:t>*</a:t>
                </a:r>
              </a:p>
              <a:p>
                <a:pPr marL="0" indent="0">
                  <a:buNone/>
                </a:pPr>
                <a:r>
                  <a:rPr lang="en-US" dirty="0"/>
                  <a:t>m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𝒅𝒐𝒏𝒆</m:t>
                        </m:r>
                      </m:e>
                      <m:sub>
                        <m:r>
                          <m:rPr>
                            <m:nor/>
                          </m:rPr>
                          <a:rPr lang="en-US" dirty="0">
                            <a:solidFill>
                              <a:srgbClr val="000000"/>
                            </a:solidFill>
                          </a:rPr>
                          <m:t>ℓ</m:t>
                        </m:r>
                        <m:r>
                          <m:rPr>
                            <m:nor/>
                          </m:rPr>
                          <a:rPr lang="en-US" dirty="0">
                            <a:solidFill>
                              <a:srgbClr val="000000"/>
                            </a:solidFill>
                          </a:rPr>
                          <m:t>s</m:t>
                        </m:r>
                      </m:sub>
                    </m:sSub>
                  </m:oMath>
                </a14:m>
                <a:endParaRPr lang="en-US" b="1" dirty="0">
                  <a:solidFill>
                    <a:srgbClr val="000000"/>
                  </a:solidFill>
                </a:endParaRPr>
              </a:p>
              <a:p>
                <a:pPr marL="0" indent="0">
                  <a:buNone/>
                </a:pPr>
                <a:r>
                  <a:rPr lang="en-US" dirty="0"/>
                  <a:t>(where </a:t>
                </a:r>
                <a14:m>
                  <m:oMath xmlns:m="http://schemas.openxmlformats.org/officeDocument/2006/math">
                    <m:r>
                      <m:rPr>
                        <m:nor/>
                      </m:rPr>
                      <a:rPr lang="en-US" dirty="0" smtClean="0">
                        <a:solidFill>
                          <a:srgbClr val="000000"/>
                        </a:solidFill>
                      </a:rPr>
                      <m:t>ℓ</m:t>
                    </m:r>
                    <m:r>
                      <m:rPr>
                        <m:nor/>
                      </m:rPr>
                      <a:rPr lang="en-US" dirty="0" smtClean="0">
                        <a:solidFill>
                          <a:srgbClr val="000000"/>
                        </a:solidFill>
                      </a:rPr>
                      <m:t>s</m:t>
                    </m:r>
                  </m:oMath>
                </a14:m>
                <a:r>
                  <a:rPr lang="en-US" dirty="0"/>
                  <a:t> is the empty sequence)</a:t>
                </a:r>
              </a:p>
            </p:txBody>
          </p:sp>
        </mc:Choice>
        <mc:Fallback xmlns="">
          <p:sp>
            <p:nvSpPr>
              <p:cNvPr id="6" name="Content Placeholder 2">
                <a:extLst>
                  <a:ext uri="{FF2B5EF4-FFF2-40B4-BE49-F238E27FC236}">
                    <a16:creationId xmlns:a16="http://schemas.microsoft.com/office/drawing/2014/main" id="{181B74A0-4FFA-6B3A-E6DA-BD4607A047EE}"/>
                  </a:ext>
                </a:extLst>
              </p:cNvPr>
              <p:cNvSpPr txBox="1">
                <a:spLocks noRot="1" noChangeAspect="1" noMove="1" noResize="1" noEditPoints="1" noAdjustHandles="1" noChangeArrowheads="1" noChangeShapeType="1" noTextEdit="1"/>
              </p:cNvSpPr>
              <p:nvPr/>
            </p:nvSpPr>
            <p:spPr>
              <a:xfrm>
                <a:off x="7769750" y="1845734"/>
                <a:ext cx="2580198" cy="2129918"/>
              </a:xfrm>
              <a:prstGeom prst="rect">
                <a:avLst/>
              </a:prstGeom>
              <a:blipFill>
                <a:blip r:embed="rId5"/>
                <a:stretch>
                  <a:fillRect l="-7801" t="-7163" b="-343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7EC341E7-FBCC-AFBC-E00B-3BC375BE59E8}"/>
              </a:ext>
            </a:extLst>
          </p:cNvPr>
          <p:cNvGrpSpPr/>
          <p:nvPr/>
        </p:nvGrpSpPr>
        <p:grpSpPr>
          <a:xfrm>
            <a:off x="4478440" y="4030672"/>
            <a:ext cx="2580198" cy="2129918"/>
            <a:chOff x="4271176" y="1677616"/>
            <a:chExt cx="2580198" cy="2129918"/>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16157332-188B-C147-2E96-014B48F83F85}"/>
                    </a:ext>
                  </a:extLst>
                </p:cNvPr>
                <p:cNvSpPr txBox="1">
                  <a:spLocks/>
                </p:cNvSpPr>
                <p:nvPr/>
              </p:nvSpPr>
              <p:spPr>
                <a:xfrm>
                  <a:off x="4271176" y="1677616"/>
                  <a:ext cx="2580198" cy="2129918"/>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StepsNext</a:t>
                  </a:r>
                  <a:endParaRPr lang="en-US" dirty="0"/>
                </a:p>
                <a:p>
                  <a:r>
                    <a:rPr lang="en-US" dirty="0"/>
                    <a:t>m </a:t>
                  </a:r>
                  <a14:m>
                    <m:oMath xmlns:m="http://schemas.openxmlformats.org/officeDocument/2006/math">
                      <m:sSub>
                        <m:sSubPr>
                          <m:ctrlPr>
                            <a:rPr lang="en-US" i="1" dirty="0" smtClean="0">
                              <a:solidFill>
                                <a:srgbClr val="202122"/>
                              </a:solidFill>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a:t>
                  </a:r>
                  <a:r>
                    <a:rPr lang="en-US" dirty="0" err="1"/>
                    <a:t>m’</a:t>
                  </a:r>
                  <a:endParaRPr lang="en-US" dirty="0"/>
                </a:p>
                <a:p>
                  <a:pPr marL="0" indent="0">
                    <a:buNone/>
                  </a:pPr>
                  <a:r>
                    <a:rPr lang="en-US" dirty="0"/>
                    <a:t>m’</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b="0" i="0" dirty="0" smtClean="0">
                              <a:solidFill>
                                <a:srgbClr val="000000"/>
                              </a:solidFill>
                            </a:rPr>
                            <m:t>s</m:t>
                          </m:r>
                        </m:sub>
                        <m:sup>
                          <m:r>
                            <a:rPr lang="en-US" b="0" i="1" dirty="0" smtClean="0">
                              <a:solidFill>
                                <a:srgbClr val="000000"/>
                              </a:solidFill>
                              <a:latin typeface="Cambria Math" panose="02040503050406030204" pitchFamily="18" charset="0"/>
                            </a:rPr>
                            <m:t>∗</m:t>
                          </m:r>
                        </m:sup>
                      </m:sSubSup>
                    </m:oMath>
                  </a14:m>
                  <a:r>
                    <a:rPr lang="en-US" dirty="0"/>
                    <a:t> m’’</a:t>
                  </a:r>
                </a:p>
                <a:p>
                  <a:r>
                    <a:rPr lang="en-US" dirty="0"/>
                    <a:t>m </a:t>
                  </a:r>
                  <a14:m>
                    <m:oMath xmlns:m="http://schemas.openxmlformats.org/officeDocument/2006/math">
                      <m:sSubSup>
                        <m:sSubSupPr>
                          <m:ctrlPr>
                            <a:rPr lang="en-US" i="1" dirty="0" smtClean="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b="0" i="0" dirty="0" smtClean="0">
                              <a:solidFill>
                                <a:srgbClr val="000000"/>
                              </a:solidFill>
                            </a:rPr>
                            <m:t> </m:t>
                          </m:r>
                          <m:r>
                            <m:rPr>
                              <m:nor/>
                            </m:rPr>
                            <a:rPr lang="en-US" dirty="0">
                              <a:solidFill>
                                <a:srgbClr val="000000"/>
                              </a:solidFill>
                            </a:rPr>
                            <m:t>ℓ</m:t>
                          </m:r>
                          <m:r>
                            <m:rPr>
                              <m:nor/>
                            </m:rPr>
                            <a:rPr lang="en-US" b="0" i="0" dirty="0" smtClean="0">
                              <a:solidFill>
                                <a:srgbClr val="000000"/>
                              </a:solidFill>
                            </a:rPr>
                            <m:t>s</m:t>
                          </m:r>
                        </m:sub>
                        <m:sup>
                          <m:r>
                            <a:rPr lang="en-US" b="0" i="1" dirty="0" smtClean="0">
                              <a:solidFill>
                                <a:srgbClr val="000000"/>
                              </a:solidFill>
                              <a:latin typeface="Cambria Math" panose="02040503050406030204" pitchFamily="18" charset="0"/>
                            </a:rPr>
                            <m:t>∗</m:t>
                          </m:r>
                        </m:sup>
                      </m:sSubSup>
                      <m:r>
                        <a:rPr lang="en-US" b="0" i="1" dirty="0" smtClean="0">
                          <a:solidFill>
                            <a:srgbClr val="000000"/>
                          </a:solidFill>
                          <a:latin typeface="Cambria Math" panose="02040503050406030204" pitchFamily="18" charset="0"/>
                        </a:rPr>
                        <m:t> </m:t>
                      </m:r>
                    </m:oMath>
                  </a14:m>
                  <a:r>
                    <a:rPr lang="en-US" dirty="0"/>
                    <a:t>m’’</a:t>
                  </a:r>
                </a:p>
                <a:p>
                  <a:endParaRPr lang="en-US" dirty="0"/>
                </a:p>
              </p:txBody>
            </p:sp>
          </mc:Choice>
          <mc:Fallback xmlns="">
            <p:sp>
              <p:nvSpPr>
                <p:cNvPr id="4" name="Content Placeholder 2">
                  <a:extLst>
                    <a:ext uri="{FF2B5EF4-FFF2-40B4-BE49-F238E27FC236}">
                      <a16:creationId xmlns:a16="http://schemas.microsoft.com/office/drawing/2014/main" id="{16157332-188B-C147-2E96-014B48F83F85}"/>
                    </a:ext>
                  </a:extLst>
                </p:cNvPr>
                <p:cNvSpPr txBox="1">
                  <a:spLocks noRot="1" noChangeAspect="1" noMove="1" noResize="1" noEditPoints="1" noAdjustHandles="1" noChangeArrowheads="1" noChangeShapeType="1" noTextEdit="1"/>
                </p:cNvSpPr>
                <p:nvPr/>
              </p:nvSpPr>
              <p:spPr>
                <a:xfrm>
                  <a:off x="4271176" y="1677616"/>
                  <a:ext cx="2580198" cy="2129918"/>
                </a:xfrm>
                <a:prstGeom prst="rect">
                  <a:avLst/>
                </a:prstGeom>
                <a:blipFill>
                  <a:blip r:embed="rId6"/>
                  <a:stretch>
                    <a:fillRect l="-7801" t="-5714"/>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F0810493-5B6C-03F1-683E-1FEB98CB082C}"/>
                </a:ext>
              </a:extLst>
            </p:cNvPr>
            <p:cNvCxnSpPr>
              <a:cxnSpLocks/>
            </p:cNvCxnSpPr>
            <p:nvPr/>
          </p:nvCxnSpPr>
          <p:spPr>
            <a:xfrm>
              <a:off x="4271176" y="3234326"/>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B538C272-0A8E-9954-5270-5FACB6F74BD6}"/>
              </a:ext>
            </a:extLst>
          </p:cNvPr>
          <p:cNvGrpSpPr/>
          <p:nvPr/>
        </p:nvGrpSpPr>
        <p:grpSpPr>
          <a:xfrm>
            <a:off x="4414697" y="1819057"/>
            <a:ext cx="2643941" cy="2129918"/>
            <a:chOff x="4414697" y="1819057"/>
            <a:chExt cx="2643941" cy="2129918"/>
          </a:xfrm>
        </p:grpSpPr>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16A1C72-2602-4EDD-AE37-E6C3286AE387}"/>
                    </a:ext>
                  </a:extLst>
                </p:cNvPr>
                <p:cNvSpPr txBox="1">
                  <a:spLocks/>
                </p:cNvSpPr>
                <p:nvPr/>
              </p:nvSpPr>
              <p:spPr>
                <a:xfrm>
                  <a:off x="4478440" y="1819057"/>
                  <a:ext cx="2580198" cy="212991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StepsDone</a:t>
                  </a:r>
                  <a:br>
                    <a:rPr lang="en-US" dirty="0"/>
                  </a:br>
                  <a:r>
                    <a:rPr lang="en-US" dirty="0"/>
                    <a:t>m </a:t>
                  </a:r>
                  <a14:m>
                    <m:oMath xmlns:m="http://schemas.openxmlformats.org/officeDocument/2006/math">
                      <m:sSub>
                        <m:sSubPr>
                          <m:ctrlPr>
                            <a:rPr lang="en-US" b="1" i="1" dirty="0" smtClean="0">
                              <a:latin typeface="Cambria Math" panose="02040503050406030204" pitchFamily="18" charset="0"/>
                            </a:rPr>
                          </m:ctrlPr>
                        </m:sSubPr>
                        <m:e>
                          <m:r>
                            <a:rPr lang="en-US" b="1" i="1" dirty="0">
                              <a:latin typeface="Cambria Math" panose="02040503050406030204" pitchFamily="18" charset="0"/>
                            </a:rPr>
                            <m:t>𝒅𝒐𝒏𝒆</m:t>
                          </m:r>
                        </m:e>
                        <m:sub>
                          <m:r>
                            <m:rPr>
                              <m:nor/>
                            </m:rPr>
                            <a:rPr lang="en-US" dirty="0">
                              <a:solidFill>
                                <a:srgbClr val="000000"/>
                              </a:solidFill>
                            </a:rPr>
                            <m:t>ℓ</m:t>
                          </m:r>
                          <m:r>
                            <m:rPr>
                              <m:nor/>
                            </m:rPr>
                            <a:rPr lang="en-US" dirty="0">
                              <a:solidFill>
                                <a:srgbClr val="000000"/>
                              </a:solidFill>
                            </a:rPr>
                            <m:t>s</m:t>
                          </m:r>
                        </m:sub>
                      </m:sSub>
                    </m:oMath>
                  </a14:m>
                  <a:endParaRPr lang="en-US" b="1" i="1" dirty="0"/>
                </a:p>
                <a:p>
                  <a:pPr marL="0" indent="0">
                    <a:buNone/>
                  </a:pPr>
                  <a:r>
                    <a:rPr lang="en-US" dirty="0"/>
                    <a:t>m </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dirty="0">
                              <a:solidFill>
                                <a:srgbClr val="000000"/>
                              </a:solidFill>
                            </a:rPr>
                            <m:t>s</m:t>
                          </m:r>
                        </m:sub>
                        <m:sup>
                          <m:r>
                            <a:rPr lang="en-US" i="1" dirty="0">
                              <a:solidFill>
                                <a:srgbClr val="000000"/>
                              </a:solidFill>
                              <a:latin typeface="Cambria Math" panose="02040503050406030204" pitchFamily="18" charset="0"/>
                            </a:rPr>
                            <m:t>∗</m:t>
                          </m:r>
                        </m:sup>
                      </m:sSubSup>
                      <m:r>
                        <a:rPr lang="en-US" i="1" dirty="0">
                          <a:solidFill>
                            <a:srgbClr val="000000"/>
                          </a:solidFill>
                          <a:latin typeface="Cambria Math" panose="02040503050406030204" pitchFamily="18" charset="0"/>
                        </a:rPr>
                        <m:t> </m:t>
                      </m:r>
                    </m:oMath>
                  </a14:m>
                  <a:r>
                    <a:rPr lang="en-US" dirty="0"/>
                    <a:t>m</a:t>
                  </a:r>
                </a:p>
              </p:txBody>
            </p:sp>
          </mc:Choice>
          <mc:Fallback xmlns="">
            <p:sp>
              <p:nvSpPr>
                <p:cNvPr id="5" name="Content Placeholder 2">
                  <a:extLst>
                    <a:ext uri="{FF2B5EF4-FFF2-40B4-BE49-F238E27FC236}">
                      <a16:creationId xmlns:a16="http://schemas.microsoft.com/office/drawing/2014/main" id="{F16A1C72-2602-4EDD-AE37-E6C3286AE387}"/>
                    </a:ext>
                  </a:extLst>
                </p:cNvPr>
                <p:cNvSpPr txBox="1">
                  <a:spLocks noRot="1" noChangeAspect="1" noMove="1" noResize="1" noEditPoints="1" noAdjustHandles="1" noChangeArrowheads="1" noChangeShapeType="1" noTextEdit="1"/>
                </p:cNvSpPr>
                <p:nvPr/>
              </p:nvSpPr>
              <p:spPr>
                <a:xfrm>
                  <a:off x="4478440" y="1819057"/>
                  <a:ext cx="2580198" cy="2129918"/>
                </a:xfrm>
                <a:prstGeom prst="rect">
                  <a:avLst/>
                </a:prstGeom>
                <a:blipFill>
                  <a:blip r:embed="rId7"/>
                  <a:stretch>
                    <a:fillRect l="-8511" t="-4571"/>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C02F0B4A-9BA6-0684-B18E-42E9DFF50E2D}"/>
                </a:ext>
              </a:extLst>
            </p:cNvPr>
            <p:cNvCxnSpPr>
              <a:cxnSpLocks/>
            </p:cNvCxnSpPr>
            <p:nvPr/>
          </p:nvCxnSpPr>
          <p:spPr>
            <a:xfrm>
              <a:off x="4414697" y="2749904"/>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grpSp>
      <p:cxnSp>
        <p:nvCxnSpPr>
          <p:cNvPr id="12" name="Straight Connector 11">
            <a:extLst>
              <a:ext uri="{FF2B5EF4-FFF2-40B4-BE49-F238E27FC236}">
                <a16:creationId xmlns:a16="http://schemas.microsoft.com/office/drawing/2014/main" id="{6F1F7F0D-9F04-F791-301B-C699D5737900}"/>
              </a:ext>
            </a:extLst>
          </p:cNvPr>
          <p:cNvCxnSpPr>
            <a:cxnSpLocks/>
          </p:cNvCxnSpPr>
          <p:nvPr/>
        </p:nvCxnSpPr>
        <p:spPr>
          <a:xfrm>
            <a:off x="7687587" y="2690192"/>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9" name="Slide Number Placeholder 8">
            <a:extLst>
              <a:ext uri="{FF2B5EF4-FFF2-40B4-BE49-F238E27FC236}">
                <a16:creationId xmlns:a16="http://schemas.microsoft.com/office/drawing/2014/main" id="{4C567452-4A33-B321-9647-F2F3DCFB29A9}"/>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3036168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D180-7BCE-38BD-397B-B8651C43F07C}"/>
              </a:ext>
            </a:extLst>
          </p:cNvPr>
          <p:cNvSpPr>
            <a:spLocks noGrp="1"/>
          </p:cNvSpPr>
          <p:nvPr>
            <p:ph type="title"/>
          </p:nvPr>
        </p:nvSpPr>
        <p:spPr/>
        <p:txBody>
          <a:bodyPr/>
          <a:lstStyle/>
          <a:p>
            <a:r>
              <a:rPr lang="en-US" dirty="0"/>
              <a:t>Type System? No thanks</a:t>
            </a:r>
          </a:p>
        </p:txBody>
      </p:sp>
      <p:sp>
        <p:nvSpPr>
          <p:cNvPr id="3" name="Content Placeholder 2">
            <a:extLst>
              <a:ext uri="{FF2B5EF4-FFF2-40B4-BE49-F238E27FC236}">
                <a16:creationId xmlns:a16="http://schemas.microsoft.com/office/drawing/2014/main" id="{21BE0B4A-4015-A218-9342-09F807FD3F7D}"/>
              </a:ext>
            </a:extLst>
          </p:cNvPr>
          <p:cNvSpPr>
            <a:spLocks noGrp="1"/>
          </p:cNvSpPr>
          <p:nvPr>
            <p:ph idx="1"/>
          </p:nvPr>
        </p:nvSpPr>
        <p:spPr/>
        <p:txBody>
          <a:bodyPr/>
          <a:lstStyle/>
          <a:p>
            <a:r>
              <a:rPr lang="en-US" dirty="0"/>
              <a:t>(Static) type systems are used to look at a program before running it and predict what will happen when it runs</a:t>
            </a:r>
          </a:p>
          <a:p>
            <a:r>
              <a:rPr lang="en-US" b="1" dirty="0"/>
              <a:t>Examples:</a:t>
            </a:r>
            <a:r>
              <a:rPr lang="en-US" dirty="0"/>
              <a:t> Predict type of return value, Ensure absence of memory-related errors</a:t>
            </a:r>
          </a:p>
          <a:p>
            <a:r>
              <a:rPr lang="en-US" dirty="0"/>
              <a:t>These kinds of guarantees don’t apply to Twine</a:t>
            </a:r>
          </a:p>
          <a:p>
            <a:r>
              <a:rPr lang="en-US" dirty="0"/>
              <a:t>Coming with alternative guarantees is hard.</a:t>
            </a:r>
            <a:br>
              <a:rPr lang="en-US" dirty="0"/>
            </a:br>
            <a:r>
              <a:rPr lang="en-US" dirty="0"/>
              <a:t>“I win the game”?  (Could maybe do this? But is it types? …)</a:t>
            </a:r>
          </a:p>
        </p:txBody>
      </p:sp>
      <p:sp>
        <p:nvSpPr>
          <p:cNvPr id="4" name="Slide Number Placeholder 3">
            <a:extLst>
              <a:ext uri="{FF2B5EF4-FFF2-40B4-BE49-F238E27FC236}">
                <a16:creationId xmlns:a16="http://schemas.microsoft.com/office/drawing/2014/main" id="{44E28238-B3D1-A35D-1219-69E580EA8262}"/>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410719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63D4-B178-9450-5EED-5797DB86981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30D729E-46DC-7C1A-9F1A-194D26F5193B}"/>
              </a:ext>
            </a:extLst>
          </p:cNvPr>
          <p:cNvSpPr>
            <a:spLocks noGrp="1"/>
          </p:cNvSpPr>
          <p:nvPr>
            <p:ph idx="1"/>
          </p:nvPr>
        </p:nvSpPr>
        <p:spPr/>
        <p:txBody>
          <a:bodyPr/>
          <a:lstStyle/>
          <a:p>
            <a:r>
              <a:rPr lang="en-US" dirty="0"/>
              <a:t>Motivation</a:t>
            </a:r>
          </a:p>
          <a:p>
            <a:r>
              <a:rPr lang="en-US" dirty="0"/>
              <a:t>Play with Twine (Ch. 16) reinforces theory (and more)</a:t>
            </a:r>
          </a:p>
          <a:p>
            <a:r>
              <a:rPr lang="en-US" dirty="0"/>
              <a:t>Play with Processing (Ch. 15) reinforces design </a:t>
            </a:r>
          </a:p>
          <a:p>
            <a:endParaRPr lang="en-US" dirty="0"/>
          </a:p>
          <a:p>
            <a:pPr lvl="1"/>
            <a:endParaRPr lang="en-US" dirty="0"/>
          </a:p>
        </p:txBody>
      </p:sp>
      <p:sp>
        <p:nvSpPr>
          <p:cNvPr id="4" name="Slide Number Placeholder 3">
            <a:extLst>
              <a:ext uri="{FF2B5EF4-FFF2-40B4-BE49-F238E27FC236}">
                <a16:creationId xmlns:a16="http://schemas.microsoft.com/office/drawing/2014/main" id="{3A61CE8F-1C2D-8AD6-61A6-4B0DE88FEF12}"/>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237092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8E0F-C685-0BAC-9A0C-BCA0FA1C1219}"/>
              </a:ext>
            </a:extLst>
          </p:cNvPr>
          <p:cNvSpPr>
            <a:spLocks noGrp="1"/>
          </p:cNvSpPr>
          <p:nvPr>
            <p:ph type="title"/>
          </p:nvPr>
        </p:nvSpPr>
        <p:spPr/>
        <p:txBody>
          <a:bodyPr/>
          <a:lstStyle/>
          <a:p>
            <a:r>
              <a:rPr lang="en-US" dirty="0"/>
              <a:t>Theory Can Require Creativity</a:t>
            </a:r>
          </a:p>
        </p:txBody>
      </p:sp>
      <p:sp>
        <p:nvSpPr>
          <p:cNvPr id="3" name="Content Placeholder 2">
            <a:extLst>
              <a:ext uri="{FF2B5EF4-FFF2-40B4-BE49-F238E27FC236}">
                <a16:creationId xmlns:a16="http://schemas.microsoft.com/office/drawing/2014/main" id="{ADB1114A-7A68-B942-AB23-BCA5F0FF98D8}"/>
              </a:ext>
            </a:extLst>
          </p:cNvPr>
          <p:cNvSpPr>
            <a:spLocks noGrp="1"/>
          </p:cNvSpPr>
          <p:nvPr>
            <p:ph idx="1"/>
          </p:nvPr>
        </p:nvSpPr>
        <p:spPr/>
        <p:txBody>
          <a:bodyPr/>
          <a:lstStyle/>
          <a:p>
            <a:r>
              <a:rPr lang="en-US" dirty="0"/>
              <a:t>We want to prove something about Twine, but not using types </a:t>
            </a:r>
            <a:r>
              <a:rPr lang="en-US" dirty="0">
                <a:sym typeface="Wingdings" panose="05000000000000000000" pitchFamily="2" charset="2"/>
              </a:rPr>
              <a:t></a:t>
            </a:r>
          </a:p>
          <a:p>
            <a:r>
              <a:rPr lang="en-US" dirty="0">
                <a:sym typeface="Wingdings" panose="05000000000000000000" pitchFamily="2" charset="2"/>
              </a:rPr>
              <a:t>Let’s brainstorm: does Twine look similar to any existing theories, that we could use for inspiration?</a:t>
            </a:r>
          </a:p>
          <a:p>
            <a:r>
              <a:rPr lang="en-US" b="1" dirty="0">
                <a:sym typeface="Wingdings" panose="05000000000000000000" pitchFamily="2" charset="2"/>
              </a:rPr>
              <a:t>Ideas: </a:t>
            </a:r>
          </a:p>
          <a:p>
            <a:pPr lvl="1"/>
            <a:r>
              <a:rPr lang="en-US" dirty="0">
                <a:sym typeface="Wingdings" panose="05000000000000000000" pitchFamily="2" charset="2"/>
              </a:rPr>
              <a:t>Twine looks a lot like directed graphs (true, but this didn’t go anywhere)</a:t>
            </a:r>
          </a:p>
          <a:p>
            <a:pPr lvl="1"/>
            <a:r>
              <a:rPr lang="en-US" dirty="0">
                <a:sym typeface="Wingdings" panose="05000000000000000000" pitchFamily="2" charset="2"/>
              </a:rPr>
              <a:t>Twine looks a lot like deterministic finite state machines</a:t>
            </a:r>
            <a:br>
              <a:rPr lang="en-US" dirty="0">
                <a:sym typeface="Wingdings" panose="05000000000000000000" pitchFamily="2" charset="2"/>
              </a:rPr>
            </a:br>
            <a:r>
              <a:rPr lang="en-US" b="1" dirty="0">
                <a:sym typeface="Wingdings" panose="05000000000000000000" pitchFamily="2" charset="2"/>
              </a:rPr>
              <a:t>Note: </a:t>
            </a:r>
            <a:r>
              <a:rPr lang="en-US" dirty="0">
                <a:sym typeface="Wingdings" panose="05000000000000000000" pitchFamily="2" charset="2"/>
              </a:rPr>
              <a:t>This is covered in detail in CS 3133/503, but let’s just give some high-level ideas here.</a:t>
            </a:r>
          </a:p>
        </p:txBody>
      </p:sp>
      <p:sp>
        <p:nvSpPr>
          <p:cNvPr id="4" name="Slide Number Placeholder 3">
            <a:extLst>
              <a:ext uri="{FF2B5EF4-FFF2-40B4-BE49-F238E27FC236}">
                <a16:creationId xmlns:a16="http://schemas.microsoft.com/office/drawing/2014/main" id="{BA6F26C2-C4C8-057A-0B99-4C425262E199}"/>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1688252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Twine and Deterministic Finite Automata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A deterministic finite automaton (DFA), often used to match a </a:t>
            </a:r>
            <a:r>
              <a:rPr lang="en-US" b="1" i="1" dirty="0"/>
              <a:t>regular expression</a:t>
            </a:r>
            <a:r>
              <a:rPr lang="en-US" dirty="0"/>
              <a:t> over some characters, is formally a 5-tuple</a:t>
            </a:r>
            <a:br>
              <a:rPr lang="en-US" dirty="0"/>
            </a:br>
            <a:r>
              <a:rPr lang="en-US" dirty="0"/>
              <a:t>(Q, </a:t>
            </a:r>
            <a:r>
              <a:rPr lang="el-GR" dirty="0"/>
              <a:t>Σ</a:t>
            </a:r>
            <a:r>
              <a:rPr lang="en-US" dirty="0"/>
              <a:t>, </a:t>
            </a:r>
            <a:r>
              <a:rPr lang="el-GR" dirty="0"/>
              <a:t>δ</a:t>
            </a:r>
            <a:r>
              <a:rPr lang="en-US" dirty="0"/>
              <a:t>, q0, F), with the following meanings:</a:t>
            </a:r>
          </a:p>
          <a:p>
            <a:pPr lvl="1"/>
            <a:r>
              <a:rPr lang="en-US" dirty="0"/>
              <a:t>Q = list of states DFA can be in</a:t>
            </a:r>
          </a:p>
          <a:p>
            <a:pPr lvl="1"/>
            <a:r>
              <a:rPr lang="el-GR" dirty="0"/>
              <a:t>Σ</a:t>
            </a:r>
            <a:r>
              <a:rPr lang="en-US" dirty="0"/>
              <a:t> = list of characters in strings</a:t>
            </a:r>
          </a:p>
          <a:p>
            <a:pPr lvl="1"/>
            <a:r>
              <a:rPr lang="el-GR" b="0" i="1" dirty="0">
                <a:solidFill>
                  <a:srgbClr val="202122"/>
                </a:solidFill>
                <a:effectLst/>
                <a:latin typeface="Nimbus Roman No9 L"/>
              </a:rPr>
              <a:t>δ</a:t>
            </a:r>
            <a:r>
              <a:rPr lang="en-US" dirty="0"/>
              <a:t> = function </a:t>
            </a:r>
            <a:r>
              <a:rPr lang="el-GR" b="0" i="1" dirty="0">
                <a:solidFill>
                  <a:srgbClr val="202122"/>
                </a:solidFill>
                <a:effectLst/>
                <a:latin typeface="Nimbus Roman No9 L"/>
              </a:rPr>
              <a:t>δ</a:t>
            </a:r>
            <a:r>
              <a:rPr lang="en-US" b="0" i="1" dirty="0">
                <a:solidFill>
                  <a:srgbClr val="202122"/>
                </a:solidFill>
                <a:effectLst/>
                <a:latin typeface="Nimbus Roman No9 L"/>
              </a:rPr>
              <a:t>(</a:t>
            </a:r>
            <a:r>
              <a:rPr lang="en-US" b="0" i="1" dirty="0" err="1">
                <a:solidFill>
                  <a:srgbClr val="202122"/>
                </a:solidFill>
                <a:effectLst/>
                <a:latin typeface="Nimbus Roman No9 L"/>
              </a:rPr>
              <a:t>state,char</a:t>
            </a:r>
            <a:r>
              <a:rPr lang="en-US" b="0" i="1" dirty="0">
                <a:solidFill>
                  <a:srgbClr val="202122"/>
                </a:solidFill>
                <a:effectLst/>
                <a:latin typeface="Nimbus Roman No9 L"/>
              </a:rPr>
              <a:t>)=</a:t>
            </a:r>
            <a:r>
              <a:rPr lang="en-US" b="0" i="1" dirty="0" err="1">
                <a:solidFill>
                  <a:srgbClr val="202122"/>
                </a:solidFill>
                <a:effectLst/>
                <a:latin typeface="Nimbus Roman No9 L"/>
              </a:rPr>
              <a:t>newstate</a:t>
            </a:r>
            <a:r>
              <a:rPr lang="en-US" dirty="0"/>
              <a:t> </a:t>
            </a:r>
          </a:p>
          <a:p>
            <a:pPr lvl="1"/>
            <a:r>
              <a:rPr lang="en-US" dirty="0"/>
              <a:t>q0 = initial state </a:t>
            </a:r>
          </a:p>
          <a:p>
            <a:pPr lvl="1"/>
            <a:r>
              <a:rPr lang="en-US" dirty="0"/>
              <a:t>F = set of desired end states</a:t>
            </a:r>
          </a:p>
          <a:p>
            <a:pPr marL="201168" lvl="1" indent="0">
              <a:buNone/>
            </a:pPr>
            <a:r>
              <a:rPr lang="en-US" dirty="0"/>
              <a:t>A </a:t>
            </a:r>
            <a:r>
              <a:rPr lang="en-US" b="1" dirty="0"/>
              <a:t>DFA</a:t>
            </a:r>
            <a:r>
              <a:rPr lang="en-US" dirty="0"/>
              <a:t> defines a </a:t>
            </a:r>
            <a:r>
              <a:rPr lang="en-US" b="1" dirty="0"/>
              <a:t>language</a:t>
            </a:r>
            <a:r>
              <a:rPr lang="en-US" dirty="0"/>
              <a:t> of </a:t>
            </a:r>
            <a:r>
              <a:rPr lang="en-US" b="1" dirty="0"/>
              <a:t>strings</a:t>
            </a:r>
            <a:r>
              <a:rPr lang="en-US" dirty="0"/>
              <a:t> that it </a:t>
            </a:r>
            <a:r>
              <a:rPr lang="en-US" b="1" dirty="0"/>
              <a:t>accepts</a:t>
            </a:r>
          </a:p>
        </p:txBody>
      </p:sp>
      <p:sp>
        <p:nvSpPr>
          <p:cNvPr id="4" name="Slide Number Placeholder 3">
            <a:extLst>
              <a:ext uri="{FF2B5EF4-FFF2-40B4-BE49-F238E27FC236}">
                <a16:creationId xmlns:a16="http://schemas.microsoft.com/office/drawing/2014/main" id="{5C8A98EC-D36F-2021-22A6-4E153831ABC9}"/>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3105182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440F8CCC-8A69-67A5-86F0-E0C1A6D5ED61}"/>
              </a:ext>
            </a:extLst>
          </p:cNvPr>
          <p:cNvSpPr/>
          <p:nvPr/>
        </p:nvSpPr>
        <p:spPr>
          <a:xfrm>
            <a:off x="7656576" y="5146675"/>
            <a:ext cx="1202685" cy="1085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Deterministic Finite Automata: Example</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DFA = (Q, </a:t>
            </a:r>
            <a:r>
              <a:rPr lang="el-GR" dirty="0"/>
              <a:t>Σ</a:t>
            </a:r>
            <a:r>
              <a:rPr lang="en-US" dirty="0"/>
              <a:t>, </a:t>
            </a:r>
            <a:r>
              <a:rPr lang="el-GR" dirty="0"/>
              <a:t>δ</a:t>
            </a:r>
            <a:r>
              <a:rPr lang="en-US" dirty="0"/>
              <a:t>, q0, F)</a:t>
            </a:r>
          </a:p>
          <a:p>
            <a:pPr lvl="1"/>
            <a:r>
              <a:rPr lang="en-US" sz="2000" dirty="0"/>
              <a:t>Q = list of states DFA can be in</a:t>
            </a:r>
          </a:p>
          <a:p>
            <a:pPr lvl="1"/>
            <a:r>
              <a:rPr lang="el-GR" sz="2000" dirty="0"/>
              <a:t>Σ</a:t>
            </a:r>
            <a:r>
              <a:rPr lang="en-US" sz="2000" dirty="0"/>
              <a:t> = list of characters in strings</a:t>
            </a:r>
          </a:p>
          <a:p>
            <a:pPr lvl="1"/>
            <a:r>
              <a:rPr lang="el-GR" sz="2000" b="0" i="1" dirty="0">
                <a:solidFill>
                  <a:srgbClr val="202122"/>
                </a:solidFill>
                <a:effectLst/>
                <a:latin typeface="Nimbus Roman No9 L"/>
              </a:rPr>
              <a:t>δ</a:t>
            </a:r>
            <a:r>
              <a:rPr lang="en-US" sz="2000" dirty="0"/>
              <a:t> = function </a:t>
            </a:r>
            <a:r>
              <a:rPr lang="el-GR" sz="2000" b="0" i="1" dirty="0">
                <a:solidFill>
                  <a:srgbClr val="202122"/>
                </a:solidFill>
                <a:effectLst/>
                <a:latin typeface="Nimbus Roman No9 L"/>
              </a:rPr>
              <a:t>δ</a:t>
            </a:r>
            <a:r>
              <a:rPr lang="en-US" sz="2000" b="0" i="1" dirty="0">
                <a:solidFill>
                  <a:srgbClr val="202122"/>
                </a:solidFill>
                <a:effectLst/>
                <a:latin typeface="Nimbus Roman No9 L"/>
              </a:rPr>
              <a:t>(</a:t>
            </a:r>
            <a:r>
              <a:rPr lang="en-US" sz="2000" b="0" i="1" dirty="0" err="1">
                <a:solidFill>
                  <a:srgbClr val="202122"/>
                </a:solidFill>
                <a:effectLst/>
                <a:latin typeface="Nimbus Roman No9 L"/>
              </a:rPr>
              <a:t>state,char</a:t>
            </a:r>
            <a:r>
              <a:rPr lang="en-US" sz="2000" b="0" i="1" dirty="0">
                <a:solidFill>
                  <a:srgbClr val="202122"/>
                </a:solidFill>
                <a:effectLst/>
                <a:latin typeface="Nimbus Roman No9 L"/>
              </a:rPr>
              <a:t>)=</a:t>
            </a:r>
            <a:r>
              <a:rPr lang="en-US" sz="2000" b="0" i="1" dirty="0" err="1">
                <a:solidFill>
                  <a:srgbClr val="202122"/>
                </a:solidFill>
                <a:effectLst/>
                <a:latin typeface="Nimbus Roman No9 L"/>
              </a:rPr>
              <a:t>newstate</a:t>
            </a:r>
            <a:r>
              <a:rPr lang="en-US" sz="2000" dirty="0"/>
              <a:t> </a:t>
            </a:r>
          </a:p>
          <a:p>
            <a:pPr lvl="1"/>
            <a:r>
              <a:rPr lang="en-US" sz="2000" dirty="0"/>
              <a:t>q0 = initial state </a:t>
            </a:r>
          </a:p>
          <a:p>
            <a:pPr lvl="1"/>
            <a:r>
              <a:rPr lang="en-US" sz="2000" dirty="0"/>
              <a:t>F = set of desired end states</a:t>
            </a:r>
          </a:p>
          <a:p>
            <a:pPr marL="201168" lvl="1" indent="0">
              <a:buNone/>
            </a:pPr>
            <a:r>
              <a:rPr lang="en-US" sz="3200" dirty="0"/>
              <a:t>Q = {1,2,3},    </a:t>
            </a:r>
            <a:r>
              <a:rPr lang="el-GR" sz="3200" dirty="0"/>
              <a:t>Σ</a:t>
            </a:r>
            <a:r>
              <a:rPr lang="en-US" sz="3200" dirty="0"/>
              <a:t> = {</a:t>
            </a:r>
            <a:r>
              <a:rPr lang="en-US" sz="3200" dirty="0" err="1"/>
              <a:t>a,b</a:t>
            </a:r>
            <a:r>
              <a:rPr lang="en-US" sz="3200" dirty="0"/>
              <a:t>},     q0 = 1,     F = {3},      </a:t>
            </a:r>
            <a:r>
              <a:rPr lang="el-GR" sz="3200" b="0" i="1" dirty="0">
                <a:solidFill>
                  <a:srgbClr val="202122"/>
                </a:solidFill>
                <a:effectLst/>
                <a:latin typeface="Nimbus Roman No9 L"/>
              </a:rPr>
              <a:t>δ</a:t>
            </a:r>
            <a:r>
              <a:rPr lang="en-US" sz="3200" dirty="0"/>
              <a:t> = arrows,   Language: accepts only “ab”</a:t>
            </a:r>
          </a:p>
        </p:txBody>
      </p:sp>
      <p:sp>
        <p:nvSpPr>
          <p:cNvPr id="4" name="Slide Number Placeholder 3">
            <a:extLst>
              <a:ext uri="{FF2B5EF4-FFF2-40B4-BE49-F238E27FC236}">
                <a16:creationId xmlns:a16="http://schemas.microsoft.com/office/drawing/2014/main" id="{5C8A98EC-D36F-2021-22A6-4E153831ABC9}"/>
              </a:ext>
            </a:extLst>
          </p:cNvPr>
          <p:cNvSpPr>
            <a:spLocks noGrp="1"/>
          </p:cNvSpPr>
          <p:nvPr>
            <p:ph type="sldNum" sz="quarter" idx="12"/>
          </p:nvPr>
        </p:nvSpPr>
        <p:spPr/>
        <p:txBody>
          <a:bodyPr/>
          <a:lstStyle/>
          <a:p>
            <a:fld id="{9BF27F29-4B64-4A24-936A-FF41C34C242B}" type="slidenum">
              <a:rPr lang="en-US" smtClean="0"/>
              <a:t>22</a:t>
            </a:fld>
            <a:endParaRPr lang="en-US"/>
          </a:p>
        </p:txBody>
      </p:sp>
      <p:sp>
        <p:nvSpPr>
          <p:cNvPr id="5" name="Oval 4">
            <a:extLst>
              <a:ext uri="{FF2B5EF4-FFF2-40B4-BE49-F238E27FC236}">
                <a16:creationId xmlns:a16="http://schemas.microsoft.com/office/drawing/2014/main" id="{E7D0399B-5E52-7224-1DC2-18AC77FC26CF}"/>
              </a:ext>
            </a:extLst>
          </p:cNvPr>
          <p:cNvSpPr/>
          <p:nvPr/>
        </p:nvSpPr>
        <p:spPr>
          <a:xfrm>
            <a:off x="2340082" y="5233136"/>
            <a:ext cx="992659" cy="9313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6" name="Oval 5">
            <a:extLst>
              <a:ext uri="{FF2B5EF4-FFF2-40B4-BE49-F238E27FC236}">
                <a16:creationId xmlns:a16="http://schemas.microsoft.com/office/drawing/2014/main" id="{66B4FA9C-F9B2-C8AB-79E8-AD259925FB9E}"/>
              </a:ext>
            </a:extLst>
          </p:cNvPr>
          <p:cNvSpPr/>
          <p:nvPr/>
        </p:nvSpPr>
        <p:spPr>
          <a:xfrm>
            <a:off x="4575542" y="5233136"/>
            <a:ext cx="992659" cy="9313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7" name="Oval 6">
            <a:extLst>
              <a:ext uri="{FF2B5EF4-FFF2-40B4-BE49-F238E27FC236}">
                <a16:creationId xmlns:a16="http://schemas.microsoft.com/office/drawing/2014/main" id="{999D4CF1-2DD8-194A-4F4A-E8A1B59FE14B}"/>
              </a:ext>
            </a:extLst>
          </p:cNvPr>
          <p:cNvSpPr/>
          <p:nvPr/>
        </p:nvSpPr>
        <p:spPr>
          <a:xfrm>
            <a:off x="7763750" y="5233136"/>
            <a:ext cx="992659" cy="9313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9" name="TextBox 8">
            <a:extLst>
              <a:ext uri="{FF2B5EF4-FFF2-40B4-BE49-F238E27FC236}">
                <a16:creationId xmlns:a16="http://schemas.microsoft.com/office/drawing/2014/main" id="{E594B996-DCB8-2C5B-E0B2-8C9CEB43FC0E}"/>
              </a:ext>
            </a:extLst>
          </p:cNvPr>
          <p:cNvSpPr txBox="1"/>
          <p:nvPr/>
        </p:nvSpPr>
        <p:spPr>
          <a:xfrm>
            <a:off x="1890920" y="5416602"/>
            <a:ext cx="449162" cy="400110"/>
          </a:xfrm>
          <a:prstGeom prst="rect">
            <a:avLst/>
          </a:prstGeom>
          <a:noFill/>
        </p:spPr>
        <p:txBody>
          <a:bodyPr wrap="none" rtlCol="0">
            <a:spAutoFit/>
          </a:bodyPr>
          <a:lstStyle/>
          <a:p>
            <a:r>
              <a:rPr lang="en-US" sz="2000" dirty="0"/>
              <a:t>q0</a:t>
            </a:r>
          </a:p>
        </p:txBody>
      </p:sp>
      <p:cxnSp>
        <p:nvCxnSpPr>
          <p:cNvPr id="11" name="Straight Arrow Connector 10">
            <a:extLst>
              <a:ext uri="{FF2B5EF4-FFF2-40B4-BE49-F238E27FC236}">
                <a16:creationId xmlns:a16="http://schemas.microsoft.com/office/drawing/2014/main" id="{72466A92-B9DB-16DD-C905-4B016D25AFDD}"/>
              </a:ext>
            </a:extLst>
          </p:cNvPr>
          <p:cNvCxnSpPr>
            <a:stCxn id="5" idx="6"/>
            <a:endCxn id="6" idx="2"/>
          </p:cNvCxnSpPr>
          <p:nvPr/>
        </p:nvCxnSpPr>
        <p:spPr>
          <a:xfrm>
            <a:off x="3332741" y="5698788"/>
            <a:ext cx="124280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34C6E5F-A819-D452-872E-7E22CD4A8BF6}"/>
              </a:ext>
            </a:extLst>
          </p:cNvPr>
          <p:cNvCxnSpPr>
            <a:stCxn id="6" idx="6"/>
            <a:endCxn id="8" idx="2"/>
          </p:cNvCxnSpPr>
          <p:nvPr/>
        </p:nvCxnSpPr>
        <p:spPr>
          <a:xfrm flipV="1">
            <a:off x="5568201" y="5689600"/>
            <a:ext cx="2088375" cy="91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ED1588AE-CE87-19C5-613D-7FA67B5949DA}"/>
              </a:ext>
            </a:extLst>
          </p:cNvPr>
          <p:cNvSpPr txBox="1"/>
          <p:nvPr/>
        </p:nvSpPr>
        <p:spPr>
          <a:xfrm>
            <a:off x="3653818" y="5231937"/>
            <a:ext cx="648767" cy="523220"/>
          </a:xfrm>
          <a:prstGeom prst="rect">
            <a:avLst/>
          </a:prstGeom>
          <a:noFill/>
        </p:spPr>
        <p:txBody>
          <a:bodyPr wrap="none" rtlCol="0">
            <a:spAutoFit/>
          </a:bodyPr>
          <a:lstStyle/>
          <a:p>
            <a:r>
              <a:rPr lang="en-US" sz="2800" dirty="0"/>
              <a:t>“a”</a:t>
            </a:r>
          </a:p>
        </p:txBody>
      </p:sp>
      <p:sp>
        <p:nvSpPr>
          <p:cNvPr id="15" name="TextBox 14">
            <a:extLst>
              <a:ext uri="{FF2B5EF4-FFF2-40B4-BE49-F238E27FC236}">
                <a16:creationId xmlns:a16="http://schemas.microsoft.com/office/drawing/2014/main" id="{C22788F9-906F-430D-C27E-CC5561826573}"/>
              </a:ext>
            </a:extLst>
          </p:cNvPr>
          <p:cNvSpPr txBox="1"/>
          <p:nvPr/>
        </p:nvSpPr>
        <p:spPr>
          <a:xfrm>
            <a:off x="6236476" y="5200702"/>
            <a:ext cx="675185" cy="523220"/>
          </a:xfrm>
          <a:prstGeom prst="rect">
            <a:avLst/>
          </a:prstGeom>
          <a:noFill/>
        </p:spPr>
        <p:txBody>
          <a:bodyPr wrap="none" rtlCol="0">
            <a:spAutoFit/>
          </a:bodyPr>
          <a:lstStyle/>
          <a:p>
            <a:r>
              <a:rPr lang="en-US" sz="2800" dirty="0"/>
              <a:t>“b”</a:t>
            </a:r>
          </a:p>
        </p:txBody>
      </p:sp>
      <p:sp>
        <p:nvSpPr>
          <p:cNvPr id="16" name="TextBox 15">
            <a:extLst>
              <a:ext uri="{FF2B5EF4-FFF2-40B4-BE49-F238E27FC236}">
                <a16:creationId xmlns:a16="http://schemas.microsoft.com/office/drawing/2014/main" id="{E61F61D3-D2AC-E94A-AFBF-EEBF382AAB7C}"/>
              </a:ext>
            </a:extLst>
          </p:cNvPr>
          <p:cNvSpPr txBox="1"/>
          <p:nvPr/>
        </p:nvSpPr>
        <p:spPr>
          <a:xfrm>
            <a:off x="8875354" y="5871966"/>
            <a:ext cx="1457643" cy="369332"/>
          </a:xfrm>
          <a:prstGeom prst="rect">
            <a:avLst/>
          </a:prstGeom>
          <a:noFill/>
        </p:spPr>
        <p:txBody>
          <a:bodyPr wrap="none" rtlCol="0">
            <a:spAutoFit/>
          </a:bodyPr>
          <a:lstStyle/>
          <a:p>
            <a:r>
              <a:rPr lang="en-US" dirty="0"/>
              <a:t>(accept state)</a:t>
            </a:r>
          </a:p>
        </p:txBody>
      </p:sp>
    </p:spTree>
    <p:extLst>
      <p:ext uri="{BB962C8B-B14F-4D97-AF65-F5344CB8AC3E}">
        <p14:creationId xmlns:p14="http://schemas.microsoft.com/office/powerpoint/2010/main" val="1858496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Twine and Deterministic Finite Automata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A deterministic finite automaton (DFA), often used to match a </a:t>
            </a:r>
            <a:r>
              <a:rPr lang="en-US" b="1" i="1" dirty="0"/>
              <a:t>regular expression</a:t>
            </a:r>
            <a:r>
              <a:rPr lang="en-US" dirty="0"/>
              <a:t> over some characters, is formally a 5-tuple</a:t>
            </a:r>
            <a:br>
              <a:rPr lang="en-US" dirty="0"/>
            </a:br>
            <a:r>
              <a:rPr lang="en-US" dirty="0"/>
              <a:t>(Q, </a:t>
            </a:r>
            <a:r>
              <a:rPr lang="el-GR" dirty="0"/>
              <a:t>Σ</a:t>
            </a:r>
            <a:r>
              <a:rPr lang="en-US" dirty="0"/>
              <a:t>, </a:t>
            </a:r>
            <a:r>
              <a:rPr lang="el-GR" dirty="0"/>
              <a:t>δ</a:t>
            </a:r>
            <a:r>
              <a:rPr lang="en-US" dirty="0"/>
              <a:t>, q0, F), with the following meanings:</a:t>
            </a:r>
          </a:p>
          <a:p>
            <a:pPr lvl="1"/>
            <a:r>
              <a:rPr lang="en-US" dirty="0"/>
              <a:t>Q = list of states DFA can be in</a:t>
            </a:r>
          </a:p>
          <a:p>
            <a:pPr lvl="1"/>
            <a:r>
              <a:rPr lang="el-GR" dirty="0"/>
              <a:t>Σ</a:t>
            </a:r>
            <a:r>
              <a:rPr lang="en-US" dirty="0"/>
              <a:t> = list of characters in strings</a:t>
            </a:r>
          </a:p>
          <a:p>
            <a:pPr lvl="1"/>
            <a:r>
              <a:rPr lang="el-GR" b="0" i="1" dirty="0">
                <a:solidFill>
                  <a:srgbClr val="202122"/>
                </a:solidFill>
                <a:effectLst/>
                <a:latin typeface="Nimbus Roman No9 L"/>
              </a:rPr>
              <a:t>δ</a:t>
            </a:r>
            <a:r>
              <a:rPr lang="en-US" dirty="0"/>
              <a:t> = function </a:t>
            </a:r>
            <a:r>
              <a:rPr lang="el-GR" b="0" i="1" dirty="0">
                <a:solidFill>
                  <a:srgbClr val="202122"/>
                </a:solidFill>
                <a:effectLst/>
                <a:latin typeface="Nimbus Roman No9 L"/>
              </a:rPr>
              <a:t>δ</a:t>
            </a:r>
            <a:r>
              <a:rPr lang="en-US" b="0" i="1" dirty="0">
                <a:solidFill>
                  <a:srgbClr val="202122"/>
                </a:solidFill>
                <a:effectLst/>
                <a:latin typeface="Nimbus Roman No9 L"/>
              </a:rPr>
              <a:t>(</a:t>
            </a:r>
            <a:r>
              <a:rPr lang="en-US" b="0" i="1" dirty="0" err="1">
                <a:solidFill>
                  <a:srgbClr val="202122"/>
                </a:solidFill>
                <a:effectLst/>
                <a:latin typeface="Nimbus Roman No9 L"/>
              </a:rPr>
              <a:t>state,char</a:t>
            </a:r>
            <a:r>
              <a:rPr lang="en-US" b="0" i="1" dirty="0">
                <a:solidFill>
                  <a:srgbClr val="202122"/>
                </a:solidFill>
                <a:effectLst/>
                <a:latin typeface="Nimbus Roman No9 L"/>
              </a:rPr>
              <a:t>)=</a:t>
            </a:r>
            <a:r>
              <a:rPr lang="en-US" b="0" i="1" dirty="0" err="1">
                <a:solidFill>
                  <a:srgbClr val="202122"/>
                </a:solidFill>
                <a:effectLst/>
                <a:latin typeface="Nimbus Roman No9 L"/>
              </a:rPr>
              <a:t>newstate</a:t>
            </a:r>
            <a:r>
              <a:rPr lang="en-US" dirty="0"/>
              <a:t> </a:t>
            </a:r>
          </a:p>
          <a:p>
            <a:pPr lvl="1"/>
            <a:r>
              <a:rPr lang="en-US" dirty="0"/>
              <a:t>q0 = initial state </a:t>
            </a:r>
          </a:p>
          <a:p>
            <a:pPr lvl="1"/>
            <a:r>
              <a:rPr lang="en-US" dirty="0"/>
              <a:t>F = set of desired end states</a:t>
            </a:r>
          </a:p>
        </p:txBody>
      </p:sp>
      <p:sp>
        <p:nvSpPr>
          <p:cNvPr id="4" name="TextBox 3">
            <a:extLst>
              <a:ext uri="{FF2B5EF4-FFF2-40B4-BE49-F238E27FC236}">
                <a16:creationId xmlns:a16="http://schemas.microsoft.com/office/drawing/2014/main" id="{F4D4CD19-AD0A-772E-ACAA-9002409CF0CE}"/>
              </a:ext>
            </a:extLst>
          </p:cNvPr>
          <p:cNvSpPr txBox="1"/>
          <p:nvPr/>
        </p:nvSpPr>
        <p:spPr>
          <a:xfrm>
            <a:off x="7325140" y="2663687"/>
            <a:ext cx="4999382" cy="3046988"/>
          </a:xfrm>
          <a:prstGeom prst="rect">
            <a:avLst/>
          </a:prstGeom>
          <a:noFill/>
        </p:spPr>
        <p:txBody>
          <a:bodyPr wrap="square" rtlCol="0">
            <a:spAutoFit/>
          </a:bodyPr>
          <a:lstStyle/>
          <a:p>
            <a:r>
              <a:rPr lang="en-US" sz="2400" dirty="0"/>
              <a:t>                          </a:t>
            </a:r>
            <a:r>
              <a:rPr lang="en-US" sz="2400" b="1" dirty="0"/>
              <a:t>In Twine</a:t>
            </a:r>
            <a:endParaRPr lang="en-US" sz="2400" dirty="0"/>
          </a:p>
          <a:p>
            <a:r>
              <a:rPr lang="en-US" sz="2400" dirty="0"/>
              <a:t>Names of passages</a:t>
            </a:r>
          </a:p>
          <a:p>
            <a:r>
              <a:rPr lang="en-US" sz="2400" dirty="0"/>
              <a:t>Names of links</a:t>
            </a:r>
          </a:p>
          <a:p>
            <a:r>
              <a:rPr lang="en-US" sz="2400" dirty="0"/>
              <a:t>function </a:t>
            </a:r>
            <a:r>
              <a:rPr lang="el-GR" sz="2400" b="0" i="1" dirty="0">
                <a:solidFill>
                  <a:srgbClr val="202122"/>
                </a:solidFill>
                <a:effectLst/>
              </a:rPr>
              <a:t>δ</a:t>
            </a:r>
            <a:r>
              <a:rPr lang="en-US" sz="2400" b="0" i="1" dirty="0">
                <a:solidFill>
                  <a:srgbClr val="202122"/>
                </a:solidFill>
                <a:effectLst/>
              </a:rPr>
              <a:t>(</a:t>
            </a:r>
            <a:r>
              <a:rPr lang="en-US" sz="2400" b="0" i="1" dirty="0" err="1">
                <a:solidFill>
                  <a:srgbClr val="202122"/>
                </a:solidFill>
                <a:effectLst/>
              </a:rPr>
              <a:t>passage,link</a:t>
            </a:r>
            <a:r>
              <a:rPr lang="en-US" sz="2400" b="0" i="1" dirty="0">
                <a:solidFill>
                  <a:srgbClr val="202122"/>
                </a:solidFill>
                <a:effectLst/>
              </a:rPr>
              <a:t>)=</a:t>
            </a:r>
            <a:r>
              <a:rPr lang="en-US" sz="2400" b="0" i="1" dirty="0" err="1">
                <a:solidFill>
                  <a:srgbClr val="202122"/>
                </a:solidFill>
                <a:effectLst/>
              </a:rPr>
              <a:t>newpassage</a:t>
            </a:r>
            <a:endParaRPr lang="en-US" sz="2400" b="0" i="1" dirty="0">
              <a:solidFill>
                <a:srgbClr val="202122"/>
              </a:solidFill>
              <a:effectLst/>
            </a:endParaRPr>
          </a:p>
          <a:p>
            <a:r>
              <a:rPr lang="en-US" sz="2400" dirty="0">
                <a:solidFill>
                  <a:srgbClr val="202122"/>
                </a:solidFill>
              </a:rPr>
              <a:t>Initial passage</a:t>
            </a:r>
          </a:p>
          <a:p>
            <a:r>
              <a:rPr lang="en-US" sz="2400" dirty="0">
                <a:solidFill>
                  <a:srgbClr val="202122"/>
                </a:solidFill>
              </a:rPr>
              <a:t>Set of “winning” final passages</a:t>
            </a:r>
          </a:p>
          <a:p>
            <a:endParaRPr lang="en-US" sz="2400" dirty="0"/>
          </a:p>
          <a:p>
            <a:endParaRPr lang="en-US" sz="2400" dirty="0"/>
          </a:p>
        </p:txBody>
      </p:sp>
      <p:cxnSp>
        <p:nvCxnSpPr>
          <p:cNvPr id="6" name="Straight Arrow Connector 5">
            <a:extLst>
              <a:ext uri="{FF2B5EF4-FFF2-40B4-BE49-F238E27FC236}">
                <a16:creationId xmlns:a16="http://schemas.microsoft.com/office/drawing/2014/main" id="{CEB62AEA-9774-F2C2-8683-14C839477A70}"/>
              </a:ext>
            </a:extLst>
          </p:cNvPr>
          <p:cNvCxnSpPr/>
          <p:nvPr/>
        </p:nvCxnSpPr>
        <p:spPr>
          <a:xfrm>
            <a:off x="5327374" y="3250096"/>
            <a:ext cx="199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756F84C-B9EB-961F-B441-FE27D57560F6}"/>
              </a:ext>
            </a:extLst>
          </p:cNvPr>
          <p:cNvCxnSpPr/>
          <p:nvPr/>
        </p:nvCxnSpPr>
        <p:spPr>
          <a:xfrm>
            <a:off x="5251174" y="3650974"/>
            <a:ext cx="199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2FD69A4-C88D-7F5A-19C0-FEDF61D147AB}"/>
              </a:ext>
            </a:extLst>
          </p:cNvPr>
          <p:cNvCxnSpPr>
            <a:cxnSpLocks/>
          </p:cNvCxnSpPr>
          <p:nvPr/>
        </p:nvCxnSpPr>
        <p:spPr>
          <a:xfrm flipV="1">
            <a:off x="6096000" y="4018722"/>
            <a:ext cx="1265583" cy="86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8A34AC-0219-2E1A-5175-CB349B2A22A3}"/>
              </a:ext>
            </a:extLst>
          </p:cNvPr>
          <p:cNvCxnSpPr>
            <a:cxnSpLocks/>
          </p:cNvCxnSpPr>
          <p:nvPr/>
        </p:nvCxnSpPr>
        <p:spPr>
          <a:xfrm flipV="1">
            <a:off x="3631095" y="4383157"/>
            <a:ext cx="3694045" cy="82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5D8AFDF-8199-46DC-330C-0E3C9E7A7ACD}"/>
              </a:ext>
            </a:extLst>
          </p:cNvPr>
          <p:cNvCxnSpPr>
            <a:cxnSpLocks/>
          </p:cNvCxnSpPr>
          <p:nvPr/>
        </p:nvCxnSpPr>
        <p:spPr>
          <a:xfrm flipV="1">
            <a:off x="5049078" y="4784035"/>
            <a:ext cx="2276062" cy="115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48A8E51-E18F-7CE0-3EC1-744F8360627C}"/>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2485543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First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normAutofit lnSpcReduction="10000"/>
              </a:bodyPr>
              <a:lstStyle/>
              <a:p>
                <a:r>
                  <a:rPr lang="en-US" b="1" dirty="0"/>
                  <a:t>Theorem: Twine -&gt; DFA Translation</a:t>
                </a:r>
              </a:p>
              <a:p>
                <a:r>
                  <a:rPr lang="en-US" dirty="0"/>
                  <a:t>Let m = (G,s) = ((V, E), s) be a Twine machine configuration. Let F be given. Then consider the DFA (Q, </a:t>
                </a:r>
                <a:r>
                  <a:rPr lang="el-GR" dirty="0"/>
                  <a:t>Σ</a:t>
                </a:r>
                <a:r>
                  <a:rPr lang="en-US" dirty="0"/>
                  <a:t>, </a:t>
                </a:r>
                <a:r>
                  <a:rPr lang="el-GR" dirty="0"/>
                  <a:t>δ</a:t>
                </a:r>
                <a:r>
                  <a:rPr lang="en-US" dirty="0"/>
                  <a:t>, q0, F) where</a:t>
                </a:r>
              </a:p>
              <a:p>
                <a:pPr lvl="1"/>
                <a:r>
                  <a:rPr lang="en-US" dirty="0"/>
                  <a:t>Q = {n | (n, p) </a:t>
                </a:r>
                <a:r>
                  <a:rPr lang="en-US" b="0" i="0" dirty="0">
                    <a:solidFill>
                      <a:srgbClr val="000000"/>
                    </a:solidFill>
                    <a:effectLst/>
                  </a:rPr>
                  <a:t>∈ V for any string p</a:t>
                </a:r>
                <a:r>
                  <a:rPr lang="en-US" dirty="0"/>
                  <a:t>}</a:t>
                </a:r>
              </a:p>
              <a:p>
                <a:pPr lvl="1"/>
                <a:r>
                  <a:rPr lang="el-GR" dirty="0"/>
                  <a:t>Σ</a:t>
                </a:r>
                <a:r>
                  <a:rPr lang="en-US" dirty="0"/>
                  <a:t> = {</a:t>
                </a:r>
                <a14:m>
                  <m:oMath xmlns:m="http://schemas.openxmlformats.org/officeDocument/2006/math">
                    <m:r>
                      <m:rPr>
                        <m:nor/>
                      </m:rPr>
                      <a:rPr lang="en-US" dirty="0" smtClean="0">
                        <a:solidFill>
                          <a:srgbClr val="000000"/>
                        </a:solidFill>
                      </a:rPr>
                      <m:t>ℓ</m:t>
                    </m:r>
                    <m:r>
                      <a:rPr lang="en-US" i="1" dirty="0" smtClean="0">
                        <a:solidFill>
                          <a:srgbClr val="000000"/>
                        </a:solidFill>
                        <a:latin typeface="Cambria Math" panose="02040503050406030204" pitchFamily="18" charset="0"/>
                      </a:rPr>
                      <m:t> </m:t>
                    </m:r>
                  </m:oMath>
                </a14:m>
                <a:r>
                  <a:rPr lang="en-US" b="0" i="0" dirty="0">
                    <a:solidFill>
                      <a:srgbClr val="000000"/>
                    </a:solidFill>
                    <a:effectLst/>
                  </a:rPr>
                  <a:t> | (</a:t>
                </a:r>
                <a:r>
                  <a:rPr lang="en-US" b="0" i="0" dirty="0" err="1">
                    <a:solidFill>
                      <a:srgbClr val="000000"/>
                    </a:solidFill>
                    <a:effectLst/>
                  </a:rPr>
                  <a:t>u,v</a:t>
                </a:r>
                <a:r>
                  <a:rPr lang="en-US" b="0" i="0" dirty="0">
                    <a:solidFill>
                      <a:srgbClr val="000000"/>
                    </a:solidFill>
                    <a:effectLst/>
                  </a:rPr>
                  <a:t>,</a:t>
                </a:r>
                <a:r>
                  <a:rPr lang="en-US" dirty="0">
                    <a:solidFill>
                      <a:srgbClr val="000000"/>
                    </a:solidFill>
                  </a:rPr>
                  <a:t> </a:t>
                </a:r>
                <a14:m>
                  <m:oMath xmlns:m="http://schemas.openxmlformats.org/officeDocument/2006/math">
                    <m:r>
                      <m:rPr>
                        <m:nor/>
                      </m:rPr>
                      <a:rPr lang="en-US" dirty="0">
                        <a:solidFill>
                          <a:srgbClr val="000000"/>
                        </a:solidFill>
                      </a:rPr>
                      <m:t>ℓ</m:t>
                    </m:r>
                  </m:oMath>
                </a14:m>
                <a:r>
                  <a:rPr lang="en-US" b="0" i="0" dirty="0">
                    <a:solidFill>
                      <a:srgbClr val="000000"/>
                    </a:solidFill>
                    <a:effectLst/>
                  </a:rPr>
                  <a:t>) ∈ E for any u, </a:t>
                </a:r>
                <a:r>
                  <a:rPr lang="en-US" dirty="0">
                    <a:solidFill>
                      <a:srgbClr val="000000"/>
                    </a:solidFill>
                  </a:rPr>
                  <a:t>v ∈ V</a:t>
                </a:r>
                <a:r>
                  <a:rPr lang="en-US" dirty="0"/>
                  <a:t>}</a:t>
                </a:r>
              </a:p>
              <a:p>
                <a:pPr lvl="1"/>
                <a:r>
                  <a:rPr lang="el-GR" dirty="0"/>
                  <a:t>δ</a:t>
                </a:r>
                <a:r>
                  <a:rPr lang="en-US" dirty="0"/>
                  <a:t> defined</a:t>
                </a:r>
                <a:r>
                  <a:rPr lang="el-GR" dirty="0"/>
                  <a:t> </a:t>
                </a:r>
                <a:r>
                  <a:rPr lang="en-US" dirty="0"/>
                  <a:t>by </a:t>
                </a:r>
                <a:r>
                  <a:rPr lang="el-GR" dirty="0"/>
                  <a:t>δ</a:t>
                </a:r>
                <a:r>
                  <a:rPr lang="en-US" dirty="0"/>
                  <a:t>(n, </a:t>
                </a:r>
                <a14:m>
                  <m:oMath xmlns:m="http://schemas.openxmlformats.org/officeDocument/2006/math">
                    <m:r>
                      <m:rPr>
                        <m:nor/>
                      </m:rPr>
                      <a:rPr lang="en-US" dirty="0" smtClean="0">
                        <a:solidFill>
                          <a:srgbClr val="000000"/>
                        </a:solidFill>
                      </a:rPr>
                      <m:t>ℓ</m:t>
                    </m:r>
                  </m:oMath>
                </a14:m>
                <a:r>
                  <a:rPr lang="en-US" dirty="0"/>
                  <a:t>) = n’ where n’ is the unique name n’ such that (</a:t>
                </a:r>
                <a:r>
                  <a:rPr lang="en-US" dirty="0" err="1"/>
                  <a:t>n,n</a:t>
                </a:r>
                <a:r>
                  <a:rPr lang="en-US" dirty="0"/>
                  <a:t>’,</a:t>
                </a:r>
                <a:r>
                  <a:rPr lang="en-US" dirty="0">
                    <a:solidFill>
                      <a:srgbClr val="000000"/>
                    </a:solidFill>
                  </a:rPr>
                  <a:t> </a:t>
                </a:r>
                <a14:m>
                  <m:oMath xmlns:m="http://schemas.openxmlformats.org/officeDocument/2006/math">
                    <m:r>
                      <m:rPr>
                        <m:nor/>
                      </m:rPr>
                      <a:rPr lang="en-US" dirty="0">
                        <a:solidFill>
                          <a:srgbClr val="000000"/>
                        </a:solidFill>
                      </a:rPr>
                      <m:t>ℓ</m:t>
                    </m:r>
                  </m:oMath>
                </a14:m>
                <a:r>
                  <a:rPr lang="en-US" dirty="0"/>
                  <a:t>) </a:t>
                </a:r>
                <a:r>
                  <a:rPr lang="en-US" dirty="0">
                    <a:solidFill>
                      <a:srgbClr val="000000"/>
                    </a:solidFill>
                  </a:rPr>
                  <a:t>∈ E </a:t>
                </a:r>
                <a:endParaRPr lang="en-US" dirty="0"/>
              </a:p>
              <a:p>
                <a:pPr lvl="1"/>
                <a:r>
                  <a:rPr lang="en-US" dirty="0"/>
                  <a:t>F is given</a:t>
                </a:r>
              </a:p>
              <a:p>
                <a:r>
                  <a:rPr lang="en-US" dirty="0"/>
                  <a:t>Then L(</a:t>
                </a:r>
                <a:r>
                  <a:rPr lang="en-US" dirty="0" err="1"/>
                  <a:t>dfa</a:t>
                </a:r>
                <a:r>
                  <a:rPr lang="en-US" dirty="0"/>
                  <a:t>) = { </a:t>
                </a:r>
                <a14:m>
                  <m:oMath xmlns:m="http://schemas.openxmlformats.org/officeDocument/2006/math">
                    <m:r>
                      <m:rPr>
                        <m:nor/>
                      </m:rPr>
                      <a:rPr lang="en-US" dirty="0" smtClean="0">
                        <a:solidFill>
                          <a:srgbClr val="000000"/>
                        </a:solidFill>
                      </a:rPr>
                      <m:t>ℓ</m:t>
                    </m:r>
                    <m:r>
                      <a:rPr lang="en-US" b="0" i="1" dirty="0" smtClean="0">
                        <a:solidFill>
                          <a:srgbClr val="000000"/>
                        </a:solidFill>
                        <a:latin typeface="Cambria Math" panose="02040503050406030204" pitchFamily="18" charset="0"/>
                      </a:rPr>
                      <m:t>𝑠</m:t>
                    </m:r>
                  </m:oMath>
                </a14:m>
                <a:r>
                  <a:rPr lang="en-US" dirty="0"/>
                  <a:t> | (G, s) </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dirty="0">
                            <a:solidFill>
                              <a:srgbClr val="000000"/>
                            </a:solidFill>
                          </a:rPr>
                          <m:t>s</m:t>
                        </m:r>
                      </m:sub>
                      <m:sup>
                        <m:r>
                          <a:rPr lang="en-US" i="1" dirty="0">
                            <a:solidFill>
                              <a:srgbClr val="000000"/>
                            </a:solidFill>
                            <a:latin typeface="Cambria Math" panose="02040503050406030204" pitchFamily="18" charset="0"/>
                          </a:rPr>
                          <m:t>∗</m:t>
                        </m:r>
                      </m:sup>
                    </m:sSubSup>
                    <m:r>
                      <a:rPr lang="en-US" i="1" dirty="0">
                        <a:solidFill>
                          <a:srgbClr val="000000"/>
                        </a:solidFill>
                        <a:latin typeface="Cambria Math" panose="02040503050406030204" pitchFamily="18" charset="0"/>
                      </a:rPr>
                      <m:t> </m:t>
                    </m:r>
                  </m:oMath>
                </a14:m>
                <a:r>
                  <a:rPr lang="en-US" dirty="0"/>
                  <a:t>(G, s’) for any s’ </a:t>
                </a:r>
                <a:r>
                  <a:rPr lang="en-US" dirty="0">
                    <a:solidFill>
                      <a:srgbClr val="000000"/>
                    </a:solidFill>
                  </a:rPr>
                  <a:t>∈ F</a:t>
                </a:r>
                <a:r>
                  <a:rPr lang="en-US" dirty="0"/>
                  <a:t>}</a:t>
                </a:r>
              </a:p>
              <a:p>
                <a:r>
                  <a:rPr lang="en-US" b="1" dirty="0"/>
                  <a:t>Proof: </a:t>
                </a:r>
                <a:r>
                  <a:rPr lang="en-US" dirty="0"/>
                  <a:t>Induction on length of </a:t>
                </a:r>
                <a14:m>
                  <m:oMath xmlns:m="http://schemas.openxmlformats.org/officeDocument/2006/math">
                    <m:r>
                      <m:rPr>
                        <m:nor/>
                      </m:rPr>
                      <a:rPr lang="en-US" dirty="0" smtClean="0">
                        <a:solidFill>
                          <a:srgbClr val="000000"/>
                        </a:solidFill>
                      </a:rPr>
                      <m:t>ℓ</m:t>
                    </m:r>
                    <m:r>
                      <m:rPr>
                        <m:nor/>
                      </m:rPr>
                      <a:rPr lang="en-US" dirty="0" smtClean="0">
                        <a:solidFill>
                          <a:srgbClr val="000000"/>
                        </a:solidFill>
                      </a:rPr>
                      <m:t>s</m:t>
                    </m:r>
                  </m:oMath>
                </a14:m>
                <a:endParaRPr lang="en-US" b="1" dirty="0"/>
              </a:p>
              <a:p>
                <a:pPr lvl="1"/>
                <a:endParaRPr lang="en-US" dirty="0"/>
              </a:p>
            </p:txBody>
          </p:sp>
        </mc:Choice>
        <mc:Fallback xmlns="">
          <p:sp>
            <p:nvSpPr>
              <p:cNvPr id="3" name="Content Placeholder 2">
                <a:extLst>
                  <a:ext uri="{FF2B5EF4-FFF2-40B4-BE49-F238E27FC236}">
                    <a16:creationId xmlns:a16="http://schemas.microsoft.com/office/drawing/2014/main" id="{58EF6818-3939-366E-BFBD-2D5B21B71D6D}"/>
                  </a:ext>
                </a:extLst>
              </p:cNvPr>
              <p:cNvSpPr>
                <a:spLocks noGrp="1" noRot="1" noChangeAspect="1" noMove="1" noResize="1" noEditPoints="1" noAdjustHandles="1" noChangeArrowheads="1" noChangeShapeType="1" noTextEdit="1"/>
              </p:cNvSpPr>
              <p:nvPr>
                <p:ph idx="1"/>
              </p:nvPr>
            </p:nvSpPr>
            <p:spPr>
              <a:xfrm>
                <a:off x="1097280" y="1885491"/>
                <a:ext cx="10058400" cy="4023360"/>
              </a:xfrm>
              <a:blipFill>
                <a:blip r:embed="rId2"/>
                <a:stretch>
                  <a:fillRect l="-1212" t="-3333" r="-970" b="-1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43C5B39-8C5D-6BE7-179F-30D867E5AF5F}"/>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197353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Recall: Pumping Lemma for RE</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lstStyle/>
          <a:p>
            <a:r>
              <a:rPr lang="en-US" b="1" dirty="0"/>
              <a:t>Formally: </a:t>
            </a:r>
            <a:r>
              <a:rPr lang="en-US" dirty="0"/>
              <a:t>The pumping lemma shows that every RE behaves like a loop when the string is long enough*:</a:t>
            </a:r>
          </a:p>
          <a:p>
            <a:r>
              <a:rPr lang="en-US" dirty="0"/>
              <a:t>Let r be an RE. Then r has a pumping length n such that for all strings s of length at least n:</a:t>
            </a:r>
          </a:p>
          <a:p>
            <a:pPr lvl="1"/>
            <a:r>
              <a:rPr lang="en-US" dirty="0"/>
              <a:t>n can be split into some s1s2s3 where</a:t>
            </a:r>
          </a:p>
          <a:p>
            <a:pPr lvl="1"/>
            <a:r>
              <a:rPr lang="en-US" dirty="0"/>
              <a:t>s1(s2^k)s3 in L(r) </a:t>
            </a:r>
            <a:r>
              <a:rPr lang="en-US" dirty="0" err="1"/>
              <a:t>iff</a:t>
            </a:r>
            <a:r>
              <a:rPr lang="en-US" dirty="0"/>
              <a:t> s1s2s3 in L(r) for all natural numbers k</a:t>
            </a:r>
          </a:p>
          <a:p>
            <a:pPr lvl="1"/>
            <a:r>
              <a:rPr lang="en-US" dirty="0"/>
              <a:t>E.g. s1s3 in L(r) and s1s2s3 in L(r)</a:t>
            </a:r>
          </a:p>
          <a:p>
            <a:r>
              <a:rPr lang="en-US" b="1" dirty="0"/>
              <a:t>Understanding check:</a:t>
            </a:r>
            <a:r>
              <a:rPr lang="en-US" dirty="0"/>
              <a:t> If r = a(</a:t>
            </a:r>
            <a:r>
              <a:rPr lang="en-US" dirty="0" err="1"/>
              <a:t>bc</a:t>
            </a:r>
            <a:r>
              <a:rPr lang="en-US" dirty="0"/>
              <a:t>)*d and s = </a:t>
            </a:r>
            <a:r>
              <a:rPr lang="en-US" dirty="0" err="1"/>
              <a:t>abcbcd</a:t>
            </a:r>
            <a:r>
              <a:rPr lang="en-US" dirty="0"/>
              <a:t> then s1s2s3 = ??? </a:t>
            </a:r>
            <a:endParaRPr lang="en-US" b="1" dirty="0"/>
          </a:p>
          <a:p>
            <a:pPr marL="201168" lvl="1" indent="0">
              <a:buNone/>
            </a:pPr>
            <a:endParaRPr lang="en-US" dirty="0"/>
          </a:p>
        </p:txBody>
      </p:sp>
      <p:sp>
        <p:nvSpPr>
          <p:cNvPr id="4" name="Slide Number Placeholder 3">
            <a:extLst>
              <a:ext uri="{FF2B5EF4-FFF2-40B4-BE49-F238E27FC236}">
                <a16:creationId xmlns:a16="http://schemas.microsoft.com/office/drawing/2014/main" id="{0840A8D6-520D-ED54-1134-FB25FD54F9FD}"/>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3275262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Next: Pumping Lemma for DFA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lstStyle/>
          <a:p>
            <a:r>
              <a:rPr lang="en-US" b="1" dirty="0"/>
              <a:t>Formally: </a:t>
            </a:r>
            <a:r>
              <a:rPr lang="en-US" dirty="0"/>
              <a:t>The pumping lemma shows that every DFA behaves like a loop when the string is long enough*:</a:t>
            </a:r>
          </a:p>
          <a:p>
            <a:r>
              <a:rPr lang="en-US" dirty="0"/>
              <a:t>Let </a:t>
            </a:r>
            <a:r>
              <a:rPr lang="en-US" dirty="0" err="1"/>
              <a:t>dfa</a:t>
            </a:r>
            <a:r>
              <a:rPr lang="en-US" dirty="0"/>
              <a:t> = (Q, </a:t>
            </a:r>
            <a:r>
              <a:rPr lang="el-GR" dirty="0"/>
              <a:t>Σ</a:t>
            </a:r>
            <a:r>
              <a:rPr lang="en-US" dirty="0"/>
              <a:t>, </a:t>
            </a:r>
            <a:r>
              <a:rPr lang="el-GR" dirty="0"/>
              <a:t>δ</a:t>
            </a:r>
            <a:r>
              <a:rPr lang="en-US" dirty="0"/>
              <a:t>, q0, F) be a DFA. Then the pumping length is n=|Q|, the number of states. For all strings s of length at least n:</a:t>
            </a:r>
          </a:p>
          <a:p>
            <a:pPr lvl="1"/>
            <a:r>
              <a:rPr lang="en-US" dirty="0"/>
              <a:t>n can be split into some s1s2s3 where</a:t>
            </a:r>
          </a:p>
          <a:p>
            <a:pPr lvl="1"/>
            <a:r>
              <a:rPr lang="en-US" dirty="0"/>
              <a:t>s1(s2^k)s3 in L(</a:t>
            </a:r>
            <a:r>
              <a:rPr lang="en-US" dirty="0" err="1"/>
              <a:t>dfa</a:t>
            </a:r>
            <a:r>
              <a:rPr lang="en-US" dirty="0"/>
              <a:t>) </a:t>
            </a:r>
            <a:r>
              <a:rPr lang="en-US" dirty="0" err="1"/>
              <a:t>iff</a:t>
            </a:r>
            <a:r>
              <a:rPr lang="en-US" dirty="0"/>
              <a:t> s1s2s3 in L(</a:t>
            </a:r>
            <a:r>
              <a:rPr lang="en-US" dirty="0" err="1"/>
              <a:t>dfa</a:t>
            </a:r>
            <a:r>
              <a:rPr lang="en-US" dirty="0"/>
              <a:t>) for all natural numbers k</a:t>
            </a:r>
          </a:p>
          <a:p>
            <a:pPr lvl="1"/>
            <a:r>
              <a:rPr lang="en-US" dirty="0"/>
              <a:t>E.g. s1s3 in L(</a:t>
            </a:r>
            <a:r>
              <a:rPr lang="en-US" dirty="0" err="1"/>
              <a:t>dfa</a:t>
            </a:r>
            <a:r>
              <a:rPr lang="en-US" dirty="0"/>
              <a:t>) and s1s2s3 in L(</a:t>
            </a:r>
            <a:r>
              <a:rPr lang="en-US" dirty="0" err="1"/>
              <a:t>dfa</a:t>
            </a:r>
            <a:r>
              <a:rPr lang="en-US" dirty="0"/>
              <a:t>)</a:t>
            </a:r>
          </a:p>
          <a:p>
            <a:r>
              <a:rPr lang="en-US" b="1" dirty="0"/>
              <a:t>What does this mean for Twine???</a:t>
            </a:r>
          </a:p>
          <a:p>
            <a:pPr marL="201168" lvl="1" indent="0">
              <a:buNone/>
            </a:pPr>
            <a:endParaRPr lang="en-US" dirty="0"/>
          </a:p>
        </p:txBody>
      </p:sp>
      <p:sp>
        <p:nvSpPr>
          <p:cNvPr id="4" name="Slide Number Placeholder 3">
            <a:extLst>
              <a:ext uri="{FF2B5EF4-FFF2-40B4-BE49-F238E27FC236}">
                <a16:creationId xmlns:a16="http://schemas.microsoft.com/office/drawing/2014/main" id="{5426A87A-8914-79BE-0032-1EFF03D96FA4}"/>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2790999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1EDF-DFA4-DD9B-F324-A1252B1F34BA}"/>
              </a:ext>
            </a:extLst>
          </p:cNvPr>
          <p:cNvSpPr>
            <a:spLocks noGrp="1"/>
          </p:cNvSpPr>
          <p:nvPr>
            <p:ph type="title"/>
          </p:nvPr>
        </p:nvSpPr>
        <p:spPr/>
        <p:txBody>
          <a:bodyPr/>
          <a:lstStyle/>
          <a:p>
            <a:r>
              <a:rPr lang="en-US" dirty="0"/>
              <a:t>Twine Theorems</a:t>
            </a:r>
          </a:p>
        </p:txBody>
      </p:sp>
      <p:sp>
        <p:nvSpPr>
          <p:cNvPr id="3" name="Content Placeholder 2">
            <a:extLst>
              <a:ext uri="{FF2B5EF4-FFF2-40B4-BE49-F238E27FC236}">
                <a16:creationId xmlns:a16="http://schemas.microsoft.com/office/drawing/2014/main" id="{DB52A34A-A38C-E575-5199-4A075B5FB7D0}"/>
              </a:ext>
            </a:extLst>
          </p:cNvPr>
          <p:cNvSpPr>
            <a:spLocks noGrp="1"/>
          </p:cNvSpPr>
          <p:nvPr>
            <p:ph idx="1"/>
          </p:nvPr>
        </p:nvSpPr>
        <p:spPr/>
        <p:txBody>
          <a:bodyPr>
            <a:normAutofit fontScale="92500"/>
          </a:bodyPr>
          <a:lstStyle/>
          <a:p>
            <a:r>
              <a:rPr lang="en-US" b="1" dirty="0"/>
              <a:t>Theorem </a:t>
            </a:r>
            <a:r>
              <a:rPr lang="en-US" dirty="0"/>
              <a:t>[Bounding Shortest Winning Play] Let </a:t>
            </a:r>
            <a:r>
              <a:rPr lang="en-US" i="1" dirty="0"/>
              <a:t>m </a:t>
            </a:r>
            <a:r>
              <a:rPr lang="en-US" dirty="0"/>
              <a:t>be a (winnable) Twine game containing </a:t>
            </a:r>
            <a:r>
              <a:rPr lang="en-US" i="1" dirty="0"/>
              <a:t>k</a:t>
            </a:r>
            <a:r>
              <a:rPr lang="en-US" dirty="0"/>
              <a:t> prompts. Then the game can be won in at most k steps of play.</a:t>
            </a:r>
          </a:p>
          <a:p>
            <a:r>
              <a:rPr lang="en-US" i="1" dirty="0"/>
              <a:t>Proof: </a:t>
            </a:r>
            <a:r>
              <a:rPr lang="en-US" dirty="0"/>
              <a:t>Given a play longer than </a:t>
            </a:r>
            <a:r>
              <a:rPr lang="en-US" i="1" dirty="0"/>
              <a:t>k</a:t>
            </a:r>
            <a:r>
              <a:rPr lang="en-US" dirty="0"/>
              <a:t>, a cycle exists by the pumping lemma. That cycle can be removed without affecting result.</a:t>
            </a:r>
          </a:p>
          <a:p>
            <a:r>
              <a:rPr lang="en-US" b="1" dirty="0"/>
              <a:t>Theorem </a:t>
            </a:r>
            <a:r>
              <a:rPr lang="en-US" dirty="0"/>
              <a:t>[Unbounding Longest Winning Play] Let </a:t>
            </a:r>
            <a:r>
              <a:rPr lang="en-US" i="1" dirty="0"/>
              <a:t>m</a:t>
            </a:r>
            <a:r>
              <a:rPr lang="en-US" dirty="0"/>
              <a:t> be a (winnable) Twine game containing </a:t>
            </a:r>
            <a:r>
              <a:rPr lang="en-US" i="1" dirty="0"/>
              <a:t>k</a:t>
            </a:r>
            <a:r>
              <a:rPr lang="en-US" dirty="0"/>
              <a:t> prompts. If any winning play contains a cycle (e.g. if it is length </a:t>
            </a:r>
            <a:r>
              <a:rPr lang="en-US" i="1" dirty="0"/>
              <a:t>k</a:t>
            </a:r>
            <a:r>
              <a:rPr lang="en-US" dirty="0"/>
              <a:t>), then there exist arbitrarily long winning plays.</a:t>
            </a:r>
          </a:p>
          <a:p>
            <a:r>
              <a:rPr lang="en-US" i="1" dirty="0"/>
              <a:t>Proof: </a:t>
            </a:r>
            <a:r>
              <a:rPr lang="en-US" dirty="0"/>
              <a:t>By the pumping lemma, the cycle can be repeated</a:t>
            </a:r>
            <a:endParaRPr lang="en-US" i="1" dirty="0"/>
          </a:p>
        </p:txBody>
      </p:sp>
      <p:sp>
        <p:nvSpPr>
          <p:cNvPr id="4" name="Slide Number Placeholder 3">
            <a:extLst>
              <a:ext uri="{FF2B5EF4-FFF2-40B4-BE49-F238E27FC236}">
                <a16:creationId xmlns:a16="http://schemas.microsoft.com/office/drawing/2014/main" id="{F8AA3407-727F-DB2E-2A69-5569FDDE927E}"/>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145195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F979-69E4-A014-E3BE-CB5129A45249}"/>
              </a:ext>
            </a:extLst>
          </p:cNvPr>
          <p:cNvSpPr>
            <a:spLocks noGrp="1"/>
          </p:cNvSpPr>
          <p:nvPr>
            <p:ph type="title"/>
          </p:nvPr>
        </p:nvSpPr>
        <p:spPr/>
        <p:txBody>
          <a:bodyPr/>
          <a:lstStyle/>
          <a:p>
            <a:r>
              <a:rPr lang="en-US" dirty="0"/>
              <a:t>Section: Processing</a:t>
            </a:r>
          </a:p>
        </p:txBody>
      </p:sp>
      <p:sp>
        <p:nvSpPr>
          <p:cNvPr id="3" name="Content Placeholder 2">
            <a:extLst>
              <a:ext uri="{FF2B5EF4-FFF2-40B4-BE49-F238E27FC236}">
                <a16:creationId xmlns:a16="http://schemas.microsoft.com/office/drawing/2014/main" id="{9F41F277-11F6-D999-32D4-FEFEF43D6D8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79D2C01-44E0-E5C8-7D9F-F977B0E11F62}"/>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19274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B11E-7271-D151-84C7-84C4AC083666}"/>
              </a:ext>
            </a:extLst>
          </p:cNvPr>
          <p:cNvSpPr>
            <a:spLocks noGrp="1"/>
          </p:cNvSpPr>
          <p:nvPr>
            <p:ph type="title"/>
          </p:nvPr>
        </p:nvSpPr>
        <p:spPr/>
        <p:txBody>
          <a:bodyPr/>
          <a:lstStyle/>
          <a:p>
            <a:r>
              <a:rPr lang="en-US" dirty="0"/>
              <a:t>Processing = Programming for Media Arts</a:t>
            </a:r>
          </a:p>
        </p:txBody>
      </p:sp>
      <p:sp>
        <p:nvSpPr>
          <p:cNvPr id="3" name="Content Placeholder 2">
            <a:extLst>
              <a:ext uri="{FF2B5EF4-FFF2-40B4-BE49-F238E27FC236}">
                <a16:creationId xmlns:a16="http://schemas.microsoft.com/office/drawing/2014/main" id="{4D66112B-90E6-0C4F-DB57-1088FD135C00}"/>
              </a:ext>
            </a:extLst>
          </p:cNvPr>
          <p:cNvSpPr>
            <a:spLocks noGrp="1"/>
          </p:cNvSpPr>
          <p:nvPr>
            <p:ph idx="1"/>
          </p:nvPr>
        </p:nvSpPr>
        <p:spPr>
          <a:xfrm>
            <a:off x="1097280" y="1845734"/>
            <a:ext cx="3126850" cy="4023360"/>
          </a:xfrm>
        </p:spPr>
        <p:txBody>
          <a:bodyPr/>
          <a:lstStyle/>
          <a:p>
            <a:r>
              <a:rPr lang="en-US" b="1" dirty="0"/>
              <a:t>PL Design Goal: </a:t>
            </a:r>
            <a:r>
              <a:rPr lang="en-US" dirty="0"/>
              <a:t>Help media artists (visual, audio, animation) use programming in their artistic work</a:t>
            </a:r>
          </a:p>
          <a:p>
            <a:r>
              <a:rPr lang="en-US" b="1" dirty="0"/>
              <a:t>Learning goal: </a:t>
            </a:r>
            <a:r>
              <a:rPr lang="en-US" dirty="0"/>
              <a:t>Reflect on design values that support this design goal</a:t>
            </a:r>
            <a:endParaRPr lang="en-US" b="1" dirty="0"/>
          </a:p>
        </p:txBody>
      </p:sp>
      <p:pic>
        <p:nvPicPr>
          <p:cNvPr id="1026" name="Picture 2">
            <a:extLst>
              <a:ext uri="{FF2B5EF4-FFF2-40B4-BE49-F238E27FC236}">
                <a16:creationId xmlns:a16="http://schemas.microsoft.com/office/drawing/2014/main" id="{7019E490-22B5-277A-A218-203BD1530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6509" y="1845734"/>
            <a:ext cx="3273166" cy="18411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de output of the Penrose Snowflake code example">
            <a:extLst>
              <a:ext uri="{FF2B5EF4-FFF2-40B4-BE49-F238E27FC236}">
                <a16:creationId xmlns:a16="http://schemas.microsoft.com/office/drawing/2014/main" id="{061BE08E-DE5D-7749-7005-42233BE07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508" y="4167430"/>
            <a:ext cx="3273167" cy="18411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ading Images">
            <a:extLst>
              <a:ext uri="{FF2B5EF4-FFF2-40B4-BE49-F238E27FC236}">
                <a16:creationId xmlns:a16="http://schemas.microsoft.com/office/drawing/2014/main" id="{3854A324-51DE-4661-30D2-C49278E791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4291" y="1855462"/>
            <a:ext cx="3255872" cy="18314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crollbar">
            <a:extLst>
              <a:ext uri="{FF2B5EF4-FFF2-40B4-BE49-F238E27FC236}">
                <a16:creationId xmlns:a16="http://schemas.microsoft.com/office/drawing/2014/main" id="{3C39C1CF-B134-25A2-EFD7-93F388AF92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4291" y="4172294"/>
            <a:ext cx="3255872" cy="18314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76DF094-074F-A670-289A-59A019F3252D}"/>
              </a:ext>
            </a:extLst>
          </p:cNvPr>
          <p:cNvSpPr txBox="1"/>
          <p:nvPr/>
        </p:nvSpPr>
        <p:spPr>
          <a:xfrm>
            <a:off x="1097280" y="6386731"/>
            <a:ext cx="6097656" cy="369332"/>
          </a:xfrm>
          <a:prstGeom prst="rect">
            <a:avLst/>
          </a:prstGeom>
          <a:noFill/>
        </p:spPr>
        <p:txBody>
          <a:bodyPr wrap="square">
            <a:spAutoFit/>
          </a:bodyPr>
          <a:lstStyle/>
          <a:p>
            <a:r>
              <a:rPr lang="en-US" dirty="0"/>
              <a:t>Examples are taken from https://processing.org/examples/</a:t>
            </a:r>
          </a:p>
        </p:txBody>
      </p:sp>
      <p:sp>
        <p:nvSpPr>
          <p:cNvPr id="4" name="Slide Number Placeholder 3">
            <a:extLst>
              <a:ext uri="{FF2B5EF4-FFF2-40B4-BE49-F238E27FC236}">
                <a16:creationId xmlns:a16="http://schemas.microsoft.com/office/drawing/2014/main" id="{26F17AAA-7AA3-45ED-F58D-F51D255DA414}"/>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62014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48E0-96AF-1B33-5B8C-938AA5E89C02}"/>
              </a:ext>
            </a:extLst>
          </p:cNvPr>
          <p:cNvSpPr>
            <a:spLocks noGrp="1"/>
          </p:cNvSpPr>
          <p:nvPr>
            <p:ph type="title"/>
          </p:nvPr>
        </p:nvSpPr>
        <p:spPr/>
        <p:txBody>
          <a:bodyPr/>
          <a:lstStyle/>
          <a:p>
            <a:r>
              <a:rPr lang="en-US" dirty="0"/>
              <a:t>Motivation: Reinforce Ideas Before Exam</a:t>
            </a:r>
          </a:p>
        </p:txBody>
      </p:sp>
      <p:sp>
        <p:nvSpPr>
          <p:cNvPr id="3" name="Content Placeholder 2">
            <a:extLst>
              <a:ext uri="{FF2B5EF4-FFF2-40B4-BE49-F238E27FC236}">
                <a16:creationId xmlns:a16="http://schemas.microsoft.com/office/drawing/2014/main" id="{83CA2B2D-4032-5FEC-0323-BEED9FC6D45B}"/>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Theorist: Work through defining an operational semantics and stating theorems about a language</a:t>
            </a:r>
          </a:p>
          <a:p>
            <a:pPr marL="514350" indent="-514350">
              <a:buFont typeface="+mj-lt"/>
              <a:buAutoNum type="arabicPeriod"/>
            </a:pPr>
            <a:r>
              <a:rPr lang="en-US" dirty="0"/>
              <a:t>Implementer: Operational semantics informs implementation</a:t>
            </a:r>
          </a:p>
          <a:p>
            <a:pPr marL="514350" indent="-514350">
              <a:buFont typeface="+mj-lt"/>
              <a:buAutoNum type="arabicPeriod"/>
            </a:pPr>
            <a:r>
              <a:rPr lang="en-US" dirty="0"/>
              <a:t>Practitioner: Write small Processing programs</a:t>
            </a:r>
          </a:p>
          <a:p>
            <a:pPr marL="514350" indent="-514350">
              <a:buFont typeface="+mj-lt"/>
              <a:buAutoNum type="arabicPeriod"/>
            </a:pPr>
            <a:r>
              <a:rPr lang="en-US" dirty="0"/>
              <a:t>Social Scientist: Explore use of Twine in social science research</a:t>
            </a:r>
          </a:p>
          <a:p>
            <a:pPr marL="514350" indent="-514350">
              <a:buFont typeface="+mj-lt"/>
              <a:buAutoNum type="arabicPeriod"/>
            </a:pPr>
            <a:r>
              <a:rPr lang="en-US" dirty="0"/>
              <a:t>Humanist: Untangle the cultural + design values embedded in each programming language</a:t>
            </a:r>
          </a:p>
          <a:p>
            <a:pPr marL="0" indent="0">
              <a:buNone/>
            </a:pPr>
            <a:r>
              <a:rPr lang="en-US" b="1" dirty="0"/>
              <a:t>Takeaway message: </a:t>
            </a:r>
            <a:r>
              <a:rPr lang="en-US" dirty="0"/>
              <a:t>These people can be friends. Even Twine, centered on very casual developers, has rich connections with theory</a:t>
            </a:r>
            <a:endParaRPr lang="en-US" b="1" dirty="0"/>
          </a:p>
        </p:txBody>
      </p:sp>
      <p:sp>
        <p:nvSpPr>
          <p:cNvPr id="4" name="Slide Number Placeholder 3">
            <a:extLst>
              <a:ext uri="{FF2B5EF4-FFF2-40B4-BE49-F238E27FC236}">
                <a16:creationId xmlns:a16="http://schemas.microsoft.com/office/drawing/2014/main" id="{84B6C50A-56AB-C44A-6302-3F25DF41201B}"/>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1407665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0C81-F59B-AC03-D43F-71705F248ADA}"/>
              </a:ext>
            </a:extLst>
          </p:cNvPr>
          <p:cNvSpPr>
            <a:spLocks noGrp="1"/>
          </p:cNvSpPr>
          <p:nvPr>
            <p:ph type="title"/>
          </p:nvPr>
        </p:nvSpPr>
        <p:spPr/>
        <p:txBody>
          <a:bodyPr/>
          <a:lstStyle/>
          <a:p>
            <a:r>
              <a:rPr lang="en-US" dirty="0"/>
              <a:t>Guided Exploration: Saturation Example</a:t>
            </a:r>
          </a:p>
        </p:txBody>
      </p:sp>
      <p:sp>
        <p:nvSpPr>
          <p:cNvPr id="3" name="Content Placeholder 2">
            <a:extLst>
              <a:ext uri="{FF2B5EF4-FFF2-40B4-BE49-F238E27FC236}">
                <a16:creationId xmlns:a16="http://schemas.microsoft.com/office/drawing/2014/main" id="{A9D2CBCF-A4BA-A402-64DF-AD9780DE8241}"/>
              </a:ext>
            </a:extLst>
          </p:cNvPr>
          <p:cNvSpPr>
            <a:spLocks noGrp="1"/>
          </p:cNvSpPr>
          <p:nvPr>
            <p:ph idx="1"/>
          </p:nvPr>
        </p:nvSpPr>
        <p:spPr/>
        <p:txBody>
          <a:bodyPr/>
          <a:lstStyle/>
          <a:p>
            <a:r>
              <a:rPr lang="en-US" dirty="0"/>
              <a:t>Let’s walk through the example “Saturation” which can be viewed and run at </a:t>
            </a:r>
            <a:r>
              <a:rPr lang="en-US" dirty="0">
                <a:hlinkClick r:id="rId3"/>
              </a:rPr>
              <a:t>https://processing.org/examples/saturation.html</a:t>
            </a:r>
            <a:endParaRPr lang="en-US" dirty="0"/>
          </a:p>
          <a:p>
            <a:r>
              <a:rPr lang="en-US" dirty="0"/>
              <a:t>I use this editor: </a:t>
            </a:r>
            <a:r>
              <a:rPr lang="en-US" dirty="0">
                <a:hlinkClick r:id="rId4"/>
              </a:rPr>
              <a:t>https://hello.processing.org/editor/#editor</a:t>
            </a:r>
            <a:endParaRPr lang="en-US" dirty="0"/>
          </a:p>
          <a:p>
            <a:r>
              <a:rPr lang="en-US" dirty="0"/>
              <a:t>Then </a:t>
            </a:r>
            <a:r>
              <a:rPr lang="en-US" b="1" dirty="0"/>
              <a:t>discuss: </a:t>
            </a:r>
            <a:r>
              <a:rPr lang="en-US" dirty="0"/>
              <a:t>what (design or implementation) decisions did the Processing developers make to support media artists?</a:t>
            </a:r>
          </a:p>
          <a:p>
            <a:endParaRPr lang="en-US" dirty="0"/>
          </a:p>
        </p:txBody>
      </p:sp>
      <p:sp>
        <p:nvSpPr>
          <p:cNvPr id="4" name="Slide Number Placeholder 3">
            <a:extLst>
              <a:ext uri="{FF2B5EF4-FFF2-40B4-BE49-F238E27FC236}">
                <a16:creationId xmlns:a16="http://schemas.microsoft.com/office/drawing/2014/main" id="{963F636C-6862-B464-84ED-617DF7BD4EA6}"/>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2035196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FC0E-E0E6-E735-5A82-CB12A65780FE}"/>
              </a:ext>
            </a:extLst>
          </p:cNvPr>
          <p:cNvSpPr>
            <a:spLocks noGrp="1"/>
          </p:cNvSpPr>
          <p:nvPr>
            <p:ph type="title"/>
          </p:nvPr>
        </p:nvSpPr>
        <p:spPr/>
        <p:txBody>
          <a:bodyPr/>
          <a:lstStyle/>
          <a:p>
            <a:r>
              <a:rPr lang="en-US" dirty="0"/>
              <a:t>Free Exploration: 5-10 minutes</a:t>
            </a:r>
          </a:p>
        </p:txBody>
      </p:sp>
      <p:sp>
        <p:nvSpPr>
          <p:cNvPr id="3" name="Content Placeholder 2">
            <a:extLst>
              <a:ext uri="{FF2B5EF4-FFF2-40B4-BE49-F238E27FC236}">
                <a16:creationId xmlns:a16="http://schemas.microsoft.com/office/drawing/2014/main" id="{9F58B2FD-1E14-D806-C38D-653C63ECA01A}"/>
              </a:ext>
            </a:extLst>
          </p:cNvPr>
          <p:cNvSpPr>
            <a:spLocks noGrp="1"/>
          </p:cNvSpPr>
          <p:nvPr>
            <p:ph idx="1"/>
          </p:nvPr>
        </p:nvSpPr>
        <p:spPr/>
        <p:txBody>
          <a:bodyPr/>
          <a:lstStyle/>
          <a:p>
            <a:r>
              <a:rPr lang="en-US" dirty="0"/>
              <a:t>Pick an example from </a:t>
            </a:r>
            <a:r>
              <a:rPr lang="en-US" dirty="0">
                <a:hlinkClick r:id="rId2"/>
              </a:rPr>
              <a:t>https://processing.org/examples</a:t>
            </a:r>
            <a:r>
              <a:rPr lang="en-US" dirty="0"/>
              <a:t> and </a:t>
            </a:r>
            <a:r>
              <a:rPr lang="en-US" i="1" dirty="0"/>
              <a:t>play</a:t>
            </a:r>
          </a:p>
          <a:p>
            <a:pPr lvl="1"/>
            <a:r>
              <a:rPr lang="en-US" dirty="0"/>
              <a:t>Interact with it</a:t>
            </a:r>
          </a:p>
          <a:p>
            <a:pPr lvl="1"/>
            <a:r>
              <a:rPr lang="en-US" dirty="0"/>
              <a:t>Play with changes to the code in </a:t>
            </a:r>
            <a:r>
              <a:rPr lang="en-US" dirty="0">
                <a:hlinkClick r:id="rId3"/>
              </a:rPr>
              <a:t>https://hello.processing.org/editor/#editor</a:t>
            </a:r>
            <a:endParaRPr lang="en-US" dirty="0"/>
          </a:p>
          <a:p>
            <a:r>
              <a:rPr lang="en-US" dirty="0"/>
              <a:t>Do your answers to the last discussion change?</a:t>
            </a:r>
          </a:p>
          <a:p>
            <a:r>
              <a:rPr lang="en-US" dirty="0"/>
              <a:t>“What (design or implementation) decisions did the Processing developers make to support media artists?”</a:t>
            </a:r>
          </a:p>
        </p:txBody>
      </p:sp>
      <p:sp>
        <p:nvSpPr>
          <p:cNvPr id="4" name="Slide Number Placeholder 3">
            <a:extLst>
              <a:ext uri="{FF2B5EF4-FFF2-40B4-BE49-F238E27FC236}">
                <a16:creationId xmlns:a16="http://schemas.microsoft.com/office/drawing/2014/main" id="{413A9B6B-55CA-49B2-A831-BD630DBDCC82}"/>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2143911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D9DE-7599-C15B-A5EC-ACB57FB5E127}"/>
              </a:ext>
            </a:extLst>
          </p:cNvPr>
          <p:cNvSpPr>
            <a:spLocks noGrp="1"/>
          </p:cNvSpPr>
          <p:nvPr>
            <p:ph type="title"/>
          </p:nvPr>
        </p:nvSpPr>
        <p:spPr/>
        <p:txBody>
          <a:bodyPr/>
          <a:lstStyle/>
          <a:p>
            <a:r>
              <a:rPr lang="en-US" dirty="0"/>
              <a:t>List of Design Values</a:t>
            </a:r>
          </a:p>
        </p:txBody>
      </p:sp>
      <p:sp>
        <p:nvSpPr>
          <p:cNvPr id="3" name="Content Placeholder 2">
            <a:extLst>
              <a:ext uri="{FF2B5EF4-FFF2-40B4-BE49-F238E27FC236}">
                <a16:creationId xmlns:a16="http://schemas.microsoft.com/office/drawing/2014/main" id="{46587011-0BF7-877A-3E20-C13AB3A156CD}"/>
              </a:ext>
            </a:extLst>
          </p:cNvPr>
          <p:cNvSpPr>
            <a:spLocks noGrp="1"/>
          </p:cNvSpPr>
          <p:nvPr>
            <p:ph idx="1"/>
          </p:nvPr>
        </p:nvSpPr>
        <p:spPr/>
        <p:txBody>
          <a:bodyPr/>
          <a:lstStyle/>
          <a:p>
            <a:r>
              <a:rPr lang="en-US" b="1" dirty="0"/>
              <a:t>Humanist Reflection:</a:t>
            </a:r>
            <a:r>
              <a:rPr lang="en-US" dirty="0"/>
              <a:t> How do we go about forming an opinion when science can’t help us do that?</a:t>
            </a:r>
            <a:endParaRPr lang="en-US" b="1" dirty="0"/>
          </a:p>
          <a:p>
            <a:r>
              <a:rPr lang="en-US" dirty="0"/>
              <a:t>I’ve prepared material about four specific design values, based on:</a:t>
            </a:r>
          </a:p>
          <a:p>
            <a:pPr lvl="1"/>
            <a:r>
              <a:rPr lang="en-US" dirty="0"/>
              <a:t>Statements from the designers in their published articles</a:t>
            </a:r>
          </a:p>
          <a:p>
            <a:pPr lvl="1"/>
            <a:r>
              <a:rPr lang="en-US" dirty="0"/>
              <a:t>Conversations with instructors who use Processing in their courses</a:t>
            </a:r>
          </a:p>
          <a:p>
            <a:pPr lvl="1"/>
            <a:r>
              <a:rPr lang="en-US" dirty="0"/>
              <a:t>Reflection on my experience programming in Processing</a:t>
            </a:r>
          </a:p>
          <a:p>
            <a:pPr lvl="1"/>
            <a:r>
              <a:rPr lang="en-US" dirty="0"/>
              <a:t>Reflection on core design themes in the course</a:t>
            </a:r>
          </a:p>
          <a:p>
            <a:r>
              <a:rPr lang="en-US" dirty="0"/>
              <a:t>The values: Visuality, Immediacy, Continuity</a:t>
            </a:r>
            <a:br>
              <a:rPr lang="en-US" dirty="0"/>
            </a:br>
            <a:r>
              <a:rPr lang="en-US" dirty="0"/>
              <a:t>And one more concept: Contingency</a:t>
            </a:r>
          </a:p>
        </p:txBody>
      </p:sp>
      <p:sp>
        <p:nvSpPr>
          <p:cNvPr id="4" name="Slide Number Placeholder 3">
            <a:extLst>
              <a:ext uri="{FF2B5EF4-FFF2-40B4-BE49-F238E27FC236}">
                <a16:creationId xmlns:a16="http://schemas.microsoft.com/office/drawing/2014/main" id="{EE465B18-00B6-AF10-EA28-C7B6D46A2797}"/>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565609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6939-7772-CD89-47CC-6A205C830806}"/>
              </a:ext>
            </a:extLst>
          </p:cNvPr>
          <p:cNvSpPr>
            <a:spLocks noGrp="1"/>
          </p:cNvSpPr>
          <p:nvPr>
            <p:ph type="title"/>
          </p:nvPr>
        </p:nvSpPr>
        <p:spPr/>
        <p:txBody>
          <a:bodyPr/>
          <a:lstStyle/>
          <a:p>
            <a:r>
              <a:rPr lang="en-US" dirty="0"/>
              <a:t>Visuality</a:t>
            </a:r>
          </a:p>
        </p:txBody>
      </p:sp>
      <p:sp>
        <p:nvSpPr>
          <p:cNvPr id="3" name="Content Placeholder 2">
            <a:extLst>
              <a:ext uri="{FF2B5EF4-FFF2-40B4-BE49-F238E27FC236}">
                <a16:creationId xmlns:a16="http://schemas.microsoft.com/office/drawing/2014/main" id="{02BE3D04-A333-323D-9367-01CADE196C12}"/>
              </a:ext>
            </a:extLst>
          </p:cNvPr>
          <p:cNvSpPr>
            <a:spLocks noGrp="1"/>
          </p:cNvSpPr>
          <p:nvPr>
            <p:ph idx="1"/>
          </p:nvPr>
        </p:nvSpPr>
        <p:spPr/>
        <p:txBody>
          <a:bodyPr>
            <a:normAutofit lnSpcReduction="10000"/>
          </a:bodyPr>
          <a:lstStyle/>
          <a:p>
            <a:r>
              <a:rPr lang="en-US" b="1" dirty="0"/>
              <a:t>What is Visuality?</a:t>
            </a:r>
            <a:r>
              <a:rPr lang="en-US" dirty="0"/>
              <a:t> Visuality is the idea that the act of programming should engage the programmer’s visual senses as much as possible</a:t>
            </a:r>
          </a:p>
          <a:p>
            <a:r>
              <a:rPr lang="en-US" dirty="0"/>
              <a:t>In Processing, visuality is achieved through visual </a:t>
            </a:r>
            <a:r>
              <a:rPr lang="en-US" b="1" i="1" dirty="0"/>
              <a:t>outputs</a:t>
            </a:r>
            <a:r>
              <a:rPr lang="en-US" dirty="0"/>
              <a:t>, while the </a:t>
            </a:r>
            <a:r>
              <a:rPr lang="en-US" b="1" i="1" dirty="0"/>
              <a:t>source code</a:t>
            </a:r>
            <a:r>
              <a:rPr lang="en-US" dirty="0"/>
              <a:t> of a program remains purely textual. There are other PLs which explore visual syntax as well.</a:t>
            </a:r>
          </a:p>
          <a:p>
            <a:r>
              <a:rPr lang="en-US" b="1" dirty="0"/>
              <a:t>How does Visuality affect the design? </a:t>
            </a:r>
            <a:r>
              <a:rPr lang="en-US" dirty="0"/>
              <a:t>This value directly impacts the formal structure of a program. A program’s main function is named </a:t>
            </a:r>
            <a:r>
              <a:rPr lang="en-US" b="1" dirty="0"/>
              <a:t>draw</a:t>
            </a:r>
            <a:r>
              <a:rPr lang="en-US" dirty="0"/>
              <a:t> because creating visuals is their main task</a:t>
            </a:r>
            <a:endParaRPr lang="en-US" b="1" dirty="0"/>
          </a:p>
          <a:p>
            <a:r>
              <a:rPr lang="en-US" b="1" dirty="0"/>
              <a:t>Pros: </a:t>
            </a:r>
            <a:r>
              <a:rPr lang="en-US" dirty="0"/>
              <a:t>Accessibility.    </a:t>
            </a:r>
            <a:r>
              <a:rPr lang="en-US" b="1" dirty="0"/>
              <a:t>Cons:</a:t>
            </a:r>
            <a:r>
              <a:rPr lang="en-US" dirty="0"/>
              <a:t>  Accessibility.</a:t>
            </a:r>
            <a:endParaRPr lang="en-US" b="1" dirty="0"/>
          </a:p>
        </p:txBody>
      </p:sp>
      <p:sp>
        <p:nvSpPr>
          <p:cNvPr id="4" name="Slide Number Placeholder 3">
            <a:extLst>
              <a:ext uri="{FF2B5EF4-FFF2-40B4-BE49-F238E27FC236}">
                <a16:creationId xmlns:a16="http://schemas.microsoft.com/office/drawing/2014/main" id="{7B6A3AA5-94AE-70C4-C3A6-F3427E7E74F8}"/>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2210109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6ECF-B7FB-1C62-FC29-1E2A36929FCC}"/>
              </a:ext>
            </a:extLst>
          </p:cNvPr>
          <p:cNvSpPr>
            <a:spLocks noGrp="1"/>
          </p:cNvSpPr>
          <p:nvPr>
            <p:ph type="title"/>
          </p:nvPr>
        </p:nvSpPr>
        <p:spPr/>
        <p:txBody>
          <a:bodyPr/>
          <a:lstStyle/>
          <a:p>
            <a:r>
              <a:rPr lang="en-US" dirty="0"/>
              <a:t>Immediacy</a:t>
            </a:r>
          </a:p>
        </p:txBody>
      </p:sp>
      <p:sp>
        <p:nvSpPr>
          <p:cNvPr id="3" name="Content Placeholder 2">
            <a:extLst>
              <a:ext uri="{FF2B5EF4-FFF2-40B4-BE49-F238E27FC236}">
                <a16:creationId xmlns:a16="http://schemas.microsoft.com/office/drawing/2014/main" id="{EC1279F5-5A0C-5486-3653-5EA4649D8DE1}"/>
              </a:ext>
            </a:extLst>
          </p:cNvPr>
          <p:cNvSpPr>
            <a:spLocks noGrp="1"/>
          </p:cNvSpPr>
          <p:nvPr>
            <p:ph idx="1"/>
          </p:nvPr>
        </p:nvSpPr>
        <p:spPr/>
        <p:txBody>
          <a:bodyPr>
            <a:normAutofit lnSpcReduction="10000"/>
          </a:bodyPr>
          <a:lstStyle/>
          <a:p>
            <a:r>
              <a:rPr lang="en-US" b="1" dirty="0"/>
              <a:t>What is Immediacy? </a:t>
            </a:r>
            <a:r>
              <a:rPr lang="en-US" dirty="0"/>
              <a:t>Immediacy is not part of the PL design itself but rather a part of </a:t>
            </a:r>
            <a:r>
              <a:rPr lang="en-US" b="1" dirty="0"/>
              <a:t>Programmer Experience (PX). </a:t>
            </a:r>
            <a:r>
              <a:rPr lang="en-US" dirty="0"/>
              <a:t>Immediacy is the idea that when a programmer makes changes to a program, they should be able to observe the impact of those changes right away</a:t>
            </a:r>
            <a:endParaRPr lang="en-US" b="1" dirty="0"/>
          </a:p>
          <a:p>
            <a:r>
              <a:rPr lang="en-US" b="1" dirty="0"/>
              <a:t>How does Immediacy affect the design? </a:t>
            </a:r>
            <a:r>
              <a:rPr lang="en-US" dirty="0"/>
              <a:t>The choice to provide an interactive web-based interface is based on immediacy. This value goes deeper, however: Processing has no static type system, so that programmers can run buggy code. Also, web editing demands a language that can be compiled or interpreted quickly.</a:t>
            </a:r>
          </a:p>
          <a:p>
            <a:r>
              <a:rPr lang="en-US" b="1" dirty="0"/>
              <a:t>Pros: </a:t>
            </a:r>
            <a:r>
              <a:rPr lang="en-US" dirty="0"/>
              <a:t>Motivating, productive   </a:t>
            </a:r>
            <a:r>
              <a:rPr lang="en-US" b="1" dirty="0"/>
              <a:t>Cons: </a:t>
            </a:r>
            <a:r>
              <a:rPr lang="en-US" i="1" dirty="0"/>
              <a:t>Can</a:t>
            </a:r>
            <a:r>
              <a:rPr lang="en-US" dirty="0"/>
              <a:t> promote incorrectness</a:t>
            </a:r>
            <a:endParaRPr lang="en-US" b="1" i="1" dirty="0"/>
          </a:p>
        </p:txBody>
      </p:sp>
      <p:sp>
        <p:nvSpPr>
          <p:cNvPr id="4" name="Slide Number Placeholder 3">
            <a:extLst>
              <a:ext uri="{FF2B5EF4-FFF2-40B4-BE49-F238E27FC236}">
                <a16:creationId xmlns:a16="http://schemas.microsoft.com/office/drawing/2014/main" id="{0CCB7A7C-69D1-8384-8F25-827DCFB72D60}"/>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3609407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90D-E425-2F17-AC74-2C55DB445236}"/>
              </a:ext>
            </a:extLst>
          </p:cNvPr>
          <p:cNvSpPr>
            <a:spLocks noGrp="1"/>
          </p:cNvSpPr>
          <p:nvPr>
            <p:ph type="title"/>
          </p:nvPr>
        </p:nvSpPr>
        <p:spPr/>
        <p:txBody>
          <a:bodyPr/>
          <a:lstStyle/>
          <a:p>
            <a:r>
              <a:rPr lang="en-US" dirty="0"/>
              <a:t>(Familiarity +) Continuity</a:t>
            </a:r>
          </a:p>
        </p:txBody>
      </p:sp>
      <p:sp>
        <p:nvSpPr>
          <p:cNvPr id="3" name="Content Placeholder 2">
            <a:extLst>
              <a:ext uri="{FF2B5EF4-FFF2-40B4-BE49-F238E27FC236}">
                <a16:creationId xmlns:a16="http://schemas.microsoft.com/office/drawing/2014/main" id="{DEE17C8E-DF8E-DA0D-2841-EA6AAF85CA42}"/>
              </a:ext>
            </a:extLst>
          </p:cNvPr>
          <p:cNvSpPr>
            <a:spLocks noGrp="1"/>
          </p:cNvSpPr>
          <p:nvPr>
            <p:ph idx="1"/>
          </p:nvPr>
        </p:nvSpPr>
        <p:spPr/>
        <p:txBody>
          <a:bodyPr>
            <a:normAutofit lnSpcReduction="10000"/>
          </a:bodyPr>
          <a:lstStyle/>
          <a:p>
            <a:r>
              <a:rPr lang="en-US" b="1" dirty="0"/>
              <a:t>Familiarity</a:t>
            </a:r>
            <a:r>
              <a:rPr lang="en-US" dirty="0"/>
              <a:t> is the idea that because each PL has its own audience of programmers, each audience will be familiar with different features</a:t>
            </a:r>
            <a:endParaRPr lang="en-US" b="1" dirty="0"/>
          </a:p>
          <a:p>
            <a:r>
              <a:rPr lang="en-US" b="1" dirty="0"/>
              <a:t>What is Continuity?</a:t>
            </a:r>
            <a:r>
              <a:rPr lang="en-US" dirty="0"/>
              <a:t> Continuity is that idea that when a PL breaks away from the familiar, it must be done with intention and motivation. For features where a new approach can not be motivated, rely on the familiar.</a:t>
            </a:r>
            <a:endParaRPr lang="en-US" b="1" dirty="0"/>
          </a:p>
          <a:p>
            <a:r>
              <a:rPr lang="en-US" b="1" dirty="0"/>
              <a:t>Pros: </a:t>
            </a:r>
            <a:r>
              <a:rPr lang="en-US" dirty="0"/>
              <a:t>Reduce learning curve  </a:t>
            </a:r>
            <a:r>
              <a:rPr lang="en-US" b="1" dirty="0"/>
              <a:t>Cons: </a:t>
            </a:r>
            <a:r>
              <a:rPr lang="en-US" dirty="0"/>
              <a:t>Continue past mistakes?</a:t>
            </a:r>
            <a:endParaRPr lang="en-US" b="1" dirty="0"/>
          </a:p>
          <a:p>
            <a:r>
              <a:rPr lang="en-US" b="1" dirty="0"/>
              <a:t>Question: </a:t>
            </a:r>
            <a:r>
              <a:rPr lang="en-US" dirty="0"/>
              <a:t>How does Continuity affect the design?</a:t>
            </a:r>
            <a:r>
              <a:rPr lang="en-US" b="1" dirty="0"/>
              <a:t> </a:t>
            </a:r>
            <a:r>
              <a:rPr lang="en-US" dirty="0"/>
              <a:t>What are some examples?</a:t>
            </a:r>
            <a:endParaRPr lang="en-US" b="1" dirty="0"/>
          </a:p>
          <a:p>
            <a:endParaRPr lang="en-US" b="1" dirty="0"/>
          </a:p>
        </p:txBody>
      </p:sp>
      <p:sp>
        <p:nvSpPr>
          <p:cNvPr id="4" name="Slide Number Placeholder 3">
            <a:extLst>
              <a:ext uri="{FF2B5EF4-FFF2-40B4-BE49-F238E27FC236}">
                <a16:creationId xmlns:a16="http://schemas.microsoft.com/office/drawing/2014/main" id="{37E4422D-DBF6-65E0-5944-B7397B20F9D1}"/>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1689708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90D-E425-2F17-AC74-2C55DB445236}"/>
              </a:ext>
            </a:extLst>
          </p:cNvPr>
          <p:cNvSpPr>
            <a:spLocks noGrp="1"/>
          </p:cNvSpPr>
          <p:nvPr>
            <p:ph type="title"/>
          </p:nvPr>
        </p:nvSpPr>
        <p:spPr/>
        <p:txBody>
          <a:bodyPr/>
          <a:lstStyle/>
          <a:p>
            <a:r>
              <a:rPr lang="en-US" dirty="0"/>
              <a:t>Examples of Continuity</a:t>
            </a:r>
          </a:p>
        </p:txBody>
      </p:sp>
      <p:sp>
        <p:nvSpPr>
          <p:cNvPr id="3" name="Content Placeholder 2">
            <a:extLst>
              <a:ext uri="{FF2B5EF4-FFF2-40B4-BE49-F238E27FC236}">
                <a16:creationId xmlns:a16="http://schemas.microsoft.com/office/drawing/2014/main" id="{DEE17C8E-DF8E-DA0D-2841-EA6AAF85CA42}"/>
              </a:ext>
            </a:extLst>
          </p:cNvPr>
          <p:cNvSpPr>
            <a:spLocks noGrp="1"/>
          </p:cNvSpPr>
          <p:nvPr>
            <p:ph idx="1"/>
          </p:nvPr>
        </p:nvSpPr>
        <p:spPr>
          <a:xfrm>
            <a:off x="1097280" y="1845734"/>
            <a:ext cx="10058400" cy="519514"/>
          </a:xfrm>
        </p:spPr>
        <p:txBody>
          <a:bodyPr>
            <a:normAutofit/>
          </a:bodyPr>
          <a:lstStyle/>
          <a:p>
            <a:r>
              <a:rPr lang="en-US" b="1" dirty="0"/>
              <a:t>Many </a:t>
            </a:r>
            <a:r>
              <a:rPr lang="en-US" dirty="0"/>
              <a:t>features in Processing look like features from C.</a:t>
            </a:r>
            <a:endParaRPr lang="en-US" b="1" dirty="0"/>
          </a:p>
          <a:p>
            <a:endParaRPr lang="en-US" b="1" dirty="0"/>
          </a:p>
        </p:txBody>
      </p:sp>
      <p:sp>
        <p:nvSpPr>
          <p:cNvPr id="4" name="Content Placeholder 2">
            <a:extLst>
              <a:ext uri="{FF2B5EF4-FFF2-40B4-BE49-F238E27FC236}">
                <a16:creationId xmlns:a16="http://schemas.microsoft.com/office/drawing/2014/main" id="{AE2E4BA8-82AA-42BE-E09B-BFE7642658F7}"/>
              </a:ext>
            </a:extLst>
          </p:cNvPr>
          <p:cNvSpPr txBox="1">
            <a:spLocks/>
          </p:cNvSpPr>
          <p:nvPr/>
        </p:nvSpPr>
        <p:spPr>
          <a:xfrm>
            <a:off x="1097280" y="2460076"/>
            <a:ext cx="3035808" cy="37212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b="1" dirty="0"/>
              <a:t>Comments</a:t>
            </a:r>
            <a:br>
              <a:rPr lang="en-US" b="1" dirty="0"/>
            </a:br>
            <a:endParaRPr lang="en-US" b="1" dirty="0"/>
          </a:p>
          <a:p>
            <a:pPr lvl="1"/>
            <a:r>
              <a:rPr lang="en-US" b="1" dirty="0"/>
              <a:t>Function def.</a:t>
            </a:r>
            <a:br>
              <a:rPr lang="en-US" b="1" dirty="0"/>
            </a:br>
            <a:endParaRPr lang="en-US" b="1" dirty="0"/>
          </a:p>
          <a:p>
            <a:pPr lvl="1"/>
            <a:r>
              <a:rPr lang="en-US" b="1" dirty="0"/>
              <a:t>Variable def.</a:t>
            </a:r>
            <a:br>
              <a:rPr lang="en-US" b="1" dirty="0"/>
            </a:br>
            <a:endParaRPr lang="en-US" b="1" dirty="0"/>
          </a:p>
          <a:p>
            <a:pPr lvl="1"/>
            <a:r>
              <a:rPr lang="en-US" b="1" dirty="0"/>
              <a:t>If-then-else</a:t>
            </a:r>
            <a:br>
              <a:rPr lang="en-US" b="1" dirty="0"/>
            </a:br>
            <a:endParaRPr lang="en-US" b="1" dirty="0"/>
          </a:p>
          <a:p>
            <a:pPr lvl="1"/>
            <a:r>
              <a:rPr lang="en-US" b="1" dirty="0"/>
              <a:t>Assignment</a:t>
            </a:r>
          </a:p>
        </p:txBody>
      </p:sp>
      <p:sp>
        <p:nvSpPr>
          <p:cNvPr id="5" name="Content Placeholder 2">
            <a:extLst>
              <a:ext uri="{FF2B5EF4-FFF2-40B4-BE49-F238E27FC236}">
                <a16:creationId xmlns:a16="http://schemas.microsoft.com/office/drawing/2014/main" id="{DB68903E-ACD5-4D64-215B-2E8745E36900}"/>
              </a:ext>
            </a:extLst>
          </p:cNvPr>
          <p:cNvSpPr txBox="1">
            <a:spLocks/>
          </p:cNvSpPr>
          <p:nvPr/>
        </p:nvSpPr>
        <p:spPr>
          <a:xfrm>
            <a:off x="4547616" y="2374732"/>
            <a:ext cx="6547104" cy="37212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latin typeface="Consolas" panose="020B0609020204030204" pitchFamily="49" charset="0"/>
              </a:rPr>
              <a:t>/** Saturation … */</a:t>
            </a:r>
            <a:br>
              <a:rPr lang="en-US" b="1" dirty="0">
                <a:latin typeface="Consolas" panose="020B0609020204030204" pitchFamily="49" charset="0"/>
              </a:rPr>
            </a:br>
            <a:br>
              <a:rPr lang="en-US" b="1" dirty="0">
                <a:latin typeface="Consolas" panose="020B0609020204030204" pitchFamily="49" charset="0"/>
              </a:rPr>
            </a:br>
            <a:r>
              <a:rPr lang="en-US" b="1" dirty="0">
                <a:latin typeface="Consolas" panose="020B0609020204030204" pitchFamily="49" charset="0"/>
              </a:rPr>
              <a:t>void draw () { … }</a:t>
            </a:r>
            <a:br>
              <a:rPr lang="en-US" b="1" dirty="0">
                <a:latin typeface="Consolas" panose="020B0609020204030204" pitchFamily="49" charset="0"/>
              </a:rPr>
            </a:br>
            <a:br>
              <a:rPr lang="en-US" b="1" dirty="0">
                <a:latin typeface="Consolas" panose="020B0609020204030204" pitchFamily="49" charset="0"/>
              </a:rPr>
            </a:br>
            <a:r>
              <a:rPr lang="en-US" b="1" dirty="0">
                <a:latin typeface="Consolas" panose="020B0609020204030204" pitchFamily="49" charset="0"/>
              </a:rPr>
              <a:t>int </a:t>
            </a:r>
            <a:r>
              <a:rPr lang="en-US" b="1" dirty="0" err="1">
                <a:latin typeface="Consolas" panose="020B0609020204030204" pitchFamily="49" charset="0"/>
              </a:rPr>
              <a:t>barWidth</a:t>
            </a:r>
            <a:r>
              <a:rPr lang="en-US" b="1" dirty="0">
                <a:latin typeface="Consolas" panose="020B0609020204030204" pitchFamily="49" charset="0"/>
              </a:rPr>
              <a:t> = 20;</a:t>
            </a:r>
            <a:br>
              <a:rPr lang="en-US" b="1" dirty="0">
                <a:latin typeface="Consolas" panose="020B0609020204030204" pitchFamily="49" charset="0"/>
              </a:rPr>
            </a:br>
            <a:br>
              <a:rPr lang="en-US" b="1" dirty="0">
                <a:latin typeface="Consolas" panose="020B0609020204030204" pitchFamily="49" charset="0"/>
              </a:rPr>
            </a:br>
            <a:r>
              <a:rPr lang="en-US" b="1" dirty="0">
                <a:latin typeface="Consolas" panose="020B0609020204030204" pitchFamily="49" charset="0"/>
              </a:rPr>
              <a:t>if (</a:t>
            </a:r>
            <a:r>
              <a:rPr lang="en-US" b="1" dirty="0" err="1">
                <a:latin typeface="Consolas" panose="020B0609020204030204" pitchFamily="49" charset="0"/>
              </a:rPr>
              <a:t>whichBar</a:t>
            </a:r>
            <a:r>
              <a:rPr lang="en-US" b="1" dirty="0">
                <a:latin typeface="Consolas" panose="020B0609020204030204" pitchFamily="49" charset="0"/>
              </a:rPr>
              <a:t> != </a:t>
            </a:r>
            <a:r>
              <a:rPr lang="en-US" b="1" dirty="0" err="1">
                <a:latin typeface="Consolas" panose="020B0609020204030204" pitchFamily="49" charset="0"/>
              </a:rPr>
              <a:t>lastBar</a:t>
            </a:r>
            <a:r>
              <a:rPr lang="en-US" b="1" dirty="0">
                <a:latin typeface="Consolas" panose="020B0609020204030204" pitchFamily="49" charset="0"/>
              </a:rPr>
              <a:t>) { … }</a:t>
            </a:r>
            <a:br>
              <a:rPr lang="en-US" b="1" dirty="0">
                <a:latin typeface="Consolas" panose="020B0609020204030204" pitchFamily="49" charset="0"/>
              </a:rPr>
            </a:br>
            <a:br>
              <a:rPr lang="en-US" b="1" dirty="0">
                <a:latin typeface="Consolas" panose="020B0609020204030204" pitchFamily="49" charset="0"/>
              </a:rPr>
            </a:br>
            <a:r>
              <a:rPr lang="en-US" b="1" dirty="0" err="1">
                <a:latin typeface="Consolas" panose="020B0609020204030204" pitchFamily="49" charset="0"/>
              </a:rPr>
              <a:t>lastBar</a:t>
            </a:r>
            <a:r>
              <a:rPr lang="en-US" b="1" dirty="0">
                <a:latin typeface="Consolas" panose="020B0609020204030204" pitchFamily="49" charset="0"/>
              </a:rPr>
              <a:t> = </a:t>
            </a:r>
            <a:r>
              <a:rPr lang="en-US" b="1" dirty="0" err="1">
                <a:latin typeface="Consolas" panose="020B0609020204030204" pitchFamily="49" charset="0"/>
              </a:rPr>
              <a:t>whichBar</a:t>
            </a:r>
            <a:r>
              <a:rPr lang="en-US" b="1" dirty="0">
                <a:latin typeface="Consolas" panose="020B0609020204030204" pitchFamily="49" charset="0"/>
              </a:rPr>
              <a:t>;</a:t>
            </a:r>
          </a:p>
        </p:txBody>
      </p:sp>
      <p:sp>
        <p:nvSpPr>
          <p:cNvPr id="6" name="Slide Number Placeholder 5">
            <a:extLst>
              <a:ext uri="{FF2B5EF4-FFF2-40B4-BE49-F238E27FC236}">
                <a16:creationId xmlns:a16="http://schemas.microsoft.com/office/drawing/2014/main" id="{AD5B7BA9-EB20-C5C7-44C9-F1F25C839117}"/>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1695967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F9B0-0144-AA91-CA6E-D7F0A4A099E7}"/>
              </a:ext>
            </a:extLst>
          </p:cNvPr>
          <p:cNvSpPr>
            <a:spLocks noGrp="1"/>
          </p:cNvSpPr>
          <p:nvPr>
            <p:ph type="title"/>
          </p:nvPr>
        </p:nvSpPr>
        <p:spPr/>
        <p:txBody>
          <a:bodyPr/>
          <a:lstStyle/>
          <a:p>
            <a:r>
              <a:rPr lang="en-US" dirty="0"/>
              <a:t>Contingency</a:t>
            </a:r>
          </a:p>
        </p:txBody>
      </p:sp>
      <p:sp>
        <p:nvSpPr>
          <p:cNvPr id="3" name="Content Placeholder 2">
            <a:extLst>
              <a:ext uri="{FF2B5EF4-FFF2-40B4-BE49-F238E27FC236}">
                <a16:creationId xmlns:a16="http://schemas.microsoft.com/office/drawing/2014/main" id="{F393F5B2-B51E-F7CA-9CA5-6FE26B965028}"/>
              </a:ext>
            </a:extLst>
          </p:cNvPr>
          <p:cNvSpPr>
            <a:spLocks noGrp="1"/>
          </p:cNvSpPr>
          <p:nvPr>
            <p:ph idx="1"/>
          </p:nvPr>
        </p:nvSpPr>
        <p:spPr/>
        <p:txBody>
          <a:bodyPr/>
          <a:lstStyle/>
          <a:p>
            <a:r>
              <a:rPr lang="en-US" b="1" dirty="0"/>
              <a:t>Contingency</a:t>
            </a:r>
            <a:r>
              <a:rPr lang="en-US" dirty="0"/>
              <a:t> is not a design value, but a concept: The current state of world is rooted in history, and history could have been different. Different PL designers will respond to this observation with different design values</a:t>
            </a:r>
          </a:p>
          <a:p>
            <a:r>
              <a:rPr lang="en-US" b="1" dirty="0"/>
              <a:t>Continuity</a:t>
            </a:r>
            <a:r>
              <a:rPr lang="en-US" dirty="0"/>
              <a:t> is a design value, it expresses a preference: new PLs keep contingent design features from old PLs until change is needed</a:t>
            </a:r>
          </a:p>
          <a:p>
            <a:r>
              <a:rPr lang="en-US" b="1" dirty="0"/>
              <a:t>Radicalism </a:t>
            </a:r>
            <a:r>
              <a:rPr lang="en-US" dirty="0"/>
              <a:t>would be the opposite design value: some designers may prefer to reverse many contingent choices, not for usability, but for the sake of challenging current ideas in design</a:t>
            </a:r>
            <a:endParaRPr lang="en-US" b="1" dirty="0"/>
          </a:p>
        </p:txBody>
      </p:sp>
      <p:sp>
        <p:nvSpPr>
          <p:cNvPr id="4" name="Slide Number Placeholder 3">
            <a:extLst>
              <a:ext uri="{FF2B5EF4-FFF2-40B4-BE49-F238E27FC236}">
                <a16:creationId xmlns:a16="http://schemas.microsoft.com/office/drawing/2014/main" id="{6D5E5896-12C7-771A-3C62-579C169A7C01}"/>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1480235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FF9F-1107-4749-3FAC-8B14B4648D2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C7EA2D6-506B-E505-E710-87D33B7F638D}"/>
              </a:ext>
            </a:extLst>
          </p:cNvPr>
          <p:cNvSpPr>
            <a:spLocks noGrp="1"/>
          </p:cNvSpPr>
          <p:nvPr>
            <p:ph idx="1"/>
          </p:nvPr>
        </p:nvSpPr>
        <p:spPr/>
        <p:txBody>
          <a:bodyPr>
            <a:normAutofit/>
          </a:bodyPr>
          <a:lstStyle/>
          <a:p>
            <a:r>
              <a:rPr lang="en-US" dirty="0">
                <a:solidFill>
                  <a:schemeClr val="bg1"/>
                </a:solidFill>
              </a:rPr>
              <a:t>Through </a:t>
            </a:r>
            <a:r>
              <a:rPr lang="en-US" b="1" dirty="0">
                <a:solidFill>
                  <a:schemeClr val="bg1"/>
                </a:solidFill>
              </a:rPr>
              <a:t>Twine,</a:t>
            </a:r>
            <a:r>
              <a:rPr lang="en-US" dirty="0">
                <a:solidFill>
                  <a:schemeClr val="bg1"/>
                </a:solidFill>
              </a:rPr>
              <a:t> we reviewed:</a:t>
            </a:r>
          </a:p>
          <a:p>
            <a:r>
              <a:rPr lang="en-US" dirty="0">
                <a:solidFill>
                  <a:schemeClr val="bg1"/>
                </a:solidFill>
              </a:rPr>
              <a:t>The concepts of abstract syntax and semantics</a:t>
            </a:r>
          </a:p>
          <a:p>
            <a:r>
              <a:rPr lang="en-US" dirty="0">
                <a:solidFill>
                  <a:schemeClr val="bg1"/>
                </a:solidFill>
              </a:rPr>
              <a:t>Core notation for operational semantics</a:t>
            </a:r>
          </a:p>
          <a:p>
            <a:r>
              <a:rPr lang="en-US" dirty="0">
                <a:solidFill>
                  <a:schemeClr val="bg1"/>
                </a:solidFill>
              </a:rPr>
              <a:t>The use of theory to predict program behavior</a:t>
            </a:r>
          </a:p>
          <a:p>
            <a:r>
              <a:rPr lang="en-US" dirty="0"/>
              <a:t>Through </a:t>
            </a:r>
            <a:r>
              <a:rPr lang="en-US" b="1" dirty="0"/>
              <a:t>Processing,</a:t>
            </a:r>
            <a:r>
              <a:rPr lang="en-US" dirty="0"/>
              <a:t> we reviewed:</a:t>
            </a:r>
          </a:p>
          <a:p>
            <a:pPr lvl="1"/>
            <a:r>
              <a:rPr lang="en-US" dirty="0"/>
              <a:t>How a Humanist analyzes a programming language</a:t>
            </a:r>
          </a:p>
          <a:p>
            <a:pPr lvl="1"/>
            <a:r>
              <a:rPr lang="en-US" dirty="0"/>
              <a:t>How values like continuity inform a design</a:t>
            </a:r>
          </a:p>
          <a:p>
            <a:pPr lvl="1"/>
            <a:r>
              <a:rPr lang="en-US" dirty="0"/>
              <a:t>The relationship between PL design and Programmer Experience</a:t>
            </a:r>
          </a:p>
          <a:p>
            <a:pPr lvl="1"/>
            <a:endParaRPr lang="en-US" dirty="0"/>
          </a:p>
        </p:txBody>
      </p:sp>
      <p:sp>
        <p:nvSpPr>
          <p:cNvPr id="4" name="Slide Number Placeholder 3">
            <a:extLst>
              <a:ext uri="{FF2B5EF4-FFF2-40B4-BE49-F238E27FC236}">
                <a16:creationId xmlns:a16="http://schemas.microsoft.com/office/drawing/2014/main" id="{BFC358F5-7B63-8012-98B6-85003B174F31}"/>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1784583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5630-4559-DA0E-F5EE-3C2F890DF7AA}"/>
              </a:ext>
            </a:extLst>
          </p:cNvPr>
          <p:cNvSpPr>
            <a:spLocks noGrp="1"/>
          </p:cNvSpPr>
          <p:nvPr>
            <p:ph type="title"/>
          </p:nvPr>
        </p:nvSpPr>
        <p:spPr/>
        <p:txBody>
          <a:bodyPr/>
          <a:lstStyle/>
          <a:p>
            <a:r>
              <a:rPr lang="en-US" dirty="0"/>
              <a:t>Preparing for the Exam</a:t>
            </a:r>
          </a:p>
        </p:txBody>
      </p:sp>
      <p:sp>
        <p:nvSpPr>
          <p:cNvPr id="3" name="Content Placeholder 2">
            <a:extLst>
              <a:ext uri="{FF2B5EF4-FFF2-40B4-BE49-F238E27FC236}">
                <a16:creationId xmlns:a16="http://schemas.microsoft.com/office/drawing/2014/main" id="{C7E91307-1E4D-4CAF-67F1-036AF111D0F5}"/>
              </a:ext>
            </a:extLst>
          </p:cNvPr>
          <p:cNvSpPr>
            <a:spLocks noGrp="1"/>
          </p:cNvSpPr>
          <p:nvPr>
            <p:ph idx="1"/>
          </p:nvPr>
        </p:nvSpPr>
        <p:spPr/>
        <p:txBody>
          <a:bodyPr>
            <a:normAutofit fontScale="92500" lnSpcReduction="20000"/>
          </a:bodyPr>
          <a:lstStyle/>
          <a:p>
            <a:r>
              <a:rPr lang="en-US" dirty="0"/>
              <a:t>Exam philosophy: Balance rigor with stress reduction</a:t>
            </a:r>
          </a:p>
          <a:p>
            <a:r>
              <a:rPr lang="en-US" dirty="0"/>
              <a:t>Approach: I release a set of practice problems on Canvas. The exam problems are a subset of the practice problems</a:t>
            </a:r>
          </a:p>
          <a:p>
            <a:r>
              <a:rPr lang="en-US" b="1" dirty="0"/>
              <a:t>How to Prepare:</a:t>
            </a:r>
            <a:r>
              <a:rPr lang="en-US" dirty="0"/>
              <a:t> You are allowed to directly ask course staff for help with specific problems and to look over your answers. You are also allowed to work on them with other students</a:t>
            </a:r>
          </a:p>
          <a:p>
            <a:r>
              <a:rPr lang="en-US" b="1" dirty="0"/>
              <a:t>What Material?:</a:t>
            </a:r>
            <a:r>
              <a:rPr lang="en-US" dirty="0"/>
              <a:t> Material covered in programming HW, written HW, and lectures. (The book contains a bit of other material, not covered)</a:t>
            </a:r>
          </a:p>
          <a:p>
            <a:r>
              <a:rPr lang="en-US" b="1" dirty="0"/>
              <a:t>What Kind of Questions?: </a:t>
            </a:r>
            <a:r>
              <a:rPr lang="en-US" dirty="0"/>
              <a:t>See posted questions. Questions range from vocabulary to multiple-choice to code. I try to assign the most points to things you have spent the most time on. </a:t>
            </a:r>
            <a:endParaRPr lang="en-US" b="1" dirty="0"/>
          </a:p>
        </p:txBody>
      </p:sp>
      <p:sp>
        <p:nvSpPr>
          <p:cNvPr id="4" name="Slide Number Placeholder 3">
            <a:extLst>
              <a:ext uri="{FF2B5EF4-FFF2-40B4-BE49-F238E27FC236}">
                <a16:creationId xmlns:a16="http://schemas.microsoft.com/office/drawing/2014/main" id="{3EED1619-DAC3-A529-D84F-B319AA15E5D6}"/>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304077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A0B0-B3B2-E8D4-AED1-B98FB9B15D5E}"/>
              </a:ext>
            </a:extLst>
          </p:cNvPr>
          <p:cNvSpPr>
            <a:spLocks noGrp="1"/>
          </p:cNvSpPr>
          <p:nvPr>
            <p:ph type="title"/>
          </p:nvPr>
        </p:nvSpPr>
        <p:spPr/>
        <p:txBody>
          <a:bodyPr/>
          <a:lstStyle/>
          <a:p>
            <a:r>
              <a:rPr lang="en-US" dirty="0"/>
              <a:t>Motivation: It’s Almost Finals Week</a:t>
            </a:r>
          </a:p>
        </p:txBody>
      </p:sp>
      <p:sp>
        <p:nvSpPr>
          <p:cNvPr id="3" name="Content Placeholder 2">
            <a:extLst>
              <a:ext uri="{FF2B5EF4-FFF2-40B4-BE49-F238E27FC236}">
                <a16:creationId xmlns:a16="http://schemas.microsoft.com/office/drawing/2014/main" id="{F706926B-FE1A-7C11-19A1-8EEBF2FA805B}"/>
              </a:ext>
            </a:extLst>
          </p:cNvPr>
          <p:cNvSpPr>
            <a:spLocks noGrp="1"/>
          </p:cNvSpPr>
          <p:nvPr>
            <p:ph idx="1"/>
          </p:nvPr>
        </p:nvSpPr>
        <p:spPr/>
        <p:txBody>
          <a:bodyPr/>
          <a:lstStyle/>
          <a:p>
            <a:r>
              <a:rPr lang="en-US" dirty="0"/>
              <a:t>Play is fun, by definition</a:t>
            </a:r>
          </a:p>
          <a:p>
            <a:r>
              <a:rPr lang="en-US" dirty="0"/>
              <a:t>Let’s end the course with a fun lecture</a:t>
            </a:r>
          </a:p>
          <a:p>
            <a:r>
              <a:rPr lang="en-US" dirty="0"/>
              <a:t>While still learning some things</a:t>
            </a:r>
          </a:p>
        </p:txBody>
      </p:sp>
      <p:sp>
        <p:nvSpPr>
          <p:cNvPr id="4" name="Slide Number Placeholder 3">
            <a:extLst>
              <a:ext uri="{FF2B5EF4-FFF2-40B4-BE49-F238E27FC236}">
                <a16:creationId xmlns:a16="http://schemas.microsoft.com/office/drawing/2014/main" id="{56F84603-6278-316A-9BDA-14879823DBF4}"/>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462269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5F3A-2ED0-91A1-0CC0-C3D84542A456}"/>
              </a:ext>
            </a:extLst>
          </p:cNvPr>
          <p:cNvSpPr>
            <a:spLocks noGrp="1"/>
          </p:cNvSpPr>
          <p:nvPr>
            <p:ph type="title"/>
          </p:nvPr>
        </p:nvSpPr>
        <p:spPr/>
        <p:txBody>
          <a:bodyPr/>
          <a:lstStyle/>
          <a:p>
            <a:r>
              <a:rPr lang="en-US" dirty="0"/>
              <a:t>Exam Logistics</a:t>
            </a:r>
          </a:p>
        </p:txBody>
      </p:sp>
      <p:sp>
        <p:nvSpPr>
          <p:cNvPr id="3" name="Content Placeholder 2">
            <a:extLst>
              <a:ext uri="{FF2B5EF4-FFF2-40B4-BE49-F238E27FC236}">
                <a16:creationId xmlns:a16="http://schemas.microsoft.com/office/drawing/2014/main" id="{897E00AF-35DD-75C7-806F-E694E904EDD8}"/>
              </a:ext>
            </a:extLst>
          </p:cNvPr>
          <p:cNvSpPr>
            <a:spLocks noGrp="1"/>
          </p:cNvSpPr>
          <p:nvPr>
            <p:ph idx="1"/>
          </p:nvPr>
        </p:nvSpPr>
        <p:spPr/>
        <p:txBody>
          <a:bodyPr>
            <a:normAutofit/>
          </a:bodyPr>
          <a:lstStyle/>
          <a:p>
            <a:r>
              <a:rPr lang="en-US" b="1" dirty="0"/>
              <a:t>Last week of course:</a:t>
            </a:r>
            <a:r>
              <a:rPr lang="en-US" dirty="0"/>
              <a:t> </a:t>
            </a:r>
          </a:p>
          <a:p>
            <a:pPr lvl="1"/>
            <a:r>
              <a:rPr lang="en-US" b="1" dirty="0"/>
              <a:t>1. </a:t>
            </a:r>
            <a:r>
              <a:rPr lang="en-US" dirty="0"/>
              <a:t>Review session during class time in classroom, second-to-last day</a:t>
            </a:r>
          </a:p>
          <a:p>
            <a:pPr lvl="1"/>
            <a:r>
              <a:rPr lang="en-US" b="1" dirty="0"/>
              <a:t>2. </a:t>
            </a:r>
            <a:r>
              <a:rPr lang="en-US" dirty="0"/>
              <a:t>Final exam during class time in classroom, last day</a:t>
            </a:r>
          </a:p>
          <a:p>
            <a:r>
              <a:rPr lang="en-US" b="1" dirty="0"/>
              <a:t>Bring a computer:</a:t>
            </a:r>
            <a:r>
              <a:rPr lang="en-US" dirty="0"/>
              <a:t> The exam is online, but proctored in-person.</a:t>
            </a:r>
          </a:p>
          <a:p>
            <a:r>
              <a:rPr lang="en-US" dirty="0"/>
              <a:t>Extra-time accommodations are in-person</a:t>
            </a:r>
          </a:p>
        </p:txBody>
      </p:sp>
      <p:sp>
        <p:nvSpPr>
          <p:cNvPr id="4" name="Slide Number Placeholder 3">
            <a:extLst>
              <a:ext uri="{FF2B5EF4-FFF2-40B4-BE49-F238E27FC236}">
                <a16:creationId xmlns:a16="http://schemas.microsoft.com/office/drawing/2014/main" id="{E625AC7B-E71C-6F80-5763-634DBCB7FBAA}"/>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92605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6AAC-EFEC-7770-66C6-846499404AEC}"/>
              </a:ext>
            </a:extLst>
          </p:cNvPr>
          <p:cNvSpPr>
            <a:spLocks noGrp="1"/>
          </p:cNvSpPr>
          <p:nvPr>
            <p:ph type="title"/>
          </p:nvPr>
        </p:nvSpPr>
        <p:spPr/>
        <p:txBody>
          <a:bodyPr/>
          <a:lstStyle/>
          <a:p>
            <a:r>
              <a:rPr lang="en-US" dirty="0"/>
              <a:t>Section: Twine</a:t>
            </a:r>
          </a:p>
        </p:txBody>
      </p:sp>
      <p:sp>
        <p:nvSpPr>
          <p:cNvPr id="3" name="Content Placeholder 2">
            <a:extLst>
              <a:ext uri="{FF2B5EF4-FFF2-40B4-BE49-F238E27FC236}">
                <a16:creationId xmlns:a16="http://schemas.microsoft.com/office/drawing/2014/main" id="{5C8FA361-5C99-4905-076D-535A6E2782E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45FE232D-0E17-D94E-573D-BEDD1715FD50}"/>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183519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3B10-27F0-EF16-C533-5746D8598AF6}"/>
              </a:ext>
            </a:extLst>
          </p:cNvPr>
          <p:cNvSpPr>
            <a:spLocks noGrp="1"/>
          </p:cNvSpPr>
          <p:nvPr>
            <p:ph type="title"/>
          </p:nvPr>
        </p:nvSpPr>
        <p:spPr/>
        <p:txBody>
          <a:bodyPr/>
          <a:lstStyle/>
          <a:p>
            <a:r>
              <a:rPr lang="en-US" b="1" dirty="0"/>
              <a:t>Activity: </a:t>
            </a:r>
            <a:r>
              <a:rPr lang="en-US" dirty="0"/>
              <a:t>Play Some Twine Games</a:t>
            </a:r>
            <a:endParaRPr lang="en-US" b="1" dirty="0"/>
          </a:p>
        </p:txBody>
      </p:sp>
      <p:sp>
        <p:nvSpPr>
          <p:cNvPr id="3" name="Content Placeholder 2">
            <a:extLst>
              <a:ext uri="{FF2B5EF4-FFF2-40B4-BE49-F238E27FC236}">
                <a16:creationId xmlns:a16="http://schemas.microsoft.com/office/drawing/2014/main" id="{ADB5DFA5-4ADD-7026-B934-C7020B469B2F}"/>
              </a:ext>
            </a:extLst>
          </p:cNvPr>
          <p:cNvSpPr>
            <a:spLocks noGrp="1"/>
          </p:cNvSpPr>
          <p:nvPr>
            <p:ph idx="1"/>
          </p:nvPr>
        </p:nvSpPr>
        <p:spPr/>
        <p:txBody>
          <a:bodyPr>
            <a:normAutofit lnSpcReduction="10000"/>
          </a:bodyPr>
          <a:lstStyle/>
          <a:p>
            <a:r>
              <a:rPr lang="en-US" b="1" dirty="0"/>
              <a:t>For 15 minutes: </a:t>
            </a:r>
            <a:r>
              <a:rPr lang="en-US" dirty="0"/>
              <a:t>Pick 1 or more games and play them:</a:t>
            </a:r>
          </a:p>
          <a:p>
            <a:r>
              <a:rPr lang="en-US" dirty="0"/>
              <a:t>Search engines:</a:t>
            </a:r>
          </a:p>
          <a:p>
            <a:pPr lvl="1"/>
            <a:r>
              <a:rPr lang="en-US" dirty="0"/>
              <a:t> </a:t>
            </a:r>
            <a:r>
              <a:rPr lang="en-US" dirty="0">
                <a:hlinkClick r:id="rId2"/>
              </a:rPr>
              <a:t>https://itch.io/games/tag-twine</a:t>
            </a:r>
            <a:endParaRPr lang="en-US" dirty="0"/>
          </a:p>
          <a:p>
            <a:pPr lvl="1"/>
            <a:r>
              <a:rPr lang="en-US" dirty="0">
                <a:hlinkClick r:id="rId3"/>
              </a:rPr>
              <a:t>https://ifdb.org/search?searchfor=system:Twine</a:t>
            </a:r>
            <a:endParaRPr lang="en-US" dirty="0"/>
          </a:p>
          <a:p>
            <a:r>
              <a:rPr lang="en-US" dirty="0"/>
              <a:t>Professor’s suggestions:</a:t>
            </a:r>
          </a:p>
          <a:p>
            <a:pPr lvl="1"/>
            <a:r>
              <a:rPr lang="en-US" dirty="0">
                <a:hlinkClick r:id="rId4"/>
              </a:rPr>
              <a:t>https://chubbbbbs.itch.io/at-the-edge-of-the-world-there-is-a-gas-station</a:t>
            </a:r>
            <a:endParaRPr lang="en-US" dirty="0"/>
          </a:p>
          <a:p>
            <a:pPr lvl="1"/>
            <a:r>
              <a:rPr lang="en-US" dirty="0">
                <a:hlinkClick r:id="rId5"/>
              </a:rPr>
              <a:t>https://tommchenry.itch.io/horse-master</a:t>
            </a:r>
            <a:r>
              <a:rPr lang="en-US" dirty="0"/>
              <a:t> (long)</a:t>
            </a:r>
          </a:p>
          <a:p>
            <a:pPr lvl="1"/>
            <a:r>
              <a:rPr lang="en-US" dirty="0">
                <a:hlinkClick r:id="rId6"/>
              </a:rPr>
              <a:t>https://pieartsy.itch.io/erstwhile</a:t>
            </a:r>
            <a:r>
              <a:rPr lang="en-US" dirty="0"/>
              <a:t> (From Prof. Schneider)</a:t>
            </a:r>
          </a:p>
          <a:p>
            <a:r>
              <a:rPr lang="en-US" dirty="0"/>
              <a:t>Feel free to play/chat together with each other</a:t>
            </a:r>
          </a:p>
          <a:p>
            <a:endParaRPr lang="en-US" dirty="0"/>
          </a:p>
          <a:p>
            <a:endParaRPr lang="en-US" b="1" dirty="0"/>
          </a:p>
        </p:txBody>
      </p:sp>
      <p:sp>
        <p:nvSpPr>
          <p:cNvPr id="4" name="Slide Number Placeholder 3">
            <a:extLst>
              <a:ext uri="{FF2B5EF4-FFF2-40B4-BE49-F238E27FC236}">
                <a16:creationId xmlns:a16="http://schemas.microsoft.com/office/drawing/2014/main" id="{BE84FC40-2751-D698-469B-775E6AAC79F9}"/>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286752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3B10-27F0-EF16-C533-5746D8598AF6}"/>
              </a:ext>
            </a:extLst>
          </p:cNvPr>
          <p:cNvSpPr>
            <a:spLocks noGrp="1"/>
          </p:cNvSpPr>
          <p:nvPr>
            <p:ph type="title"/>
          </p:nvPr>
        </p:nvSpPr>
        <p:spPr/>
        <p:txBody>
          <a:bodyPr/>
          <a:lstStyle/>
          <a:p>
            <a:r>
              <a:rPr lang="en-US" b="1" dirty="0"/>
              <a:t>Activity: </a:t>
            </a:r>
            <a:r>
              <a:rPr lang="en-US" dirty="0"/>
              <a:t>Play Some Twine Games</a:t>
            </a:r>
            <a:endParaRPr lang="en-US" b="1" dirty="0"/>
          </a:p>
        </p:txBody>
      </p:sp>
      <p:sp>
        <p:nvSpPr>
          <p:cNvPr id="3" name="Content Placeholder 2">
            <a:extLst>
              <a:ext uri="{FF2B5EF4-FFF2-40B4-BE49-F238E27FC236}">
                <a16:creationId xmlns:a16="http://schemas.microsoft.com/office/drawing/2014/main" id="{ADB5DFA5-4ADD-7026-B934-C7020B469B2F}"/>
              </a:ext>
            </a:extLst>
          </p:cNvPr>
          <p:cNvSpPr>
            <a:spLocks noGrp="1"/>
          </p:cNvSpPr>
          <p:nvPr>
            <p:ph idx="1"/>
          </p:nvPr>
        </p:nvSpPr>
        <p:spPr/>
        <p:txBody>
          <a:bodyPr>
            <a:normAutofit/>
          </a:bodyPr>
          <a:lstStyle/>
          <a:p>
            <a:r>
              <a:rPr lang="en-US" b="1" dirty="0"/>
              <a:t>For 15 minutes: </a:t>
            </a:r>
            <a:r>
              <a:rPr lang="en-US" dirty="0"/>
              <a:t>Pick 1 or more games and play them</a:t>
            </a:r>
          </a:p>
          <a:p>
            <a:r>
              <a:rPr lang="en-US" dirty="0"/>
              <a:t>As you play, keep these questions in mind:</a:t>
            </a:r>
          </a:p>
          <a:p>
            <a:pPr lvl="1"/>
            <a:r>
              <a:rPr lang="en-US" dirty="0"/>
              <a:t>If Twine is a programming language, what are the main concepts in that language? What ideas might we use while developing the theory of Twine?</a:t>
            </a:r>
          </a:p>
          <a:p>
            <a:pPr lvl="1"/>
            <a:r>
              <a:rPr lang="en-US" dirty="0"/>
              <a:t>What are the limitations of Twine? e.g. what programs can it write?</a:t>
            </a:r>
          </a:p>
          <a:p>
            <a:pPr lvl="1"/>
            <a:r>
              <a:rPr lang="en-US" dirty="0"/>
              <a:t>Twine’s main programmer audience is very casual game developers. How might Twine’s design serve this audience? Where might they struggle?</a:t>
            </a:r>
          </a:p>
          <a:p>
            <a:endParaRPr lang="en-US" dirty="0"/>
          </a:p>
          <a:p>
            <a:endParaRPr lang="en-US" b="1" dirty="0"/>
          </a:p>
        </p:txBody>
      </p:sp>
      <p:sp>
        <p:nvSpPr>
          <p:cNvPr id="4" name="Slide Number Placeholder 3">
            <a:extLst>
              <a:ext uri="{FF2B5EF4-FFF2-40B4-BE49-F238E27FC236}">
                <a16:creationId xmlns:a16="http://schemas.microsoft.com/office/drawing/2014/main" id="{BE84FC40-2751-D698-469B-775E6AAC79F9}"/>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80288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99DD-9F23-0455-97FD-AFB947B62C58}"/>
              </a:ext>
            </a:extLst>
          </p:cNvPr>
          <p:cNvSpPr>
            <a:spLocks noGrp="1"/>
          </p:cNvSpPr>
          <p:nvPr>
            <p:ph type="title"/>
          </p:nvPr>
        </p:nvSpPr>
        <p:spPr/>
        <p:txBody>
          <a:bodyPr/>
          <a:lstStyle/>
          <a:p>
            <a:r>
              <a:rPr lang="en-US" b="1" dirty="0"/>
              <a:t>Discuss Twine (~5 minutes)</a:t>
            </a:r>
          </a:p>
        </p:txBody>
      </p:sp>
      <p:sp>
        <p:nvSpPr>
          <p:cNvPr id="3" name="Content Placeholder 2">
            <a:extLst>
              <a:ext uri="{FF2B5EF4-FFF2-40B4-BE49-F238E27FC236}">
                <a16:creationId xmlns:a16="http://schemas.microsoft.com/office/drawing/2014/main" id="{F8618FAE-8D3E-D9BA-6292-F6C96C3CEC18}"/>
              </a:ext>
            </a:extLst>
          </p:cNvPr>
          <p:cNvSpPr>
            <a:spLocks noGrp="1"/>
          </p:cNvSpPr>
          <p:nvPr>
            <p:ph idx="1"/>
          </p:nvPr>
        </p:nvSpPr>
        <p:spPr/>
        <p:txBody>
          <a:bodyPr/>
          <a:lstStyle/>
          <a:p>
            <a:r>
              <a:rPr lang="en-US" dirty="0"/>
              <a:t>In Social Science, getting people to share their experiences is an important research technique</a:t>
            </a:r>
          </a:p>
          <a:p>
            <a:r>
              <a:rPr lang="en-US" b="1" dirty="0"/>
              <a:t>1. Share</a:t>
            </a:r>
            <a:r>
              <a:rPr lang="en-US" dirty="0"/>
              <a:t> your experiences playing Twine games. Funny? Weird?</a:t>
            </a:r>
          </a:p>
          <a:p>
            <a:r>
              <a:rPr lang="en-US" b="1" dirty="0"/>
              <a:t>2. </a:t>
            </a:r>
            <a:r>
              <a:rPr lang="en-US" dirty="0"/>
              <a:t>Has anyone in this room made a Twine game before? If so, share your </a:t>
            </a:r>
            <a:r>
              <a:rPr lang="en-US" b="1" dirty="0"/>
              <a:t>programmer experience </a:t>
            </a:r>
            <a:r>
              <a:rPr lang="en-US" dirty="0"/>
              <a:t>making that game</a:t>
            </a:r>
          </a:p>
          <a:p>
            <a:r>
              <a:rPr lang="en-US" b="1" dirty="0"/>
              <a:t>3. </a:t>
            </a:r>
            <a:r>
              <a:rPr lang="en-US" dirty="0"/>
              <a:t>We’re going to develop the theory of Twine as a way of reviewing our core theory skills. </a:t>
            </a:r>
            <a:r>
              <a:rPr lang="en-US" b="1" dirty="0"/>
              <a:t>Brainstorm </a:t>
            </a:r>
            <a:r>
              <a:rPr lang="en-US" dirty="0"/>
              <a:t>how we might represent the (abstract) syntax, semantics, or even type system of Twine</a:t>
            </a:r>
            <a:endParaRPr lang="en-US" b="1" dirty="0"/>
          </a:p>
        </p:txBody>
      </p:sp>
      <p:sp>
        <p:nvSpPr>
          <p:cNvPr id="4" name="Slide Number Placeholder 3">
            <a:extLst>
              <a:ext uri="{FF2B5EF4-FFF2-40B4-BE49-F238E27FC236}">
                <a16:creationId xmlns:a16="http://schemas.microsoft.com/office/drawing/2014/main" id="{21982919-C947-9BF2-3732-B934A87F85AE}"/>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141742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99DD-9F23-0455-97FD-AFB947B62C58}"/>
              </a:ext>
            </a:extLst>
          </p:cNvPr>
          <p:cNvSpPr>
            <a:spLocks noGrp="1"/>
          </p:cNvSpPr>
          <p:nvPr>
            <p:ph type="title"/>
          </p:nvPr>
        </p:nvSpPr>
        <p:spPr/>
        <p:txBody>
          <a:bodyPr/>
          <a:lstStyle/>
          <a:p>
            <a:r>
              <a:rPr lang="en-US" b="1" dirty="0"/>
              <a:t>Demo of Twine Editor</a:t>
            </a:r>
          </a:p>
        </p:txBody>
      </p:sp>
      <p:sp>
        <p:nvSpPr>
          <p:cNvPr id="3" name="Content Placeholder 2">
            <a:extLst>
              <a:ext uri="{FF2B5EF4-FFF2-40B4-BE49-F238E27FC236}">
                <a16:creationId xmlns:a16="http://schemas.microsoft.com/office/drawing/2014/main" id="{F8618FAE-8D3E-D9BA-6292-F6C96C3CEC18}"/>
              </a:ext>
            </a:extLst>
          </p:cNvPr>
          <p:cNvSpPr>
            <a:spLocks noGrp="1"/>
          </p:cNvSpPr>
          <p:nvPr>
            <p:ph idx="1"/>
          </p:nvPr>
        </p:nvSpPr>
        <p:spPr/>
        <p:txBody>
          <a:bodyPr/>
          <a:lstStyle/>
          <a:p>
            <a:r>
              <a:rPr lang="en-US" dirty="0">
                <a:hlinkClick r:id="rId2"/>
              </a:rPr>
              <a:t>https://twinery.org/2/#/</a:t>
            </a:r>
            <a:endParaRPr lang="en-US" dirty="0"/>
          </a:p>
          <a:p>
            <a:endParaRPr lang="en-US" b="1" dirty="0"/>
          </a:p>
        </p:txBody>
      </p:sp>
      <p:sp>
        <p:nvSpPr>
          <p:cNvPr id="4" name="Slide Number Placeholder 3">
            <a:extLst>
              <a:ext uri="{FF2B5EF4-FFF2-40B4-BE49-F238E27FC236}">
                <a16:creationId xmlns:a16="http://schemas.microsoft.com/office/drawing/2014/main" id="{21982919-C947-9BF2-3732-B934A87F85AE}"/>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277560557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7929</TotalTime>
  <Words>3415</Words>
  <Application>Microsoft Office PowerPoint</Application>
  <PresentationFormat>Widescreen</PresentationFormat>
  <Paragraphs>310</Paragraphs>
  <Slides>40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Calibri</vt:lpstr>
      <vt:lpstr>Calibri Light</vt:lpstr>
      <vt:lpstr>Cambria Math</vt:lpstr>
      <vt:lpstr>Consolas</vt:lpstr>
      <vt:lpstr>Google Sans</vt:lpstr>
      <vt:lpstr>Nimbus Roman No9 L</vt:lpstr>
      <vt:lpstr>Retrospect</vt:lpstr>
      <vt:lpstr>12 – Play + Media</vt:lpstr>
      <vt:lpstr>Outline</vt:lpstr>
      <vt:lpstr>Motivation: Reinforce Ideas Before Exam</vt:lpstr>
      <vt:lpstr>Motivation: It’s Almost Finals Week</vt:lpstr>
      <vt:lpstr>Section: Twine</vt:lpstr>
      <vt:lpstr>Activity: Play Some Twine Games</vt:lpstr>
      <vt:lpstr>Activity: Play Some Twine Games</vt:lpstr>
      <vt:lpstr>Discuss Twine (~5 minutes)</vt:lpstr>
      <vt:lpstr>Demo of Twine Editor</vt:lpstr>
      <vt:lpstr>Outline of Twine Theory</vt:lpstr>
      <vt:lpstr>Concrete Syntax? No</vt:lpstr>
      <vt:lpstr>Abstract Syntax</vt:lpstr>
      <vt:lpstr>Abstract Syntax Review</vt:lpstr>
      <vt:lpstr>Twine Abstract Syntax, Formally</vt:lpstr>
      <vt:lpstr>Twine Abstract Syntax, Details</vt:lpstr>
      <vt:lpstr>(Small-Step Operational) Semantics</vt:lpstr>
      <vt:lpstr>Main Stepping Rule</vt:lpstr>
      <vt:lpstr>All Stepping Rules</vt:lpstr>
      <vt:lpstr>Type System? No thanks</vt:lpstr>
      <vt:lpstr>Theory Can Require Creativity</vt:lpstr>
      <vt:lpstr>Twine and Deterministic Finite Automata</vt:lpstr>
      <vt:lpstr>Deterministic Finite Automata: Example</vt:lpstr>
      <vt:lpstr>Twine and Deterministic Finite Automata</vt:lpstr>
      <vt:lpstr>First Theorem</vt:lpstr>
      <vt:lpstr>Recall: Pumping Lemma for RE</vt:lpstr>
      <vt:lpstr>Next: Pumping Lemma for DFA</vt:lpstr>
      <vt:lpstr>Twine Theorems</vt:lpstr>
      <vt:lpstr>Section: Processing</vt:lpstr>
      <vt:lpstr>Processing = Programming for Media Arts</vt:lpstr>
      <vt:lpstr>Guided Exploration: Saturation Example</vt:lpstr>
      <vt:lpstr>Free Exploration: 5-10 minutes</vt:lpstr>
      <vt:lpstr>List of Design Values</vt:lpstr>
      <vt:lpstr>Visuality</vt:lpstr>
      <vt:lpstr>Immediacy</vt:lpstr>
      <vt:lpstr>(Familiarity +) Continuity</vt:lpstr>
      <vt:lpstr>Examples of Continuity</vt:lpstr>
      <vt:lpstr>Contingency</vt:lpstr>
      <vt:lpstr>Summary</vt:lpstr>
      <vt:lpstr>Preparing for the Exam</vt:lpstr>
      <vt:lpstr>Exam Logistics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87</cp:revision>
  <dcterms:created xsi:type="dcterms:W3CDTF">2023-08-13T16:19:48Z</dcterms:created>
  <dcterms:modified xsi:type="dcterms:W3CDTF">2023-12-11T20:47:25Z</dcterms:modified>
</cp:coreProperties>
</file>