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88" r:id="rId5"/>
    <p:sldId id="289" r:id="rId6"/>
    <p:sldId id="290" r:id="rId7"/>
    <p:sldId id="259" r:id="rId8"/>
    <p:sldId id="291" r:id="rId9"/>
    <p:sldId id="292" r:id="rId10"/>
    <p:sldId id="260" r:id="rId11"/>
    <p:sldId id="261" r:id="rId12"/>
    <p:sldId id="262" r:id="rId13"/>
    <p:sldId id="263" r:id="rId14"/>
    <p:sldId id="265" r:id="rId15"/>
    <p:sldId id="266" r:id="rId16"/>
    <p:sldId id="267" r:id="rId17"/>
    <p:sldId id="269" r:id="rId18"/>
    <p:sldId id="268" r:id="rId19"/>
    <p:sldId id="294" r:id="rId20"/>
    <p:sldId id="293" r:id="rId21"/>
    <p:sldId id="270" r:id="rId22"/>
    <p:sldId id="271" r:id="rId23"/>
    <p:sldId id="273" r:id="rId24"/>
    <p:sldId id="272" r:id="rId25"/>
    <p:sldId id="274" r:id="rId26"/>
    <p:sldId id="275" r:id="rId27"/>
    <p:sldId id="295" r:id="rId28"/>
    <p:sldId id="276" r:id="rId29"/>
    <p:sldId id="277" r:id="rId30"/>
    <p:sldId id="278" r:id="rId31"/>
    <p:sldId id="279" r:id="rId32"/>
    <p:sldId id="280" r:id="rId33"/>
    <p:sldId id="281" r:id="rId34"/>
    <p:sldId id="282" r:id="rId35"/>
    <p:sldId id="283" r:id="rId36"/>
    <p:sldId id="284" r:id="rId37"/>
    <p:sldId id="286" r:id="rId38"/>
    <p:sldId id="285" r:id="rId39"/>
    <p:sldId id="287" r:id="rId40"/>
    <p:sldId id="399" r:id="rId41"/>
    <p:sldId id="398" r:id="rId42"/>
    <p:sldId id="360" r:id="rId43"/>
    <p:sldId id="388" r:id="rId44"/>
    <p:sldId id="297" r:id="rId45"/>
    <p:sldId id="296" r:id="rId46"/>
    <p:sldId id="400" r:id="rId47"/>
    <p:sldId id="401" r:id="rId48"/>
    <p:sldId id="402" r:id="rId49"/>
    <p:sldId id="403" r:id="rId50"/>
    <p:sldId id="404" r:id="rId51"/>
    <p:sldId id="405" r:id="rId52"/>
    <p:sldId id="389" r:id="rId53"/>
    <p:sldId id="390" r:id="rId54"/>
    <p:sldId id="391" r:id="rId55"/>
    <p:sldId id="392" r:id="rId56"/>
    <p:sldId id="407" r:id="rId57"/>
    <p:sldId id="393"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100" d="100"/>
          <a:sy n="100" d="100"/>
        </p:scale>
        <p:origin x="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DF0DA02A-3D36-4521-B995-F6A931B35345}"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F0DA02A-3D36-4521-B995-F6A931B35345}"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0DA02A-3D36-4521-B995-F6A931B35345}"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F0DA02A-3D36-4521-B995-F6A931B35345}"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DF0DA02A-3D36-4521-B995-F6A931B35345}" type="datetimeFigureOut">
              <a:rPr lang="en-US" smtClean="0"/>
              <a:t>8/14/2023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0DA02A-3D36-4521-B995-F6A931B35345}" type="datetimeFigureOut">
              <a:rPr lang="en-US" smtClean="0"/>
              <a:t>8/14/2023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F0DA02A-3D36-4521-B995-F6A931B35345}" type="datetimeFigureOut">
              <a:rPr lang="en-US" smtClean="0"/>
              <a:t>8/14/2023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0DA02A-3D36-4521-B995-F6A931B35345}" type="datetimeFigureOut">
              <a:rPr lang="en-US" smtClean="0"/>
              <a:t>8/14/2023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0DA02A-3D36-4521-B995-F6A931B35345}"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0DA02A-3D36-4521-B995-F6A931B35345}" type="datetimeFigureOut">
              <a:rPr lang="en-US" smtClean="0"/>
              <a:t>8/14/2023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bookish.press/hcp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01 - Introduction</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©2023 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B64BD-FD2E-B81D-BBB3-2CB0F8CF582D}"/>
              </a:ext>
            </a:extLst>
          </p:cNvPr>
          <p:cNvSpPr>
            <a:spLocks noGrp="1"/>
          </p:cNvSpPr>
          <p:nvPr>
            <p:ph type="title"/>
          </p:nvPr>
        </p:nvSpPr>
        <p:spPr/>
        <p:txBody>
          <a:bodyPr/>
          <a:lstStyle/>
          <a:p>
            <a:r>
              <a:rPr lang="en-US" dirty="0"/>
              <a:t>Classroom Expectations: Inclusivity</a:t>
            </a:r>
          </a:p>
        </p:txBody>
      </p:sp>
      <p:sp>
        <p:nvSpPr>
          <p:cNvPr id="3" name="Content Placeholder 2">
            <a:extLst>
              <a:ext uri="{FF2B5EF4-FFF2-40B4-BE49-F238E27FC236}">
                <a16:creationId xmlns:a16="http://schemas.microsoft.com/office/drawing/2014/main" id="{134DA636-3C77-2087-1913-2DF76D742C15}"/>
              </a:ext>
            </a:extLst>
          </p:cNvPr>
          <p:cNvSpPr>
            <a:spLocks noGrp="1"/>
          </p:cNvSpPr>
          <p:nvPr>
            <p:ph idx="1"/>
          </p:nvPr>
        </p:nvSpPr>
        <p:spPr/>
        <p:txBody>
          <a:bodyPr>
            <a:normAutofit fontScale="85000" lnSpcReduction="20000"/>
          </a:bodyPr>
          <a:lstStyle/>
          <a:p>
            <a:r>
              <a:rPr lang="en-US" b="1" dirty="0"/>
              <a:t>Expectation:</a:t>
            </a:r>
            <a:r>
              <a:rPr lang="en-US" dirty="0"/>
              <a:t> It’s a team effort to create a welcoming classroom environment</a:t>
            </a:r>
          </a:p>
          <a:p>
            <a:pPr lvl="1"/>
            <a:r>
              <a:rPr lang="en-US" dirty="0"/>
              <a:t>You are expected not to make classmates feel bad if they don’t know something</a:t>
            </a:r>
          </a:p>
          <a:p>
            <a:pPr lvl="1"/>
            <a:r>
              <a:rPr lang="en-US" dirty="0"/>
              <a:t>Asking questions is encouraged – helping answer classmates’ questions is encouraged too</a:t>
            </a:r>
          </a:p>
          <a:p>
            <a:r>
              <a:rPr lang="en-US" b="1" dirty="0"/>
              <a:t>Expectation:</a:t>
            </a:r>
            <a:r>
              <a:rPr lang="en-US" dirty="0"/>
              <a:t> When social issues come up in lecture, respect others’ experiences</a:t>
            </a:r>
          </a:p>
          <a:p>
            <a:pPr lvl="1"/>
            <a:r>
              <a:rPr lang="en-US" dirty="0"/>
              <a:t>Students are not expected to speak up about any topic that they don’t want to</a:t>
            </a:r>
          </a:p>
          <a:p>
            <a:pPr lvl="1"/>
            <a:r>
              <a:rPr lang="en-US" dirty="0"/>
              <a:t>Students are not all expected to share common opinions</a:t>
            </a:r>
          </a:p>
          <a:p>
            <a:pPr lvl="1"/>
            <a:r>
              <a:rPr lang="en-US" dirty="0"/>
              <a:t>But if a student shares an experience of marginalization to help educate the whole class, classmates are expected to respect their experience as legitimate </a:t>
            </a:r>
          </a:p>
          <a:p>
            <a:r>
              <a:rPr lang="en-US" b="1" dirty="0"/>
              <a:t>Expectation:</a:t>
            </a:r>
            <a:r>
              <a:rPr lang="en-US" dirty="0"/>
              <a:t> Profs. need to be safe people to talk to</a:t>
            </a:r>
          </a:p>
          <a:p>
            <a:pPr lvl="1"/>
            <a:r>
              <a:rPr lang="en-US" dirty="0"/>
              <a:t>My average student does not feel the need to talk with me about more than class material. That’s ok</a:t>
            </a:r>
          </a:p>
          <a:p>
            <a:pPr lvl="1"/>
            <a:r>
              <a:rPr lang="en-US" dirty="0"/>
              <a:t>But when students experience marginalization, I want them to know I’m safe to talk to. Been there.</a:t>
            </a:r>
          </a:p>
        </p:txBody>
      </p:sp>
    </p:spTree>
    <p:extLst>
      <p:ext uri="{BB962C8B-B14F-4D97-AF65-F5344CB8AC3E}">
        <p14:creationId xmlns:p14="http://schemas.microsoft.com/office/powerpoint/2010/main" val="1505416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B64BD-FD2E-B81D-BBB3-2CB0F8CF582D}"/>
              </a:ext>
            </a:extLst>
          </p:cNvPr>
          <p:cNvSpPr>
            <a:spLocks noGrp="1"/>
          </p:cNvSpPr>
          <p:nvPr>
            <p:ph type="title"/>
          </p:nvPr>
        </p:nvSpPr>
        <p:spPr/>
        <p:txBody>
          <a:bodyPr/>
          <a:lstStyle/>
          <a:p>
            <a:r>
              <a:rPr lang="en-US" dirty="0"/>
              <a:t>Classroom Expectations: Mental Health</a:t>
            </a:r>
          </a:p>
        </p:txBody>
      </p:sp>
      <p:sp>
        <p:nvSpPr>
          <p:cNvPr id="3" name="Content Placeholder 2">
            <a:extLst>
              <a:ext uri="{FF2B5EF4-FFF2-40B4-BE49-F238E27FC236}">
                <a16:creationId xmlns:a16="http://schemas.microsoft.com/office/drawing/2014/main" id="{134DA636-3C77-2087-1913-2DF76D742C15}"/>
              </a:ext>
            </a:extLst>
          </p:cNvPr>
          <p:cNvSpPr>
            <a:spLocks noGrp="1"/>
          </p:cNvSpPr>
          <p:nvPr>
            <p:ph idx="1"/>
          </p:nvPr>
        </p:nvSpPr>
        <p:spPr/>
        <p:txBody>
          <a:bodyPr>
            <a:normAutofit fontScale="92500"/>
          </a:bodyPr>
          <a:lstStyle/>
          <a:p>
            <a:r>
              <a:rPr lang="en-US" b="1" dirty="0"/>
              <a:t>Expectation: </a:t>
            </a:r>
            <a:r>
              <a:rPr lang="en-US" dirty="0"/>
              <a:t>Do not support stress culture in this space. I aim for a 40 hour work week for myself and strongly encourage it for all of my students.</a:t>
            </a:r>
          </a:p>
          <a:p>
            <a:r>
              <a:rPr lang="en-US" b="1" dirty="0"/>
              <a:t>Expectation: </a:t>
            </a:r>
            <a:r>
              <a:rPr lang="en-US" dirty="0"/>
              <a:t>Mental health needs should be baked into the course design</a:t>
            </a:r>
          </a:p>
          <a:p>
            <a:pPr lvl="1"/>
            <a:r>
              <a:rPr lang="en-US" dirty="0"/>
              <a:t>I aim to set a workload which falls within 13 total hours per week</a:t>
            </a:r>
          </a:p>
          <a:p>
            <a:pPr lvl="1"/>
            <a:r>
              <a:rPr lang="en-US" dirty="0"/>
              <a:t>It is not a personal failing if it takes you longer than I intended</a:t>
            </a:r>
          </a:p>
          <a:p>
            <a:pPr lvl="1"/>
            <a:r>
              <a:rPr lang="en-US" dirty="0"/>
              <a:t>If students need an adjusted schedule for mental health reasons, the course is designed to make this relatively easy</a:t>
            </a:r>
          </a:p>
          <a:p>
            <a:r>
              <a:rPr lang="en-US" b="1" dirty="0"/>
              <a:t>Expectation:</a:t>
            </a:r>
            <a:r>
              <a:rPr lang="en-US" dirty="0"/>
              <a:t> See last slide re: “safe person to talk to”. Been there.</a:t>
            </a:r>
            <a:endParaRPr lang="en-US" b="1" dirty="0"/>
          </a:p>
          <a:p>
            <a:pPr lvl="1"/>
            <a:r>
              <a:rPr lang="en-US" dirty="0"/>
              <a:t>More info in syllabus</a:t>
            </a:r>
          </a:p>
        </p:txBody>
      </p:sp>
    </p:spTree>
    <p:extLst>
      <p:ext uri="{BB962C8B-B14F-4D97-AF65-F5344CB8AC3E}">
        <p14:creationId xmlns:p14="http://schemas.microsoft.com/office/powerpoint/2010/main" val="4160613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B64BD-FD2E-B81D-BBB3-2CB0F8CF582D}"/>
              </a:ext>
            </a:extLst>
          </p:cNvPr>
          <p:cNvSpPr>
            <a:spLocks noGrp="1"/>
          </p:cNvSpPr>
          <p:nvPr>
            <p:ph type="title"/>
          </p:nvPr>
        </p:nvSpPr>
        <p:spPr/>
        <p:txBody>
          <a:bodyPr/>
          <a:lstStyle/>
          <a:p>
            <a:r>
              <a:rPr lang="en-US" dirty="0"/>
              <a:t>Classroom Expectations: Disability</a:t>
            </a:r>
          </a:p>
        </p:txBody>
      </p:sp>
      <p:sp>
        <p:nvSpPr>
          <p:cNvPr id="3" name="Content Placeholder 2">
            <a:extLst>
              <a:ext uri="{FF2B5EF4-FFF2-40B4-BE49-F238E27FC236}">
                <a16:creationId xmlns:a16="http://schemas.microsoft.com/office/drawing/2014/main" id="{134DA636-3C77-2087-1913-2DF76D742C15}"/>
              </a:ext>
            </a:extLst>
          </p:cNvPr>
          <p:cNvSpPr>
            <a:spLocks noGrp="1"/>
          </p:cNvSpPr>
          <p:nvPr>
            <p:ph idx="1"/>
          </p:nvPr>
        </p:nvSpPr>
        <p:spPr/>
        <p:txBody>
          <a:bodyPr/>
          <a:lstStyle/>
          <a:p>
            <a:r>
              <a:rPr lang="en-US" b="1" dirty="0"/>
              <a:t>For standard accommodations:</a:t>
            </a:r>
            <a:r>
              <a:rPr lang="en-US" dirty="0"/>
              <a:t> Go through OAS/Clockwork as usual</a:t>
            </a:r>
          </a:p>
          <a:p>
            <a:r>
              <a:rPr lang="en-US" b="1" dirty="0"/>
              <a:t>If you would benefit from non-standard accommodations: </a:t>
            </a:r>
            <a:r>
              <a:rPr lang="en-US" dirty="0"/>
              <a:t>I’m happy to chat</a:t>
            </a:r>
          </a:p>
          <a:p>
            <a:r>
              <a:rPr lang="en-US" dirty="0"/>
              <a:t>This is personal to me</a:t>
            </a:r>
          </a:p>
          <a:p>
            <a:r>
              <a:rPr lang="en-US" dirty="0"/>
              <a:t>I have a lecture dedicated to disability issues in programming language design</a:t>
            </a:r>
            <a:br>
              <a:rPr lang="en-US" dirty="0"/>
            </a:br>
            <a:r>
              <a:rPr lang="en-US" dirty="0"/>
              <a:t>(Depending on the year, we may or may not cover every lecture)</a:t>
            </a:r>
          </a:p>
        </p:txBody>
      </p:sp>
    </p:spTree>
    <p:extLst>
      <p:ext uri="{BB962C8B-B14F-4D97-AF65-F5344CB8AC3E}">
        <p14:creationId xmlns:p14="http://schemas.microsoft.com/office/powerpoint/2010/main" val="3927433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FB93F-0468-7423-6F49-133B1D43D0ED}"/>
              </a:ext>
            </a:extLst>
          </p:cNvPr>
          <p:cNvSpPr>
            <a:spLocks noGrp="1"/>
          </p:cNvSpPr>
          <p:nvPr>
            <p:ph type="title"/>
          </p:nvPr>
        </p:nvSpPr>
        <p:spPr/>
        <p:txBody>
          <a:bodyPr/>
          <a:lstStyle/>
          <a:p>
            <a:r>
              <a:rPr lang="en-US" dirty="0"/>
              <a:t>Deciding Whether to Take Course</a:t>
            </a:r>
          </a:p>
        </p:txBody>
      </p:sp>
      <p:sp>
        <p:nvSpPr>
          <p:cNvPr id="3" name="Content Placeholder 2">
            <a:extLst>
              <a:ext uri="{FF2B5EF4-FFF2-40B4-BE49-F238E27FC236}">
                <a16:creationId xmlns:a16="http://schemas.microsoft.com/office/drawing/2014/main" id="{59B4CA31-7B41-2C61-FDF0-AD0105D5F396}"/>
              </a:ext>
            </a:extLst>
          </p:cNvPr>
          <p:cNvSpPr>
            <a:spLocks noGrp="1"/>
          </p:cNvSpPr>
          <p:nvPr>
            <p:ph idx="1"/>
          </p:nvPr>
        </p:nvSpPr>
        <p:spPr/>
        <p:txBody>
          <a:bodyPr>
            <a:normAutofit fontScale="92500" lnSpcReduction="20000"/>
          </a:bodyPr>
          <a:lstStyle/>
          <a:p>
            <a:r>
              <a:rPr lang="en-US" dirty="0"/>
              <a:t>You should take this course if you’re interested in </a:t>
            </a:r>
            <a:r>
              <a:rPr lang="en-US" b="1" dirty="0"/>
              <a:t>Programming Languages:</a:t>
            </a:r>
          </a:p>
          <a:p>
            <a:pPr lvl="1"/>
            <a:r>
              <a:rPr lang="en-US" dirty="0"/>
              <a:t>How can I better understand the tools I use every day?</a:t>
            </a:r>
          </a:p>
          <a:p>
            <a:pPr lvl="1"/>
            <a:r>
              <a:rPr lang="en-US" dirty="0"/>
              <a:t>How can I deeply understand whether a program is correct?</a:t>
            </a:r>
          </a:p>
          <a:p>
            <a:pPr lvl="1"/>
            <a:r>
              <a:rPr lang="en-US" dirty="0"/>
              <a:t>How can I implement a small language?</a:t>
            </a:r>
          </a:p>
          <a:p>
            <a:pPr lvl="1"/>
            <a:r>
              <a:rPr lang="en-US" dirty="0"/>
              <a:t>How can I can understand the meaning and execution of a program in perfect detail?</a:t>
            </a:r>
          </a:p>
          <a:p>
            <a:r>
              <a:rPr lang="en-US" dirty="0"/>
              <a:t> or </a:t>
            </a:r>
            <a:r>
              <a:rPr lang="en-US" b="1" dirty="0"/>
              <a:t>Design</a:t>
            </a:r>
            <a:r>
              <a:rPr lang="en-US" dirty="0"/>
              <a:t>:</a:t>
            </a:r>
          </a:p>
          <a:p>
            <a:pPr lvl="1"/>
            <a:r>
              <a:rPr lang="en-US" dirty="0"/>
              <a:t>How do I rigorously learn the needs of a specific group of programmers?</a:t>
            </a:r>
          </a:p>
          <a:p>
            <a:pPr lvl="1"/>
            <a:r>
              <a:rPr lang="en-US" dirty="0"/>
              <a:t>How do I assess whether a proposed language meets the group’s needs?</a:t>
            </a:r>
          </a:p>
          <a:p>
            <a:pPr lvl="1"/>
            <a:r>
              <a:rPr lang="en-US" dirty="0"/>
              <a:t>How do I design programming languages with marginalized users in mind?</a:t>
            </a:r>
          </a:p>
          <a:p>
            <a:pPr lvl="1"/>
            <a:r>
              <a:rPr lang="en-US" dirty="0"/>
              <a:t>How do I theorize about the impacts of design choices in society?</a:t>
            </a:r>
          </a:p>
          <a:p>
            <a:pPr lvl="1"/>
            <a:r>
              <a:rPr lang="en-US" dirty="0"/>
              <a:t>How do all these considerations play out in real case studies?</a:t>
            </a:r>
          </a:p>
          <a:p>
            <a:pPr lvl="1"/>
            <a:endParaRPr lang="en-US" dirty="0"/>
          </a:p>
          <a:p>
            <a:pPr lvl="1"/>
            <a:endParaRPr lang="en-US" dirty="0"/>
          </a:p>
        </p:txBody>
      </p:sp>
    </p:spTree>
    <p:extLst>
      <p:ext uri="{BB962C8B-B14F-4D97-AF65-F5344CB8AC3E}">
        <p14:creationId xmlns:p14="http://schemas.microsoft.com/office/powerpoint/2010/main" val="808034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FB93F-0468-7423-6F49-133B1D43D0ED}"/>
              </a:ext>
            </a:extLst>
          </p:cNvPr>
          <p:cNvSpPr>
            <a:spLocks noGrp="1"/>
          </p:cNvSpPr>
          <p:nvPr>
            <p:ph type="title"/>
          </p:nvPr>
        </p:nvSpPr>
        <p:spPr/>
        <p:txBody>
          <a:bodyPr/>
          <a:lstStyle/>
          <a:p>
            <a:r>
              <a:rPr lang="en-US" dirty="0"/>
              <a:t>Expected Background</a:t>
            </a:r>
          </a:p>
        </p:txBody>
      </p:sp>
      <p:sp>
        <p:nvSpPr>
          <p:cNvPr id="3" name="Content Placeholder 2">
            <a:extLst>
              <a:ext uri="{FF2B5EF4-FFF2-40B4-BE49-F238E27FC236}">
                <a16:creationId xmlns:a16="http://schemas.microsoft.com/office/drawing/2014/main" id="{59B4CA31-7B41-2C61-FDF0-AD0105D5F396}"/>
              </a:ext>
            </a:extLst>
          </p:cNvPr>
          <p:cNvSpPr>
            <a:spLocks noGrp="1"/>
          </p:cNvSpPr>
          <p:nvPr>
            <p:ph idx="1"/>
          </p:nvPr>
        </p:nvSpPr>
        <p:spPr/>
        <p:txBody>
          <a:bodyPr>
            <a:normAutofit fontScale="77500" lnSpcReduction="20000"/>
          </a:bodyPr>
          <a:lstStyle/>
          <a:p>
            <a:r>
              <a:rPr lang="en-US" b="1" dirty="0"/>
              <a:t>My Actual Requirements</a:t>
            </a:r>
          </a:p>
          <a:p>
            <a:pPr marL="457200" indent="-457200">
              <a:buFont typeface="+mj-lt"/>
              <a:buAutoNum type="arabicPeriod"/>
            </a:pPr>
            <a:r>
              <a:rPr lang="en-US" dirty="0"/>
              <a:t>You should be ready to do programming assignments in an unfamiliar programming language</a:t>
            </a:r>
          </a:p>
          <a:p>
            <a:pPr marL="749808" lvl="1" indent="-457200">
              <a:buFont typeface="+mj-lt"/>
              <a:buAutoNum type="arabicPeriod"/>
            </a:pPr>
            <a:r>
              <a:rPr lang="en-US" dirty="0"/>
              <a:t>The programming assignments will use Rust, which is probably new to most of you</a:t>
            </a:r>
          </a:p>
          <a:p>
            <a:pPr marL="457200" indent="-457200">
              <a:buFont typeface="+mj-lt"/>
              <a:buAutoNum type="arabicPeriod"/>
            </a:pPr>
            <a:r>
              <a:rPr lang="en-US" dirty="0"/>
              <a:t>You need to be okay with going outside your comfort zone</a:t>
            </a:r>
          </a:p>
          <a:p>
            <a:pPr marL="749808" lvl="1" indent="-457200">
              <a:buFont typeface="+mj-lt"/>
              <a:buAutoNum type="arabicPeriod"/>
            </a:pPr>
            <a:r>
              <a:rPr lang="en-US" dirty="0"/>
              <a:t>We will do usability studies and design exercises</a:t>
            </a:r>
          </a:p>
          <a:p>
            <a:pPr marL="749808" lvl="1" indent="-457200">
              <a:buFont typeface="+mj-lt"/>
              <a:buAutoNum type="arabicPeriod"/>
            </a:pPr>
            <a:r>
              <a:rPr lang="en-US" dirty="0"/>
              <a:t>These will be new to the large majority of you</a:t>
            </a:r>
          </a:p>
          <a:p>
            <a:pPr marL="457200" indent="-457200">
              <a:buFont typeface="+mj-lt"/>
              <a:buAutoNum type="arabicPeriod"/>
            </a:pPr>
            <a:r>
              <a:rPr lang="en-US" dirty="0"/>
              <a:t>You need to be comfortable with the idea that I include social issues in my courses</a:t>
            </a:r>
          </a:p>
          <a:p>
            <a:pPr marL="749808" lvl="1" indent="-457200">
              <a:buFont typeface="+mj-lt"/>
              <a:buAutoNum type="arabicPeriod"/>
            </a:pPr>
            <a:r>
              <a:rPr lang="en-US" dirty="0"/>
              <a:t>If not, drop the course now. I realize this sounds harsh, but:</a:t>
            </a:r>
          </a:p>
          <a:p>
            <a:pPr marL="749808" lvl="1" indent="-457200">
              <a:buFont typeface="+mj-lt"/>
              <a:buAutoNum type="arabicPeriod"/>
            </a:pPr>
            <a:r>
              <a:rPr lang="en-US" dirty="0"/>
              <a:t>I want students to have fun in their classes. I am helping you decide whether you’ll like it</a:t>
            </a:r>
          </a:p>
          <a:p>
            <a:pPr marL="749808" lvl="1" indent="-457200">
              <a:buFont typeface="+mj-lt"/>
              <a:buAutoNum type="arabicPeriod"/>
            </a:pPr>
            <a:r>
              <a:rPr lang="en-US" dirty="0"/>
              <a:t>Every year I receive course evaluations asserting that discussion of society does not belong in computer science classrooms. Students should be aware that such statements are ignored</a:t>
            </a:r>
          </a:p>
        </p:txBody>
      </p:sp>
    </p:spTree>
    <p:extLst>
      <p:ext uri="{BB962C8B-B14F-4D97-AF65-F5344CB8AC3E}">
        <p14:creationId xmlns:p14="http://schemas.microsoft.com/office/powerpoint/2010/main" val="1544295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FB93F-0468-7423-6F49-133B1D43D0ED}"/>
              </a:ext>
            </a:extLst>
          </p:cNvPr>
          <p:cNvSpPr>
            <a:spLocks noGrp="1"/>
          </p:cNvSpPr>
          <p:nvPr>
            <p:ph type="title"/>
          </p:nvPr>
        </p:nvSpPr>
        <p:spPr/>
        <p:txBody>
          <a:bodyPr/>
          <a:lstStyle/>
          <a:p>
            <a:r>
              <a:rPr lang="en-US" dirty="0"/>
              <a:t>Expected Background</a:t>
            </a:r>
          </a:p>
        </p:txBody>
      </p:sp>
      <p:sp>
        <p:nvSpPr>
          <p:cNvPr id="3" name="Content Placeholder 2">
            <a:extLst>
              <a:ext uri="{FF2B5EF4-FFF2-40B4-BE49-F238E27FC236}">
                <a16:creationId xmlns:a16="http://schemas.microsoft.com/office/drawing/2014/main" id="{59B4CA31-7B41-2C61-FDF0-AD0105D5F396}"/>
              </a:ext>
            </a:extLst>
          </p:cNvPr>
          <p:cNvSpPr>
            <a:spLocks noGrp="1"/>
          </p:cNvSpPr>
          <p:nvPr>
            <p:ph idx="1"/>
          </p:nvPr>
        </p:nvSpPr>
        <p:spPr/>
        <p:txBody>
          <a:bodyPr>
            <a:normAutofit fontScale="92500" lnSpcReduction="20000"/>
          </a:bodyPr>
          <a:lstStyle/>
          <a:p>
            <a:r>
              <a:rPr lang="en-US" b="1" dirty="0"/>
              <a:t>What the Syllabus Says</a:t>
            </a:r>
          </a:p>
          <a:p>
            <a:r>
              <a:rPr lang="en-US" b="1" dirty="0"/>
              <a:t>CS 2303 Systems Programming Concepts:</a:t>
            </a:r>
            <a:r>
              <a:rPr lang="en-US" dirty="0"/>
              <a:t> The main reason we list this course as a prerequisite is that it’s best if you have seen several different programming languages before taking CS 4536. I will casually mention different programming languages as examples in lecture. Although this is not a very “</a:t>
            </a:r>
            <a:r>
              <a:rPr lang="en-US" dirty="0" err="1"/>
              <a:t>systemsy</a:t>
            </a:r>
            <a:r>
              <a:rPr lang="en-US" dirty="0"/>
              <a:t>” course, understanding systems helps understand how to program Rust.</a:t>
            </a:r>
          </a:p>
          <a:p>
            <a:r>
              <a:rPr lang="en-US" b="1" dirty="0"/>
              <a:t>CS 3133 Foundations of Computer Science: </a:t>
            </a:r>
            <a:r>
              <a:rPr lang="en-US" dirty="0"/>
              <a:t>The main reason we list this course as a prerequisite is that we will use regular expressions and context-free grammars in CS 4536. We will teach these concepts as if they are new to you, but it can’t hurt if you have seen them</a:t>
            </a:r>
          </a:p>
          <a:p>
            <a:pPr lvl="1"/>
            <a:r>
              <a:rPr lang="en-US" dirty="0"/>
              <a:t>CS 4536/CS 536 does not require doing proofs </a:t>
            </a:r>
            <a:r>
              <a:rPr lang="en-US" b="1" dirty="0"/>
              <a:t> </a:t>
            </a:r>
          </a:p>
        </p:txBody>
      </p:sp>
    </p:spTree>
    <p:extLst>
      <p:ext uri="{BB962C8B-B14F-4D97-AF65-F5344CB8AC3E}">
        <p14:creationId xmlns:p14="http://schemas.microsoft.com/office/powerpoint/2010/main" val="1744516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FB93F-0468-7423-6F49-133B1D43D0ED}"/>
              </a:ext>
            </a:extLst>
          </p:cNvPr>
          <p:cNvSpPr>
            <a:spLocks noGrp="1"/>
          </p:cNvSpPr>
          <p:nvPr>
            <p:ph type="title"/>
          </p:nvPr>
        </p:nvSpPr>
        <p:spPr/>
        <p:txBody>
          <a:bodyPr/>
          <a:lstStyle/>
          <a:p>
            <a:r>
              <a:rPr lang="en-US" dirty="0"/>
              <a:t>Importance of Growth Mindset</a:t>
            </a:r>
          </a:p>
        </p:txBody>
      </p:sp>
      <p:sp>
        <p:nvSpPr>
          <p:cNvPr id="3" name="Content Placeholder 2">
            <a:extLst>
              <a:ext uri="{FF2B5EF4-FFF2-40B4-BE49-F238E27FC236}">
                <a16:creationId xmlns:a16="http://schemas.microsoft.com/office/drawing/2014/main" id="{59B4CA31-7B41-2C61-FDF0-AD0105D5F396}"/>
              </a:ext>
            </a:extLst>
          </p:cNvPr>
          <p:cNvSpPr>
            <a:spLocks noGrp="1"/>
          </p:cNvSpPr>
          <p:nvPr>
            <p:ph idx="1"/>
          </p:nvPr>
        </p:nvSpPr>
        <p:spPr/>
        <p:txBody>
          <a:bodyPr/>
          <a:lstStyle/>
          <a:p>
            <a:r>
              <a:rPr lang="en-US" dirty="0"/>
              <a:t>This course is designed so that few people will be experts on every single lecture</a:t>
            </a:r>
          </a:p>
          <a:p>
            <a:r>
              <a:rPr lang="en-US" dirty="0"/>
              <a:t>If you expect perfection of yourself in every lecture, you will likely get stressed out</a:t>
            </a:r>
          </a:p>
          <a:p>
            <a:r>
              <a:rPr lang="en-US" dirty="0"/>
              <a:t>If you want to have a good time in this class, you need to let yourself try when you might fail</a:t>
            </a:r>
          </a:p>
          <a:p>
            <a:r>
              <a:rPr lang="en-US" dirty="0"/>
              <a:t>This course is designed so that it is easy to try again if you need to</a:t>
            </a:r>
          </a:p>
        </p:txBody>
      </p:sp>
    </p:spTree>
    <p:extLst>
      <p:ext uri="{BB962C8B-B14F-4D97-AF65-F5344CB8AC3E}">
        <p14:creationId xmlns:p14="http://schemas.microsoft.com/office/powerpoint/2010/main" val="4008836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FB93F-0468-7423-6F49-133B1D43D0ED}"/>
              </a:ext>
            </a:extLst>
          </p:cNvPr>
          <p:cNvSpPr>
            <a:spLocks noGrp="1"/>
          </p:cNvSpPr>
          <p:nvPr>
            <p:ph type="title"/>
          </p:nvPr>
        </p:nvSpPr>
        <p:spPr/>
        <p:txBody>
          <a:bodyPr/>
          <a:lstStyle/>
          <a:p>
            <a:r>
              <a:rPr lang="en-US" dirty="0"/>
              <a:t>When to Stop</a:t>
            </a:r>
          </a:p>
        </p:txBody>
      </p:sp>
      <p:sp>
        <p:nvSpPr>
          <p:cNvPr id="3" name="Content Placeholder 2">
            <a:extLst>
              <a:ext uri="{FF2B5EF4-FFF2-40B4-BE49-F238E27FC236}">
                <a16:creationId xmlns:a16="http://schemas.microsoft.com/office/drawing/2014/main" id="{59B4CA31-7B41-2C61-FDF0-AD0105D5F396}"/>
              </a:ext>
            </a:extLst>
          </p:cNvPr>
          <p:cNvSpPr>
            <a:spLocks noGrp="1"/>
          </p:cNvSpPr>
          <p:nvPr>
            <p:ph idx="1"/>
          </p:nvPr>
        </p:nvSpPr>
        <p:spPr/>
        <p:txBody>
          <a:bodyPr/>
          <a:lstStyle/>
          <a:p>
            <a:r>
              <a:rPr lang="en-US" dirty="0"/>
              <a:t>That being said, there are some times when dropping a course is a reasonable decision</a:t>
            </a:r>
          </a:p>
          <a:p>
            <a:pPr marL="457200" indent="-457200">
              <a:buFont typeface="+mj-lt"/>
              <a:buAutoNum type="arabicPeriod"/>
            </a:pPr>
            <a:r>
              <a:rPr lang="en-US" dirty="0"/>
              <a:t>If your weekly working hours are excessive after getting help and you are burning out</a:t>
            </a:r>
          </a:p>
          <a:p>
            <a:pPr marL="457200" indent="-457200">
              <a:buFont typeface="+mj-lt"/>
              <a:buAutoNum type="arabicPeriod"/>
            </a:pPr>
            <a:r>
              <a:rPr lang="en-US" dirty="0"/>
              <a:t>If your health suffers</a:t>
            </a:r>
          </a:p>
          <a:p>
            <a:pPr marL="457200" indent="-457200">
              <a:buFont typeface="+mj-lt"/>
              <a:buAutoNum type="arabicPeriod"/>
            </a:pPr>
            <a:r>
              <a:rPr lang="en-US" dirty="0"/>
              <a:t>If you have explored the topic and learned your interests lie elsewhere</a:t>
            </a:r>
          </a:p>
        </p:txBody>
      </p:sp>
    </p:spTree>
    <p:extLst>
      <p:ext uri="{BB962C8B-B14F-4D97-AF65-F5344CB8AC3E}">
        <p14:creationId xmlns:p14="http://schemas.microsoft.com/office/powerpoint/2010/main" val="3464383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ABD5-6180-F7BC-390B-F2A6132B88B7}"/>
              </a:ext>
            </a:extLst>
          </p:cNvPr>
          <p:cNvSpPr>
            <a:spLocks noGrp="1"/>
          </p:cNvSpPr>
          <p:nvPr>
            <p:ph type="title"/>
          </p:nvPr>
        </p:nvSpPr>
        <p:spPr/>
        <p:txBody>
          <a:bodyPr/>
          <a:lstStyle/>
          <a:p>
            <a:r>
              <a:rPr lang="en-US" dirty="0"/>
              <a:t>Course Content - Schedule</a:t>
            </a:r>
          </a:p>
        </p:txBody>
      </p:sp>
      <p:sp>
        <p:nvSpPr>
          <p:cNvPr id="3" name="Content Placeholder 2">
            <a:extLst>
              <a:ext uri="{FF2B5EF4-FFF2-40B4-BE49-F238E27FC236}">
                <a16:creationId xmlns:a16="http://schemas.microsoft.com/office/drawing/2014/main" id="{2980EA3D-726D-3284-E8D7-C924EC8956CC}"/>
              </a:ext>
            </a:extLst>
          </p:cNvPr>
          <p:cNvSpPr>
            <a:spLocks noGrp="1"/>
          </p:cNvSpPr>
          <p:nvPr>
            <p:ph idx="1"/>
          </p:nvPr>
        </p:nvSpPr>
        <p:spPr/>
        <p:txBody>
          <a:bodyPr/>
          <a:lstStyle/>
          <a:p>
            <a:r>
              <a:rPr lang="en-US" dirty="0"/>
              <a:t>Approximate class schedule, subject to change</a:t>
            </a:r>
            <a:br>
              <a:rPr lang="en-US" dirty="0"/>
            </a:br>
            <a:r>
              <a:rPr lang="en-US" b="1" dirty="0"/>
              <a:t>For CS 4536</a:t>
            </a:r>
            <a:endParaRPr lang="en-US" dirty="0"/>
          </a:p>
        </p:txBody>
      </p:sp>
      <p:pic>
        <p:nvPicPr>
          <p:cNvPr id="7" name="Picture 6">
            <a:extLst>
              <a:ext uri="{FF2B5EF4-FFF2-40B4-BE49-F238E27FC236}">
                <a16:creationId xmlns:a16="http://schemas.microsoft.com/office/drawing/2014/main" id="{9B130855-6C30-DE41-7568-DF4E3F12E73B}"/>
              </a:ext>
            </a:extLst>
          </p:cNvPr>
          <p:cNvPicPr>
            <a:picLocks noChangeAspect="1"/>
          </p:cNvPicPr>
          <p:nvPr/>
        </p:nvPicPr>
        <p:blipFill>
          <a:blip r:embed="rId2"/>
          <a:stretch>
            <a:fillRect/>
          </a:stretch>
        </p:blipFill>
        <p:spPr>
          <a:xfrm>
            <a:off x="2759367" y="2199551"/>
            <a:ext cx="4096322" cy="4163006"/>
          </a:xfrm>
          <a:prstGeom prst="rect">
            <a:avLst/>
          </a:prstGeom>
        </p:spPr>
      </p:pic>
    </p:spTree>
    <p:extLst>
      <p:ext uri="{BB962C8B-B14F-4D97-AF65-F5344CB8AC3E}">
        <p14:creationId xmlns:p14="http://schemas.microsoft.com/office/powerpoint/2010/main" val="1092325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ABD5-6180-F7BC-390B-F2A6132B88B7}"/>
              </a:ext>
            </a:extLst>
          </p:cNvPr>
          <p:cNvSpPr>
            <a:spLocks noGrp="1"/>
          </p:cNvSpPr>
          <p:nvPr>
            <p:ph type="title"/>
          </p:nvPr>
        </p:nvSpPr>
        <p:spPr/>
        <p:txBody>
          <a:bodyPr/>
          <a:lstStyle/>
          <a:p>
            <a:r>
              <a:rPr lang="en-US" dirty="0"/>
              <a:t>Course Content - Schedule</a:t>
            </a:r>
          </a:p>
        </p:txBody>
      </p:sp>
      <p:sp>
        <p:nvSpPr>
          <p:cNvPr id="3" name="Content Placeholder 2">
            <a:extLst>
              <a:ext uri="{FF2B5EF4-FFF2-40B4-BE49-F238E27FC236}">
                <a16:creationId xmlns:a16="http://schemas.microsoft.com/office/drawing/2014/main" id="{2980EA3D-726D-3284-E8D7-C924EC8956CC}"/>
              </a:ext>
            </a:extLst>
          </p:cNvPr>
          <p:cNvSpPr>
            <a:spLocks noGrp="1"/>
          </p:cNvSpPr>
          <p:nvPr>
            <p:ph idx="1"/>
          </p:nvPr>
        </p:nvSpPr>
        <p:spPr/>
        <p:txBody>
          <a:bodyPr/>
          <a:lstStyle/>
          <a:p>
            <a:r>
              <a:rPr lang="en-US" dirty="0"/>
              <a:t>Approximate class schedule, subject to change</a:t>
            </a:r>
            <a:br>
              <a:rPr lang="en-US" dirty="0"/>
            </a:br>
            <a:r>
              <a:rPr lang="en-US" b="1" dirty="0"/>
              <a:t>For CS 4536</a:t>
            </a:r>
            <a:br>
              <a:rPr lang="en-US" b="1" dirty="0"/>
            </a:br>
            <a:r>
              <a:rPr lang="en-US" b="1" dirty="0"/>
              <a:t>For CS 536</a:t>
            </a:r>
            <a:br>
              <a:rPr lang="en-US" b="1" dirty="0"/>
            </a:br>
            <a:r>
              <a:rPr lang="en-US" b="1" dirty="0"/>
              <a:t>TODO: Update on Monday</a:t>
            </a:r>
          </a:p>
          <a:p>
            <a:r>
              <a:rPr lang="en-US" b="1" dirty="0"/>
              <a:t>Group into Topics</a:t>
            </a:r>
          </a:p>
          <a:p>
            <a:r>
              <a:rPr lang="en-US" b="1" dirty="0"/>
              <a:t>Logistics Note: </a:t>
            </a:r>
            <a:r>
              <a:rPr lang="en-US" dirty="0"/>
              <a:t>I’m at a research conference the last week of A-term. The course staff will lead a review session and exam in my absence</a:t>
            </a:r>
          </a:p>
          <a:p>
            <a:pPr lvl="1"/>
            <a:r>
              <a:rPr lang="en-US" dirty="0"/>
              <a:t>I’m not a huge fan of final exams, but this was the best fit for the schedule</a:t>
            </a:r>
          </a:p>
        </p:txBody>
      </p:sp>
    </p:spTree>
    <p:extLst>
      <p:ext uri="{BB962C8B-B14F-4D97-AF65-F5344CB8AC3E}">
        <p14:creationId xmlns:p14="http://schemas.microsoft.com/office/powerpoint/2010/main" val="4095986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EC25-0512-6BEB-F789-1E4DA8F1188D}"/>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89194BC-CBCA-2A3E-05AB-3E7C338AFBFE}"/>
              </a:ext>
            </a:extLst>
          </p:cNvPr>
          <p:cNvSpPr>
            <a:spLocks noGrp="1"/>
          </p:cNvSpPr>
          <p:nvPr>
            <p:ph idx="1"/>
          </p:nvPr>
        </p:nvSpPr>
        <p:spPr/>
        <p:txBody>
          <a:bodyPr/>
          <a:lstStyle/>
          <a:p>
            <a:pPr lvl="1"/>
            <a:r>
              <a:rPr lang="en-US" dirty="0"/>
              <a:t>Introductions</a:t>
            </a:r>
          </a:p>
          <a:p>
            <a:pPr lvl="1"/>
            <a:r>
              <a:rPr lang="en-US" dirty="0"/>
              <a:t>Expectations</a:t>
            </a:r>
          </a:p>
          <a:p>
            <a:pPr lvl="2"/>
            <a:r>
              <a:rPr lang="en-US" dirty="0"/>
              <a:t>Whether to take the course</a:t>
            </a:r>
          </a:p>
          <a:p>
            <a:pPr lvl="2"/>
            <a:r>
              <a:rPr lang="en-US" dirty="0"/>
              <a:t>How to take the course</a:t>
            </a:r>
          </a:p>
          <a:p>
            <a:pPr lvl="1"/>
            <a:r>
              <a:rPr lang="en-US" dirty="0"/>
              <a:t>What is a Programming Language?</a:t>
            </a:r>
          </a:p>
          <a:p>
            <a:pPr lvl="1"/>
            <a:r>
              <a:rPr lang="en-US" dirty="0"/>
              <a:t>Things you Have to Do</a:t>
            </a:r>
          </a:p>
          <a:p>
            <a:pPr marL="201168" lvl="1" indent="0">
              <a:buNone/>
            </a:pPr>
            <a:endParaRPr lang="en-US" dirty="0"/>
          </a:p>
        </p:txBody>
      </p:sp>
    </p:spTree>
    <p:extLst>
      <p:ext uri="{BB962C8B-B14F-4D97-AF65-F5344CB8AC3E}">
        <p14:creationId xmlns:p14="http://schemas.microsoft.com/office/powerpoint/2010/main" val="1711220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ABD5-6180-F7BC-390B-F2A6132B88B7}"/>
              </a:ext>
            </a:extLst>
          </p:cNvPr>
          <p:cNvSpPr>
            <a:spLocks noGrp="1"/>
          </p:cNvSpPr>
          <p:nvPr>
            <p:ph type="title"/>
          </p:nvPr>
        </p:nvSpPr>
        <p:spPr/>
        <p:txBody>
          <a:bodyPr/>
          <a:lstStyle/>
          <a:p>
            <a:r>
              <a:rPr lang="en-US" dirty="0"/>
              <a:t>Course Content - Activities</a:t>
            </a:r>
          </a:p>
        </p:txBody>
      </p:sp>
      <p:sp>
        <p:nvSpPr>
          <p:cNvPr id="3" name="Content Placeholder 2">
            <a:extLst>
              <a:ext uri="{FF2B5EF4-FFF2-40B4-BE49-F238E27FC236}">
                <a16:creationId xmlns:a16="http://schemas.microsoft.com/office/drawing/2014/main" id="{2980EA3D-726D-3284-E8D7-C924EC8956CC}"/>
              </a:ext>
            </a:extLst>
          </p:cNvPr>
          <p:cNvSpPr>
            <a:spLocks noGrp="1"/>
          </p:cNvSpPr>
          <p:nvPr>
            <p:ph idx="1"/>
          </p:nvPr>
        </p:nvSpPr>
        <p:spPr/>
        <p:txBody>
          <a:bodyPr>
            <a:normAutofit fontScale="77500" lnSpcReduction="20000"/>
          </a:bodyPr>
          <a:lstStyle/>
          <a:p>
            <a:r>
              <a:rPr lang="en-US" b="1" dirty="0"/>
              <a:t>Five </a:t>
            </a:r>
            <a:r>
              <a:rPr lang="en-US" b="1" dirty="0" err="1"/>
              <a:t>Homeworks</a:t>
            </a:r>
            <a:r>
              <a:rPr lang="en-US" b="1" dirty="0"/>
              <a:t>, each has Programming + Written:</a:t>
            </a:r>
          </a:p>
          <a:p>
            <a:pPr marL="457200" indent="-457200">
              <a:buFont typeface="+mj-lt"/>
              <a:buAutoNum type="arabicPeriod"/>
            </a:pPr>
            <a:r>
              <a:rPr lang="en-US" b="1" dirty="0"/>
              <a:t>Programming: </a:t>
            </a:r>
            <a:r>
              <a:rPr lang="en-US" dirty="0"/>
              <a:t>Rust fundamentals (Installation, Short functions, Common types)</a:t>
            </a:r>
            <a:br>
              <a:rPr lang="en-US" b="1" dirty="0"/>
            </a:br>
            <a:r>
              <a:rPr lang="en-US" b="1" dirty="0"/>
              <a:t>Written: </a:t>
            </a:r>
            <a:r>
              <a:rPr lang="en-US" dirty="0"/>
              <a:t>Goal-setting and reflecting on background</a:t>
            </a:r>
            <a:endParaRPr lang="en-US" b="1" dirty="0"/>
          </a:p>
          <a:p>
            <a:pPr marL="457200" indent="-457200">
              <a:buFont typeface="+mj-lt"/>
              <a:buAutoNum type="arabicPeriod"/>
            </a:pPr>
            <a:r>
              <a:rPr lang="en-US" b="1" dirty="0"/>
              <a:t>Programming: </a:t>
            </a:r>
            <a:r>
              <a:rPr lang="en-US" dirty="0"/>
              <a:t>Parsing (regular expressions + parsing expression grammars)</a:t>
            </a:r>
            <a:br>
              <a:rPr lang="en-US" b="1" dirty="0"/>
            </a:br>
            <a:r>
              <a:rPr lang="en-US" b="1" dirty="0"/>
              <a:t>Written: </a:t>
            </a:r>
            <a:r>
              <a:rPr lang="en-US" dirty="0"/>
              <a:t>User Study Design (initial proposal)</a:t>
            </a:r>
            <a:endParaRPr lang="en-US" b="1" dirty="0"/>
          </a:p>
          <a:p>
            <a:pPr marL="457200" indent="-457200">
              <a:buFont typeface="+mj-lt"/>
              <a:buAutoNum type="arabicPeriod"/>
            </a:pPr>
            <a:r>
              <a:rPr lang="en-US" b="1" dirty="0"/>
              <a:t>Programming: </a:t>
            </a:r>
            <a:r>
              <a:rPr lang="en-US" dirty="0"/>
              <a:t>Interpreting/Running Programs (recursion on syntax trees)</a:t>
            </a:r>
            <a:br>
              <a:rPr lang="en-US" b="1" dirty="0"/>
            </a:br>
            <a:r>
              <a:rPr lang="en-US" b="1" dirty="0"/>
              <a:t>Written: </a:t>
            </a:r>
            <a:r>
              <a:rPr lang="en-US" dirty="0"/>
              <a:t>Reflect on Rust</a:t>
            </a:r>
            <a:endParaRPr lang="en-US" b="1" dirty="0"/>
          </a:p>
          <a:p>
            <a:pPr marL="457200" indent="-457200">
              <a:buFont typeface="+mj-lt"/>
              <a:buAutoNum type="arabicPeriod"/>
            </a:pPr>
            <a:r>
              <a:rPr lang="en-US" b="1" dirty="0"/>
              <a:t>Programming: </a:t>
            </a:r>
            <a:r>
              <a:rPr lang="en-US" dirty="0"/>
              <a:t>Type-checking (recursion on syntax trees, typing contexts)</a:t>
            </a:r>
            <a:br>
              <a:rPr lang="en-US" b="1" dirty="0"/>
            </a:br>
            <a:r>
              <a:rPr lang="en-US" b="1" dirty="0"/>
              <a:t>Written: </a:t>
            </a:r>
            <a:r>
              <a:rPr lang="en-US" dirty="0"/>
              <a:t>User Study Design (final plan)</a:t>
            </a:r>
            <a:endParaRPr lang="en-US" b="1" dirty="0"/>
          </a:p>
          <a:p>
            <a:pPr marL="457200" indent="-457200">
              <a:buFont typeface="+mj-lt"/>
              <a:buAutoNum type="arabicPeriod"/>
            </a:pPr>
            <a:r>
              <a:rPr lang="en-US" b="1" dirty="0"/>
              <a:t>Programming: </a:t>
            </a:r>
            <a:r>
              <a:rPr lang="en-US" dirty="0"/>
              <a:t>Analyzing survey data (scoring scales, averages, medians)</a:t>
            </a:r>
            <a:br>
              <a:rPr lang="en-US" b="1" dirty="0"/>
            </a:br>
            <a:r>
              <a:rPr lang="en-US" b="1" dirty="0"/>
              <a:t>Written: </a:t>
            </a:r>
            <a:r>
              <a:rPr lang="en-US" dirty="0"/>
              <a:t>Interpret Experiment Results</a:t>
            </a:r>
          </a:p>
          <a:p>
            <a:endParaRPr lang="en-US" b="1" dirty="0"/>
          </a:p>
        </p:txBody>
      </p:sp>
    </p:spTree>
    <p:extLst>
      <p:ext uri="{BB962C8B-B14F-4D97-AF65-F5344CB8AC3E}">
        <p14:creationId xmlns:p14="http://schemas.microsoft.com/office/powerpoint/2010/main" val="1793449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ABD5-6180-F7BC-390B-F2A6132B88B7}"/>
              </a:ext>
            </a:extLst>
          </p:cNvPr>
          <p:cNvSpPr>
            <a:spLocks noGrp="1"/>
          </p:cNvSpPr>
          <p:nvPr>
            <p:ph type="title"/>
          </p:nvPr>
        </p:nvSpPr>
        <p:spPr/>
        <p:txBody>
          <a:bodyPr/>
          <a:lstStyle/>
          <a:p>
            <a:r>
              <a:rPr lang="en-US" dirty="0"/>
              <a:t>Thinking About Difficulty</a:t>
            </a:r>
          </a:p>
        </p:txBody>
      </p:sp>
      <p:sp>
        <p:nvSpPr>
          <p:cNvPr id="3" name="Content Placeholder 2">
            <a:extLst>
              <a:ext uri="{FF2B5EF4-FFF2-40B4-BE49-F238E27FC236}">
                <a16:creationId xmlns:a16="http://schemas.microsoft.com/office/drawing/2014/main" id="{2980EA3D-726D-3284-E8D7-C924EC8956CC}"/>
              </a:ext>
            </a:extLst>
          </p:cNvPr>
          <p:cNvSpPr>
            <a:spLocks noGrp="1"/>
          </p:cNvSpPr>
          <p:nvPr>
            <p:ph idx="1"/>
          </p:nvPr>
        </p:nvSpPr>
        <p:spPr/>
        <p:txBody>
          <a:bodyPr>
            <a:normAutofit fontScale="92500" lnSpcReduction="20000"/>
          </a:bodyPr>
          <a:lstStyle/>
          <a:p>
            <a:r>
              <a:rPr lang="en-US" b="1" dirty="0"/>
              <a:t>Warning: The difficulty of my courses can vary greatly from year to year, as I explore different course designs</a:t>
            </a:r>
            <a:endParaRPr lang="en-US" dirty="0"/>
          </a:p>
          <a:p>
            <a:r>
              <a:rPr lang="en-US" dirty="0"/>
              <a:t>Students often want to know how difficult a course will be, but there is no universal answer. Instead, here are some things I can answer.</a:t>
            </a:r>
          </a:p>
          <a:p>
            <a:r>
              <a:rPr lang="en-US" b="1" dirty="0"/>
              <a:t>How much time should it take?: </a:t>
            </a:r>
            <a:r>
              <a:rPr lang="en-US" dirty="0"/>
              <a:t>If it takes more than 15 </a:t>
            </a:r>
            <a:r>
              <a:rPr lang="en-US" dirty="0" err="1"/>
              <a:t>hrs</a:t>
            </a:r>
            <a:r>
              <a:rPr lang="en-US" dirty="0"/>
              <a:t>/week, reach out for help</a:t>
            </a:r>
          </a:p>
          <a:p>
            <a:r>
              <a:rPr lang="en-US" b="1" dirty="0"/>
              <a:t>What do I do if I don’t like my homework grade?:</a:t>
            </a:r>
            <a:r>
              <a:rPr lang="en-US" dirty="0"/>
              <a:t> Resubmit</a:t>
            </a:r>
          </a:p>
          <a:p>
            <a:r>
              <a:rPr lang="en-US" b="1" dirty="0"/>
              <a:t>What if I find it too easy?: </a:t>
            </a:r>
            <a:r>
              <a:rPr lang="en-US" dirty="0"/>
              <a:t>The textbook is full of challenge problems</a:t>
            </a:r>
            <a:endParaRPr lang="en-US" b="1" dirty="0"/>
          </a:p>
          <a:p>
            <a:r>
              <a:rPr lang="en-US" b="1" dirty="0"/>
              <a:t>How much control do I have over my grade?:</a:t>
            </a:r>
            <a:r>
              <a:rPr lang="en-US" dirty="0"/>
              <a:t> I try to provide a lot of control</a:t>
            </a:r>
            <a:endParaRPr lang="en-US" b="1" dirty="0"/>
          </a:p>
          <a:p>
            <a:endParaRPr lang="en-US" dirty="0"/>
          </a:p>
        </p:txBody>
      </p:sp>
    </p:spTree>
    <p:extLst>
      <p:ext uri="{BB962C8B-B14F-4D97-AF65-F5344CB8AC3E}">
        <p14:creationId xmlns:p14="http://schemas.microsoft.com/office/powerpoint/2010/main" val="2612210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ABD5-6180-F7BC-390B-F2A6132B88B7}"/>
              </a:ext>
            </a:extLst>
          </p:cNvPr>
          <p:cNvSpPr>
            <a:spLocks noGrp="1"/>
          </p:cNvSpPr>
          <p:nvPr>
            <p:ph type="title"/>
          </p:nvPr>
        </p:nvSpPr>
        <p:spPr/>
        <p:txBody>
          <a:bodyPr/>
          <a:lstStyle/>
          <a:p>
            <a:r>
              <a:rPr lang="en-US" dirty="0"/>
              <a:t>Thinking About Grades</a:t>
            </a:r>
          </a:p>
        </p:txBody>
      </p:sp>
      <p:sp>
        <p:nvSpPr>
          <p:cNvPr id="3" name="Content Placeholder 2">
            <a:extLst>
              <a:ext uri="{FF2B5EF4-FFF2-40B4-BE49-F238E27FC236}">
                <a16:creationId xmlns:a16="http://schemas.microsoft.com/office/drawing/2014/main" id="{2980EA3D-726D-3284-E8D7-C924EC8956CC}"/>
              </a:ext>
            </a:extLst>
          </p:cNvPr>
          <p:cNvSpPr>
            <a:spLocks noGrp="1"/>
          </p:cNvSpPr>
          <p:nvPr>
            <p:ph idx="1"/>
          </p:nvPr>
        </p:nvSpPr>
        <p:spPr/>
        <p:txBody>
          <a:bodyPr/>
          <a:lstStyle/>
          <a:p>
            <a:r>
              <a:rPr lang="en-US" dirty="0"/>
              <a:t>I have tried a lot of different things with grades over time</a:t>
            </a:r>
          </a:p>
          <a:p>
            <a:r>
              <a:rPr lang="en-US" dirty="0"/>
              <a:t>Let’s talk about grades, their limitations, and what to do about that</a:t>
            </a:r>
          </a:p>
          <a:p>
            <a:r>
              <a:rPr lang="en-US" dirty="0"/>
              <a:t>I do scientific research on this topic – the results here are discussed in an upcoming research publication which looked at student comments over three courses over two years</a:t>
            </a:r>
          </a:p>
        </p:txBody>
      </p:sp>
    </p:spTree>
    <p:extLst>
      <p:ext uri="{BB962C8B-B14F-4D97-AF65-F5344CB8AC3E}">
        <p14:creationId xmlns:p14="http://schemas.microsoft.com/office/powerpoint/2010/main" val="937872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97FFE-7DB4-AA9C-7BC8-1E19375CE8D9}"/>
              </a:ext>
            </a:extLst>
          </p:cNvPr>
          <p:cNvSpPr>
            <a:spLocks noGrp="1"/>
          </p:cNvSpPr>
          <p:nvPr>
            <p:ph type="title"/>
          </p:nvPr>
        </p:nvSpPr>
        <p:spPr/>
        <p:txBody>
          <a:bodyPr/>
          <a:lstStyle/>
          <a:p>
            <a:r>
              <a:rPr lang="en-US" dirty="0"/>
              <a:t>CS 4536 in 2021: Traditional Grading</a:t>
            </a:r>
          </a:p>
        </p:txBody>
      </p:sp>
      <p:sp>
        <p:nvSpPr>
          <p:cNvPr id="3" name="Content Placeholder 2">
            <a:extLst>
              <a:ext uri="{FF2B5EF4-FFF2-40B4-BE49-F238E27FC236}">
                <a16:creationId xmlns:a16="http://schemas.microsoft.com/office/drawing/2014/main" id="{42AAD5E0-E19B-2A88-FFE1-7008AC26B7C5}"/>
              </a:ext>
            </a:extLst>
          </p:cNvPr>
          <p:cNvSpPr>
            <a:spLocks noGrp="1"/>
          </p:cNvSpPr>
          <p:nvPr>
            <p:ph idx="1"/>
          </p:nvPr>
        </p:nvSpPr>
        <p:spPr/>
        <p:txBody>
          <a:bodyPr>
            <a:normAutofit fontScale="92500" lnSpcReduction="10000"/>
          </a:bodyPr>
          <a:lstStyle/>
          <a:p>
            <a:r>
              <a:rPr lang="en-US" dirty="0"/>
              <a:t>What’s not to like about grading?:</a:t>
            </a:r>
          </a:p>
          <a:p>
            <a:pPr lvl="1"/>
            <a:r>
              <a:rPr lang="en-US" dirty="0"/>
              <a:t>It’s bad for the teacher-student dynamic, makes it our job to evaluate you, not just teach you</a:t>
            </a:r>
          </a:p>
          <a:p>
            <a:pPr lvl="1"/>
            <a:r>
              <a:rPr lang="en-US" dirty="0"/>
              <a:t>It gives professors too much power over students</a:t>
            </a:r>
          </a:p>
          <a:p>
            <a:pPr lvl="1"/>
            <a:r>
              <a:rPr lang="en-US" dirty="0">
                <a:sym typeface="Wingdings" panose="05000000000000000000" pitchFamily="2" charset="2"/>
              </a:rPr>
              <a:t>It reduces flexibility in course content: What if each student has different interests? Different majors?</a:t>
            </a:r>
          </a:p>
          <a:p>
            <a:pPr lvl="1"/>
            <a:r>
              <a:rPr lang="en-US" dirty="0">
                <a:sym typeface="Wingdings" panose="05000000000000000000" pitchFamily="2" charset="2"/>
              </a:rPr>
              <a:t>It reduces flexibility in life: What if you get sick? What if you need mental health days?</a:t>
            </a:r>
          </a:p>
          <a:p>
            <a:pPr lvl="1"/>
            <a:r>
              <a:rPr lang="en-US" dirty="0">
                <a:sym typeface="Wingdings" panose="05000000000000000000" pitchFamily="2" charset="2"/>
              </a:rPr>
              <a:t>The best available science shows that grades are not as meaningful as we would like</a:t>
            </a:r>
          </a:p>
          <a:p>
            <a:pPr lvl="1"/>
            <a:r>
              <a:rPr lang="en-US" dirty="0"/>
              <a:t>The science shows that because grades focus our motivation on something outside ourselves, they can decrease creativity and engagement compared to approaches based on intrinsic motivation</a:t>
            </a:r>
          </a:p>
        </p:txBody>
      </p:sp>
    </p:spTree>
    <p:extLst>
      <p:ext uri="{BB962C8B-B14F-4D97-AF65-F5344CB8AC3E}">
        <p14:creationId xmlns:p14="http://schemas.microsoft.com/office/powerpoint/2010/main" val="3914130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B19AF-F694-9ECA-7231-593C8D1E915F}"/>
              </a:ext>
            </a:extLst>
          </p:cNvPr>
          <p:cNvSpPr>
            <a:spLocks noGrp="1"/>
          </p:cNvSpPr>
          <p:nvPr>
            <p:ph type="title"/>
          </p:nvPr>
        </p:nvSpPr>
        <p:spPr/>
        <p:txBody>
          <a:bodyPr/>
          <a:lstStyle/>
          <a:p>
            <a:r>
              <a:rPr lang="en-US" dirty="0"/>
              <a:t>CS 536 in Spring 2023: Full </a:t>
            </a:r>
            <a:r>
              <a:rPr lang="en-US" dirty="0" err="1"/>
              <a:t>Ungrading</a:t>
            </a:r>
            <a:endParaRPr lang="en-US" dirty="0"/>
          </a:p>
        </p:txBody>
      </p:sp>
      <p:sp>
        <p:nvSpPr>
          <p:cNvPr id="3" name="Content Placeholder 2">
            <a:extLst>
              <a:ext uri="{FF2B5EF4-FFF2-40B4-BE49-F238E27FC236}">
                <a16:creationId xmlns:a16="http://schemas.microsoft.com/office/drawing/2014/main" id="{5A488C28-0CB8-B33B-4B2D-98D386DF7B85}"/>
              </a:ext>
            </a:extLst>
          </p:cNvPr>
          <p:cNvSpPr>
            <a:spLocks noGrp="1"/>
          </p:cNvSpPr>
          <p:nvPr>
            <p:ph idx="1"/>
          </p:nvPr>
        </p:nvSpPr>
        <p:spPr>
          <a:xfrm>
            <a:off x="1097280" y="4095750"/>
            <a:ext cx="4638502" cy="2116244"/>
          </a:xfrm>
        </p:spPr>
        <p:txBody>
          <a:bodyPr>
            <a:normAutofit fontScale="85000" lnSpcReduction="20000"/>
          </a:bodyPr>
          <a:lstStyle/>
          <a:p>
            <a:r>
              <a:rPr lang="en-US" dirty="0"/>
              <a:t>Pros (according to students):</a:t>
            </a:r>
          </a:p>
          <a:p>
            <a:pPr lvl="1"/>
            <a:r>
              <a:rPr lang="en-US" dirty="0"/>
              <a:t>Greatly increased ability to pursue own goals and interests</a:t>
            </a:r>
          </a:p>
          <a:p>
            <a:pPr lvl="2"/>
            <a:r>
              <a:rPr lang="en-US" dirty="0"/>
              <a:t>Accommodates many different majors</a:t>
            </a:r>
          </a:p>
          <a:p>
            <a:pPr lvl="1"/>
            <a:r>
              <a:rPr lang="en-US" dirty="0"/>
              <a:t>Significant reduction in academic stress</a:t>
            </a:r>
          </a:p>
          <a:p>
            <a:pPr lvl="1"/>
            <a:r>
              <a:rPr lang="en-US" dirty="0"/>
              <a:t>For some students, increased motivation by letting them make course relevant</a:t>
            </a:r>
          </a:p>
          <a:p>
            <a:pPr lvl="1"/>
            <a:endParaRPr lang="en-US" dirty="0"/>
          </a:p>
        </p:txBody>
      </p:sp>
      <p:sp>
        <p:nvSpPr>
          <p:cNvPr id="4" name="Content Placeholder 2">
            <a:extLst>
              <a:ext uri="{FF2B5EF4-FFF2-40B4-BE49-F238E27FC236}">
                <a16:creationId xmlns:a16="http://schemas.microsoft.com/office/drawing/2014/main" id="{58C455A6-BB4E-13DF-9690-3D0101AF207C}"/>
              </a:ext>
            </a:extLst>
          </p:cNvPr>
          <p:cNvSpPr txBox="1">
            <a:spLocks/>
          </p:cNvSpPr>
          <p:nvPr/>
        </p:nvSpPr>
        <p:spPr>
          <a:xfrm>
            <a:off x="6231082" y="4095750"/>
            <a:ext cx="4638502" cy="211624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Cons (according to students):</a:t>
            </a:r>
          </a:p>
          <a:p>
            <a:pPr lvl="1"/>
            <a:r>
              <a:rPr lang="en-US" dirty="0"/>
              <a:t>When all </a:t>
            </a:r>
            <a:r>
              <a:rPr lang="en-US" b="1" dirty="0"/>
              <a:t>other</a:t>
            </a:r>
            <a:r>
              <a:rPr lang="en-US" dirty="0"/>
              <a:t> courses are graded, students often did not dedicate much time to course</a:t>
            </a:r>
          </a:p>
          <a:p>
            <a:pPr lvl="1"/>
            <a:r>
              <a:rPr lang="en-US" dirty="0"/>
              <a:t>The lack of externally-imposed metrics was a cause of anxiety for some</a:t>
            </a:r>
          </a:p>
          <a:p>
            <a:pPr lvl="1"/>
            <a:r>
              <a:rPr lang="en-US" dirty="0"/>
              <a:t>Some expressed concerns about rigor</a:t>
            </a:r>
          </a:p>
        </p:txBody>
      </p:sp>
      <p:sp>
        <p:nvSpPr>
          <p:cNvPr id="5" name="Content Placeholder 2">
            <a:extLst>
              <a:ext uri="{FF2B5EF4-FFF2-40B4-BE49-F238E27FC236}">
                <a16:creationId xmlns:a16="http://schemas.microsoft.com/office/drawing/2014/main" id="{92DD1D7E-7626-7036-FF1E-D3301C24B55C}"/>
              </a:ext>
            </a:extLst>
          </p:cNvPr>
          <p:cNvSpPr txBox="1">
            <a:spLocks/>
          </p:cNvSpPr>
          <p:nvPr/>
        </p:nvSpPr>
        <p:spPr>
          <a:xfrm>
            <a:off x="1097279" y="1979506"/>
            <a:ext cx="9904095" cy="211624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Students identified their learning goals at the beginning of the semester</a:t>
            </a:r>
          </a:p>
          <a:p>
            <a:r>
              <a:rPr lang="en-US" dirty="0"/>
              <a:t>In teams, students designed and implemented a programming language of their own choice</a:t>
            </a:r>
          </a:p>
          <a:p>
            <a:r>
              <a:rPr lang="en-US" dirty="0"/>
              <a:t>Regularly-scheduled checkpoints were submitted, but only for written feedback</a:t>
            </a:r>
          </a:p>
          <a:p>
            <a:r>
              <a:rPr lang="en-US" dirty="0"/>
              <a:t>At end of semester, students presented work and self-graded based on their own reflections</a:t>
            </a:r>
          </a:p>
          <a:p>
            <a:pPr lvl="1"/>
            <a:endParaRPr lang="en-US" dirty="0"/>
          </a:p>
        </p:txBody>
      </p:sp>
    </p:spTree>
    <p:extLst>
      <p:ext uri="{BB962C8B-B14F-4D97-AF65-F5344CB8AC3E}">
        <p14:creationId xmlns:p14="http://schemas.microsoft.com/office/powerpoint/2010/main" val="2518682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D78C5-2A07-D317-C9BF-B1FE9458971F}"/>
              </a:ext>
            </a:extLst>
          </p:cNvPr>
          <p:cNvSpPr>
            <a:spLocks noGrp="1"/>
          </p:cNvSpPr>
          <p:nvPr>
            <p:ph type="title"/>
          </p:nvPr>
        </p:nvSpPr>
        <p:spPr/>
        <p:txBody>
          <a:bodyPr/>
          <a:lstStyle/>
          <a:p>
            <a:r>
              <a:rPr lang="en-US" dirty="0"/>
              <a:t>This time: Anti-Grading Grading Club</a:t>
            </a:r>
          </a:p>
        </p:txBody>
      </p:sp>
      <p:sp>
        <p:nvSpPr>
          <p:cNvPr id="3" name="Content Placeholder 2">
            <a:extLst>
              <a:ext uri="{FF2B5EF4-FFF2-40B4-BE49-F238E27FC236}">
                <a16:creationId xmlns:a16="http://schemas.microsoft.com/office/drawing/2014/main" id="{51993652-1BFE-0831-6A6D-404B583DEFE7}"/>
              </a:ext>
            </a:extLst>
          </p:cNvPr>
          <p:cNvSpPr>
            <a:spLocks noGrp="1"/>
          </p:cNvSpPr>
          <p:nvPr>
            <p:ph idx="1"/>
          </p:nvPr>
        </p:nvSpPr>
        <p:spPr/>
        <p:txBody>
          <a:bodyPr>
            <a:normAutofit fontScale="70000" lnSpcReduction="20000"/>
          </a:bodyPr>
          <a:lstStyle/>
          <a:p>
            <a:r>
              <a:rPr lang="en-US" dirty="0"/>
              <a:t>This year’s course is graded, but tries to keep as many benefits from </a:t>
            </a:r>
            <a:r>
              <a:rPr lang="en-US" dirty="0" err="1"/>
              <a:t>ungrading</a:t>
            </a:r>
            <a:r>
              <a:rPr lang="en-US" dirty="0"/>
              <a:t> as possible:</a:t>
            </a:r>
          </a:p>
          <a:p>
            <a:r>
              <a:rPr lang="en-US" b="1" dirty="0"/>
              <a:t>Time Flexibility</a:t>
            </a:r>
            <a:r>
              <a:rPr lang="en-US" dirty="0"/>
              <a:t> All homework follows an </a:t>
            </a:r>
            <a:r>
              <a:rPr lang="en-US" i="1" dirty="0"/>
              <a:t>honest-effort</a:t>
            </a:r>
            <a:r>
              <a:rPr lang="en-US" dirty="0"/>
              <a:t> policy: if you submit an honest attempt by the deadline (or get an extension) you can resubmit as much as you want without penalty</a:t>
            </a:r>
          </a:p>
          <a:p>
            <a:r>
              <a:rPr lang="en-US" b="1" dirty="0"/>
              <a:t>Content Flexibility</a:t>
            </a:r>
            <a:r>
              <a:rPr lang="en-US" dirty="0"/>
              <a:t> In the written </a:t>
            </a:r>
            <a:r>
              <a:rPr lang="en-US" dirty="0" err="1"/>
              <a:t>homeworks</a:t>
            </a:r>
            <a:r>
              <a:rPr lang="en-US" dirty="0"/>
              <a:t>, you explore a topic of your choice</a:t>
            </a:r>
          </a:p>
          <a:p>
            <a:r>
              <a:rPr lang="en-US" b="1" dirty="0"/>
              <a:t>Creativity</a:t>
            </a:r>
            <a:r>
              <a:rPr lang="en-US" dirty="0"/>
              <a:t> The goal of the written </a:t>
            </a:r>
            <a:r>
              <a:rPr lang="en-US" dirty="0" err="1"/>
              <a:t>homeworks</a:t>
            </a:r>
            <a:r>
              <a:rPr lang="en-US" dirty="0"/>
              <a:t> is to write something your classmates would find interesting</a:t>
            </a:r>
            <a:r>
              <a:rPr lang="en-US" i="1" dirty="0"/>
              <a:t>, not </a:t>
            </a:r>
            <a:r>
              <a:rPr lang="en-US" dirty="0"/>
              <a:t>to match a pre-written rubric. This encourages creativity</a:t>
            </a:r>
          </a:p>
          <a:p>
            <a:r>
              <a:rPr lang="en-US" b="1" dirty="0"/>
              <a:t>I am Mostly Not in Charge of Your Grade </a:t>
            </a:r>
            <a:r>
              <a:rPr lang="en-US" dirty="0"/>
              <a:t>The programming homework is </a:t>
            </a:r>
            <a:r>
              <a:rPr lang="en-US" dirty="0" err="1"/>
              <a:t>autograded</a:t>
            </a:r>
            <a:r>
              <a:rPr lang="en-US" dirty="0"/>
              <a:t> on publicly-visible test cases. Written homework is graded by completion. Only the exams use traditional, subjective human grading. This lets us focus on teaching and learning.</a:t>
            </a:r>
          </a:p>
          <a:p>
            <a:r>
              <a:rPr lang="en-US" i="1" dirty="0"/>
              <a:t>While keeping these benefits, the new approach addresses student concerns over rigor and provides a consistent external source of motivation</a:t>
            </a:r>
          </a:p>
        </p:txBody>
      </p:sp>
    </p:spTree>
    <p:extLst>
      <p:ext uri="{BB962C8B-B14F-4D97-AF65-F5344CB8AC3E}">
        <p14:creationId xmlns:p14="http://schemas.microsoft.com/office/powerpoint/2010/main" val="35905600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7B07F-D5AB-8362-48A7-FDBF37311EFF}"/>
              </a:ext>
            </a:extLst>
          </p:cNvPr>
          <p:cNvSpPr>
            <a:spLocks noGrp="1"/>
          </p:cNvSpPr>
          <p:nvPr>
            <p:ph type="title"/>
          </p:nvPr>
        </p:nvSpPr>
        <p:spPr/>
        <p:txBody>
          <a:bodyPr/>
          <a:lstStyle/>
          <a:p>
            <a:r>
              <a:rPr lang="en-US" dirty="0"/>
              <a:t>Coding </a:t>
            </a:r>
            <a:r>
              <a:rPr lang="en-US" dirty="0" err="1"/>
              <a:t>Homeworks</a:t>
            </a:r>
            <a:r>
              <a:rPr lang="en-US" dirty="0"/>
              <a:t>: </a:t>
            </a:r>
            <a:r>
              <a:rPr lang="en-US" dirty="0" err="1"/>
              <a:t>Autograded</a:t>
            </a:r>
            <a:endParaRPr lang="en-US" dirty="0"/>
          </a:p>
        </p:txBody>
      </p:sp>
      <p:sp>
        <p:nvSpPr>
          <p:cNvPr id="3" name="Content Placeholder 2">
            <a:extLst>
              <a:ext uri="{FF2B5EF4-FFF2-40B4-BE49-F238E27FC236}">
                <a16:creationId xmlns:a16="http://schemas.microsoft.com/office/drawing/2014/main" id="{967F4739-EECB-3130-493B-1DA808CB2A98}"/>
              </a:ext>
            </a:extLst>
          </p:cNvPr>
          <p:cNvSpPr>
            <a:spLocks noGrp="1"/>
          </p:cNvSpPr>
          <p:nvPr>
            <p:ph idx="1"/>
          </p:nvPr>
        </p:nvSpPr>
        <p:spPr/>
        <p:txBody>
          <a:bodyPr>
            <a:normAutofit fontScale="77500" lnSpcReduction="20000"/>
          </a:bodyPr>
          <a:lstStyle/>
          <a:p>
            <a:r>
              <a:rPr lang="en-US" dirty="0"/>
              <a:t>On each of the 5 assignments, the programming work is about 75% of the score</a:t>
            </a:r>
          </a:p>
          <a:p>
            <a:r>
              <a:rPr lang="en-US" dirty="0"/>
              <a:t>Your homework solution is graded by running it against a set of test cases on </a:t>
            </a:r>
            <a:r>
              <a:rPr lang="en-US" dirty="0" err="1"/>
              <a:t>Gradescope</a:t>
            </a:r>
            <a:endParaRPr lang="en-US" dirty="0"/>
          </a:p>
          <a:p>
            <a:r>
              <a:rPr lang="en-US" dirty="0"/>
              <a:t>Your grade is the sum of the point values for each test case that succeeds</a:t>
            </a:r>
          </a:p>
          <a:p>
            <a:r>
              <a:rPr lang="en-US" dirty="0" err="1"/>
              <a:t>Gradescope</a:t>
            </a:r>
            <a:r>
              <a:rPr lang="en-US" dirty="0"/>
              <a:t> will print some basic error messages in the case of failing test cases. If these messages do not help, you are encouraged to run the test case in a debugger on your own machine – I make all the test cases public</a:t>
            </a:r>
          </a:p>
          <a:p>
            <a:r>
              <a:rPr lang="en-US" dirty="0"/>
              <a:t>(Zero points will be assigned if course staff discovers that a homework submission takes advantage of the auto-grader to avoid solving the assigned problems, e.g. by hard-coding responses to each test case)</a:t>
            </a:r>
          </a:p>
          <a:p>
            <a:r>
              <a:rPr lang="en-US" dirty="0"/>
              <a:t>If you make an honest effort, you gain the right to resubmit as much as you like without penalty</a:t>
            </a:r>
          </a:p>
        </p:txBody>
      </p:sp>
    </p:spTree>
    <p:extLst>
      <p:ext uri="{BB962C8B-B14F-4D97-AF65-F5344CB8AC3E}">
        <p14:creationId xmlns:p14="http://schemas.microsoft.com/office/powerpoint/2010/main" val="37540685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7B07F-D5AB-8362-48A7-FDBF37311EFF}"/>
              </a:ext>
            </a:extLst>
          </p:cNvPr>
          <p:cNvSpPr>
            <a:spLocks noGrp="1"/>
          </p:cNvSpPr>
          <p:nvPr>
            <p:ph type="title"/>
          </p:nvPr>
        </p:nvSpPr>
        <p:spPr/>
        <p:txBody>
          <a:bodyPr/>
          <a:lstStyle/>
          <a:p>
            <a:r>
              <a:rPr lang="en-US" dirty="0"/>
              <a:t>What is an Honest Effort?</a:t>
            </a:r>
          </a:p>
        </p:txBody>
      </p:sp>
      <p:sp>
        <p:nvSpPr>
          <p:cNvPr id="3" name="Content Placeholder 2">
            <a:extLst>
              <a:ext uri="{FF2B5EF4-FFF2-40B4-BE49-F238E27FC236}">
                <a16:creationId xmlns:a16="http://schemas.microsoft.com/office/drawing/2014/main" id="{967F4739-EECB-3130-493B-1DA808CB2A98}"/>
              </a:ext>
            </a:extLst>
          </p:cNvPr>
          <p:cNvSpPr>
            <a:spLocks noGrp="1"/>
          </p:cNvSpPr>
          <p:nvPr>
            <p:ph idx="1"/>
          </p:nvPr>
        </p:nvSpPr>
        <p:spPr/>
        <p:txBody>
          <a:bodyPr>
            <a:normAutofit fontScale="92500" lnSpcReduction="20000"/>
          </a:bodyPr>
          <a:lstStyle/>
          <a:p>
            <a:r>
              <a:rPr lang="en-US" dirty="0"/>
              <a:t>If you do any of the following things, it’s an honest effort (you don’t have to do every one):</a:t>
            </a:r>
          </a:p>
          <a:p>
            <a:pPr marL="457200" indent="-457200">
              <a:buFont typeface="+mj-lt"/>
              <a:buAutoNum type="arabicPeriod"/>
            </a:pPr>
            <a:r>
              <a:rPr lang="en-US" dirty="0"/>
              <a:t>You submitted a program which compiles, runs, and includes more than simple boilerplate, placeholder, or nonsense code, across </a:t>
            </a:r>
            <a:r>
              <a:rPr lang="en-US" b="1" dirty="0"/>
              <a:t>every</a:t>
            </a:r>
            <a:r>
              <a:rPr lang="en-US" dirty="0"/>
              <a:t> assigned task</a:t>
            </a:r>
          </a:p>
          <a:p>
            <a:pPr marL="457200" indent="-457200">
              <a:buFont typeface="+mj-lt"/>
              <a:buAutoNum type="arabicPeriod"/>
            </a:pPr>
            <a:r>
              <a:rPr lang="en-US" dirty="0"/>
              <a:t>Your program does not do all of the above, but you included comments where you clearly explained three or more different things which you tried to resolve your code’s problems</a:t>
            </a:r>
          </a:p>
          <a:p>
            <a:pPr marL="457200" indent="-457200">
              <a:buFont typeface="+mj-lt"/>
              <a:buAutoNum type="arabicPeriod"/>
            </a:pPr>
            <a:r>
              <a:rPr lang="en-US" dirty="0"/>
              <a:t>You reached out for help before the deadline, for example by attending office hours, sending an email to the course staff, or asking questions on Slack. This rule is meant to encourage you to seek help when you would benefit from it</a:t>
            </a:r>
          </a:p>
          <a:p>
            <a:pPr marL="457200" indent="-457200">
              <a:buFont typeface="+mj-lt"/>
              <a:buAutoNum type="arabicPeriod"/>
            </a:pPr>
            <a:endParaRPr lang="en-US" dirty="0"/>
          </a:p>
        </p:txBody>
      </p:sp>
    </p:spTree>
    <p:extLst>
      <p:ext uri="{BB962C8B-B14F-4D97-AF65-F5344CB8AC3E}">
        <p14:creationId xmlns:p14="http://schemas.microsoft.com/office/powerpoint/2010/main" val="25319521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C7B9D-D18F-E8B9-00A9-2788E64A195F}"/>
              </a:ext>
            </a:extLst>
          </p:cNvPr>
          <p:cNvSpPr>
            <a:spLocks noGrp="1"/>
          </p:cNvSpPr>
          <p:nvPr>
            <p:ph type="title"/>
          </p:nvPr>
        </p:nvSpPr>
        <p:spPr/>
        <p:txBody>
          <a:bodyPr/>
          <a:lstStyle/>
          <a:p>
            <a:r>
              <a:rPr lang="en-US" dirty="0"/>
              <a:t>Written </a:t>
            </a:r>
            <a:r>
              <a:rPr lang="en-US" dirty="0" err="1"/>
              <a:t>Homeworks</a:t>
            </a:r>
            <a:r>
              <a:rPr lang="en-US" dirty="0"/>
              <a:t>: Completion-Graded</a:t>
            </a:r>
          </a:p>
        </p:txBody>
      </p:sp>
      <p:sp>
        <p:nvSpPr>
          <p:cNvPr id="3" name="Content Placeholder 2">
            <a:extLst>
              <a:ext uri="{FF2B5EF4-FFF2-40B4-BE49-F238E27FC236}">
                <a16:creationId xmlns:a16="http://schemas.microsoft.com/office/drawing/2014/main" id="{46B3F694-CBA9-AC74-241E-5F03EBD2F474}"/>
              </a:ext>
            </a:extLst>
          </p:cNvPr>
          <p:cNvSpPr>
            <a:spLocks noGrp="1"/>
          </p:cNvSpPr>
          <p:nvPr>
            <p:ph idx="1"/>
          </p:nvPr>
        </p:nvSpPr>
        <p:spPr/>
        <p:txBody>
          <a:bodyPr>
            <a:normAutofit fontScale="70000" lnSpcReduction="20000"/>
          </a:bodyPr>
          <a:lstStyle/>
          <a:p>
            <a:r>
              <a:rPr lang="en-US" dirty="0"/>
              <a:t>For each homework, about 20-25% of the points are assigned to written problems. The problems are a mix of self-directed programming language design exercises and self-reflection</a:t>
            </a:r>
          </a:p>
          <a:p>
            <a:r>
              <a:rPr lang="en-US" dirty="0"/>
              <a:t>Your grade is proportional to the number of assigned tasks that you complete. The notion of completion is based on honest effort. Spam submissions do not receive credit. Full credit </a:t>
            </a:r>
            <a:r>
              <a:rPr lang="en-US" i="1" dirty="0"/>
              <a:t>is</a:t>
            </a:r>
            <a:r>
              <a:rPr lang="en-US" dirty="0"/>
              <a:t> given for these problems if the submission reflects an honest attempt without mastery of material</a:t>
            </a:r>
          </a:p>
          <a:p>
            <a:r>
              <a:rPr lang="en-US" dirty="0"/>
              <a:t>Most weeks, one of the assigned tasks is to provide peer evaluation of classmates’ design ideas. </a:t>
            </a:r>
            <a:r>
              <a:rPr lang="en-US" b="1" dirty="0"/>
              <a:t>You do not give each other grades</a:t>
            </a:r>
            <a:r>
              <a:rPr lang="en-US" b="1" i="1" dirty="0"/>
              <a:t>. </a:t>
            </a:r>
            <a:r>
              <a:rPr lang="en-US" dirty="0"/>
              <a:t>You give each other ideas which you are free to use or not. Writing peer reviews is considered a participation-graded task, i.e., you get points for doing it</a:t>
            </a:r>
          </a:p>
          <a:p>
            <a:r>
              <a:rPr lang="en-US" dirty="0"/>
              <a:t>To receive credit, your evaluations must follow provided rules for writing in a respectful tone. If you are not sure whether you followed the rules, course staff can advise you. The rules are to ensure a constructive classroom climate. They are based on National Science Foundation rules</a:t>
            </a:r>
          </a:p>
        </p:txBody>
      </p:sp>
    </p:spTree>
    <p:extLst>
      <p:ext uri="{BB962C8B-B14F-4D97-AF65-F5344CB8AC3E}">
        <p14:creationId xmlns:p14="http://schemas.microsoft.com/office/powerpoint/2010/main" val="33291807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18877-D131-3EAE-C282-AF4F85C5FF08}"/>
              </a:ext>
            </a:extLst>
          </p:cNvPr>
          <p:cNvSpPr>
            <a:spLocks noGrp="1"/>
          </p:cNvSpPr>
          <p:nvPr>
            <p:ph type="title"/>
          </p:nvPr>
        </p:nvSpPr>
        <p:spPr/>
        <p:txBody>
          <a:bodyPr/>
          <a:lstStyle/>
          <a:p>
            <a:r>
              <a:rPr lang="en-US" dirty="0"/>
              <a:t>Exam: Traditionally-Graded*</a:t>
            </a:r>
          </a:p>
        </p:txBody>
      </p:sp>
      <p:sp>
        <p:nvSpPr>
          <p:cNvPr id="3" name="Content Placeholder 2">
            <a:extLst>
              <a:ext uri="{FF2B5EF4-FFF2-40B4-BE49-F238E27FC236}">
                <a16:creationId xmlns:a16="http://schemas.microsoft.com/office/drawing/2014/main" id="{483E65BD-13FB-5059-0CA1-2C7934ACDCEF}"/>
              </a:ext>
            </a:extLst>
          </p:cNvPr>
          <p:cNvSpPr>
            <a:spLocks noGrp="1"/>
          </p:cNvSpPr>
          <p:nvPr>
            <p:ph idx="1"/>
          </p:nvPr>
        </p:nvSpPr>
        <p:spPr/>
        <p:txBody>
          <a:bodyPr>
            <a:normAutofit fontScale="77500" lnSpcReduction="20000"/>
          </a:bodyPr>
          <a:lstStyle/>
          <a:p>
            <a:r>
              <a:rPr lang="en-US" dirty="0"/>
              <a:t>An exam will be given at the end of A-term. For CS 4536 this is a final; for CS 536 a midterm</a:t>
            </a:r>
          </a:p>
          <a:p>
            <a:r>
              <a:rPr lang="en-US" dirty="0"/>
              <a:t>The exam will be delivered in-person during class time, and in the exam proctoring center for those who have extra time accommodations.</a:t>
            </a:r>
          </a:p>
          <a:p>
            <a:r>
              <a:rPr lang="en-US" dirty="0"/>
              <a:t>The exam will be traditionally graded by course staff using a rubric. However, we hope to give you substantial control over your grade within this approach:</a:t>
            </a:r>
          </a:p>
          <a:p>
            <a:r>
              <a:rPr lang="en-US" dirty="0"/>
              <a:t>As the exam approaches, I will publish a list of “study exercises” from the textbook.</a:t>
            </a:r>
          </a:p>
          <a:p>
            <a:r>
              <a:rPr lang="en-US" dirty="0"/>
              <a:t>The exam questions will be a subset of this list</a:t>
            </a:r>
          </a:p>
          <a:p>
            <a:r>
              <a:rPr lang="en-US" dirty="0"/>
              <a:t>You are allowed to ask course staff whether your answers to study questions are correct and for help in answering them correctly. You are allowed to go over them in detail at the review session</a:t>
            </a:r>
          </a:p>
          <a:p>
            <a:endParaRPr lang="en-US" dirty="0"/>
          </a:p>
        </p:txBody>
      </p:sp>
    </p:spTree>
    <p:extLst>
      <p:ext uri="{BB962C8B-B14F-4D97-AF65-F5344CB8AC3E}">
        <p14:creationId xmlns:p14="http://schemas.microsoft.com/office/powerpoint/2010/main" val="1332695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139F-1727-FB45-09F1-85E4C320233C}"/>
              </a:ext>
            </a:extLst>
          </p:cNvPr>
          <p:cNvSpPr>
            <a:spLocks noGrp="1"/>
          </p:cNvSpPr>
          <p:nvPr>
            <p:ph type="title"/>
          </p:nvPr>
        </p:nvSpPr>
        <p:spPr/>
        <p:txBody>
          <a:bodyPr/>
          <a:lstStyle/>
          <a:p>
            <a:r>
              <a:rPr lang="en-US" dirty="0"/>
              <a:t>Meet the Instructor</a:t>
            </a:r>
          </a:p>
        </p:txBody>
      </p:sp>
      <p:pic>
        <p:nvPicPr>
          <p:cNvPr id="5" name="Content Placeholder 4" descr="A person with a flower in her hair&#10;&#10;Description automatically generated">
            <a:extLst>
              <a:ext uri="{FF2B5EF4-FFF2-40B4-BE49-F238E27FC236}">
                <a16:creationId xmlns:a16="http://schemas.microsoft.com/office/drawing/2014/main" id="{7DF4C62A-B5FD-FAD9-5F5D-2B8E140127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38814" y="2617645"/>
            <a:ext cx="2258826" cy="2459180"/>
          </a:xfrm>
        </p:spPr>
      </p:pic>
      <p:sp>
        <p:nvSpPr>
          <p:cNvPr id="6" name="TextBox 5">
            <a:extLst>
              <a:ext uri="{FF2B5EF4-FFF2-40B4-BE49-F238E27FC236}">
                <a16:creationId xmlns:a16="http://schemas.microsoft.com/office/drawing/2014/main" id="{E5811753-CD1E-17EC-C07E-86F6624E0BBB}"/>
              </a:ext>
            </a:extLst>
          </p:cNvPr>
          <p:cNvSpPr txBox="1"/>
          <p:nvPr/>
        </p:nvSpPr>
        <p:spPr>
          <a:xfrm>
            <a:off x="1009650" y="2057400"/>
            <a:ext cx="760095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Name: Rose Bohrer (she/her/</a:t>
            </a:r>
            <a:r>
              <a:rPr lang="zh-CN" altLang="en-US" sz="2400" dirty="0"/>
              <a:t>她</a:t>
            </a:r>
            <a:r>
              <a:rPr lang="en-US" altLang="zh-CN" sz="2400" dirty="0"/>
              <a:t>)</a:t>
            </a:r>
          </a:p>
          <a:p>
            <a:pPr marL="342900" indent="-342900">
              <a:buFont typeface="Arial" panose="020B0604020202020204" pitchFamily="34" charset="0"/>
              <a:buChar char="•"/>
            </a:pPr>
            <a:r>
              <a:rPr lang="en-US" altLang="zh-CN" sz="2400" dirty="0"/>
              <a:t>Assistant Professor of Computer Science (Tenure-Track)</a:t>
            </a:r>
          </a:p>
          <a:p>
            <a:pPr marL="342900" indent="-342900">
              <a:buFont typeface="Arial" panose="020B0604020202020204" pitchFamily="34" charset="0"/>
              <a:buChar char="•"/>
            </a:pPr>
            <a:r>
              <a:rPr lang="en-US" altLang="zh-CN" sz="2400" dirty="0"/>
              <a:t>This is my 3</a:t>
            </a:r>
            <a:r>
              <a:rPr lang="en-US" altLang="zh-CN" sz="2400" baseline="30000" dirty="0"/>
              <a:t>rd</a:t>
            </a:r>
            <a:r>
              <a:rPr lang="en-US" altLang="zh-CN" sz="2400" dirty="0"/>
              <a:t> year as a professor at WPI</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en-US" altLang="zh-CN" sz="2400" dirty="0"/>
              <a:t>My research area is closely related to programming language design:</a:t>
            </a:r>
          </a:p>
          <a:p>
            <a:pPr marL="800100" lvl="1" indent="-342900">
              <a:buFont typeface="Arial" panose="020B0604020202020204" pitchFamily="34" charset="0"/>
              <a:buChar char="•"/>
            </a:pPr>
            <a:r>
              <a:rPr lang="en-US" altLang="zh-CN" sz="2400" dirty="0"/>
              <a:t>“How do we prove that a program works?”</a:t>
            </a:r>
          </a:p>
          <a:p>
            <a:pPr marL="800100" lvl="1" indent="-342900">
              <a:buFont typeface="Arial" panose="020B0604020202020204" pitchFamily="34" charset="0"/>
              <a:buChar char="•"/>
            </a:pPr>
            <a:r>
              <a:rPr lang="en-US" altLang="zh-CN" sz="2400" dirty="0"/>
              <a:t>“How do we get computers to help us with this?”</a:t>
            </a:r>
          </a:p>
          <a:p>
            <a:pPr marL="800100" lvl="1" indent="-342900">
              <a:buFont typeface="Arial" panose="020B0604020202020204" pitchFamily="34" charset="0"/>
              <a:buChar char="•"/>
            </a:pPr>
            <a:r>
              <a:rPr lang="en-US" altLang="zh-CN" sz="2400" dirty="0"/>
              <a:t>“How do we design languages to support this work?”</a:t>
            </a:r>
          </a:p>
          <a:p>
            <a:pPr marL="342900" indent="-342900">
              <a:buFont typeface="Arial" panose="020B0604020202020204" pitchFamily="34" charset="0"/>
              <a:buChar char="•"/>
            </a:pPr>
            <a:r>
              <a:rPr lang="en-US" altLang="zh-CN" sz="2400" dirty="0"/>
              <a:t>How are these topics related? We will learn!</a:t>
            </a:r>
          </a:p>
          <a:p>
            <a:endParaRPr lang="en-US" sz="2400" dirty="0"/>
          </a:p>
        </p:txBody>
      </p:sp>
    </p:spTree>
    <p:extLst>
      <p:ext uri="{BB962C8B-B14F-4D97-AF65-F5344CB8AC3E}">
        <p14:creationId xmlns:p14="http://schemas.microsoft.com/office/powerpoint/2010/main" val="2616266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8C88C-0BFB-3CB7-5C29-822DF5AF6189}"/>
              </a:ext>
            </a:extLst>
          </p:cNvPr>
          <p:cNvSpPr>
            <a:spLocks noGrp="1"/>
          </p:cNvSpPr>
          <p:nvPr>
            <p:ph type="title"/>
          </p:nvPr>
        </p:nvSpPr>
        <p:spPr/>
        <p:txBody>
          <a:bodyPr/>
          <a:lstStyle/>
          <a:p>
            <a:r>
              <a:rPr lang="en-US" dirty="0"/>
              <a:t>Thinking About Participation</a:t>
            </a:r>
          </a:p>
        </p:txBody>
      </p:sp>
      <p:sp>
        <p:nvSpPr>
          <p:cNvPr id="3" name="Content Placeholder 2">
            <a:extLst>
              <a:ext uri="{FF2B5EF4-FFF2-40B4-BE49-F238E27FC236}">
                <a16:creationId xmlns:a16="http://schemas.microsoft.com/office/drawing/2014/main" id="{B9F5588A-E848-3A98-6382-1FCF0D2A994E}"/>
              </a:ext>
            </a:extLst>
          </p:cNvPr>
          <p:cNvSpPr>
            <a:spLocks noGrp="1"/>
          </p:cNvSpPr>
          <p:nvPr>
            <p:ph idx="1"/>
          </p:nvPr>
        </p:nvSpPr>
        <p:spPr/>
        <p:txBody>
          <a:bodyPr>
            <a:normAutofit fontScale="85000" lnSpcReduction="10000"/>
          </a:bodyPr>
          <a:lstStyle/>
          <a:p>
            <a:r>
              <a:rPr lang="en-US" dirty="0"/>
              <a:t>I do not provide participation grades, out of equality concerns</a:t>
            </a:r>
          </a:p>
          <a:p>
            <a:r>
              <a:rPr lang="en-US" dirty="0"/>
              <a:t>I do want you to participate in lecture – it’s more fun</a:t>
            </a:r>
          </a:p>
          <a:p>
            <a:r>
              <a:rPr lang="en-US" dirty="0"/>
              <a:t>In many lectures, when time allows, we will do active learning activities where you work together with classmates</a:t>
            </a:r>
          </a:p>
          <a:p>
            <a:r>
              <a:rPr lang="en-US" dirty="0"/>
              <a:t>For this reason, it’s expected that attendance is the norm, and that you only skip class when you have an “excused absence” such as a medical appointment</a:t>
            </a:r>
          </a:p>
          <a:p>
            <a:r>
              <a:rPr lang="en-US" dirty="0"/>
              <a:t>Out of respect for student privacy, I will not police your attendance</a:t>
            </a:r>
          </a:p>
          <a:p>
            <a:r>
              <a:rPr lang="en-US" dirty="0"/>
              <a:t>If you are looking to get the most out of the class, consider reading external material that is linked in the textbook, or exploring a few of the textbook exercises that were not assigned as homework. This is participation too.</a:t>
            </a:r>
          </a:p>
        </p:txBody>
      </p:sp>
    </p:spTree>
    <p:extLst>
      <p:ext uri="{BB962C8B-B14F-4D97-AF65-F5344CB8AC3E}">
        <p14:creationId xmlns:p14="http://schemas.microsoft.com/office/powerpoint/2010/main" val="25092797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30496-1079-6163-11B8-C93A0C0FC9D7}"/>
              </a:ext>
            </a:extLst>
          </p:cNvPr>
          <p:cNvSpPr>
            <a:spLocks noGrp="1"/>
          </p:cNvSpPr>
          <p:nvPr>
            <p:ph type="title"/>
          </p:nvPr>
        </p:nvSpPr>
        <p:spPr/>
        <p:txBody>
          <a:bodyPr/>
          <a:lstStyle/>
          <a:p>
            <a:r>
              <a:rPr lang="en-US" dirty="0"/>
              <a:t>Office Hours / Student Hours</a:t>
            </a:r>
          </a:p>
        </p:txBody>
      </p:sp>
      <p:sp>
        <p:nvSpPr>
          <p:cNvPr id="3" name="Content Placeholder 2">
            <a:extLst>
              <a:ext uri="{FF2B5EF4-FFF2-40B4-BE49-F238E27FC236}">
                <a16:creationId xmlns:a16="http://schemas.microsoft.com/office/drawing/2014/main" id="{C8B916D8-F442-9BEB-381B-DEE4D6AEFAB5}"/>
              </a:ext>
            </a:extLst>
          </p:cNvPr>
          <p:cNvSpPr>
            <a:spLocks noGrp="1"/>
          </p:cNvSpPr>
          <p:nvPr>
            <p:ph idx="1"/>
          </p:nvPr>
        </p:nvSpPr>
        <p:spPr/>
        <p:txBody>
          <a:bodyPr/>
          <a:lstStyle/>
          <a:p>
            <a:r>
              <a:rPr lang="en-US" dirty="0"/>
              <a:t>Student hours (or Office Hours) are times that the course staff set aside every week in order to help the students in whatever way we can</a:t>
            </a:r>
          </a:p>
          <a:p>
            <a:r>
              <a:rPr lang="en-US" dirty="0"/>
              <a:t>Usually, this resource is under-used. </a:t>
            </a:r>
            <a:r>
              <a:rPr lang="en-US" b="1" dirty="0"/>
              <a:t>Rule:</a:t>
            </a:r>
            <a:r>
              <a:rPr lang="en-US" dirty="0"/>
              <a:t> If you think we might be able to help, you might as well come. You do not need to have a hyper-specific or well-formed question</a:t>
            </a:r>
          </a:p>
          <a:p>
            <a:r>
              <a:rPr lang="en-US" dirty="0"/>
              <a:t>In addition to helping directly with the course, office hours can be a great opportunity to discuss things that don’t fit neatly into a lecture, whether getting career advice or learning about PL</a:t>
            </a:r>
          </a:p>
        </p:txBody>
      </p:sp>
    </p:spTree>
    <p:extLst>
      <p:ext uri="{BB962C8B-B14F-4D97-AF65-F5344CB8AC3E}">
        <p14:creationId xmlns:p14="http://schemas.microsoft.com/office/powerpoint/2010/main" val="39189708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19EF1-1AB3-5AEA-663C-8D4EEA9D06CA}"/>
              </a:ext>
            </a:extLst>
          </p:cNvPr>
          <p:cNvSpPr>
            <a:spLocks noGrp="1"/>
          </p:cNvSpPr>
          <p:nvPr>
            <p:ph type="title"/>
          </p:nvPr>
        </p:nvSpPr>
        <p:spPr/>
        <p:txBody>
          <a:bodyPr/>
          <a:lstStyle/>
          <a:p>
            <a:r>
              <a:rPr lang="en-US" dirty="0"/>
              <a:t>Collaboration</a:t>
            </a:r>
          </a:p>
        </p:txBody>
      </p:sp>
      <p:sp>
        <p:nvSpPr>
          <p:cNvPr id="3" name="Content Placeholder 2">
            <a:extLst>
              <a:ext uri="{FF2B5EF4-FFF2-40B4-BE49-F238E27FC236}">
                <a16:creationId xmlns:a16="http://schemas.microsoft.com/office/drawing/2014/main" id="{AC39E4DE-DB94-6A11-4744-6F7A1E296F33}"/>
              </a:ext>
            </a:extLst>
          </p:cNvPr>
          <p:cNvSpPr>
            <a:spLocks noGrp="1"/>
          </p:cNvSpPr>
          <p:nvPr>
            <p:ph idx="1"/>
          </p:nvPr>
        </p:nvSpPr>
        <p:spPr/>
        <p:txBody>
          <a:bodyPr>
            <a:normAutofit fontScale="92500" lnSpcReduction="20000"/>
          </a:bodyPr>
          <a:lstStyle/>
          <a:p>
            <a:r>
              <a:rPr lang="en-US" dirty="0"/>
              <a:t>For the exact collaboration policy, see the syllabus.</a:t>
            </a:r>
          </a:p>
          <a:p>
            <a:r>
              <a:rPr lang="en-US" b="1" dirty="0"/>
              <a:t>Short version:</a:t>
            </a:r>
            <a:r>
              <a:rPr lang="en-US" dirty="0"/>
              <a:t> </a:t>
            </a:r>
            <a:br>
              <a:rPr lang="en-US" dirty="0"/>
            </a:br>
            <a:r>
              <a:rPr lang="en-US" b="1" dirty="0"/>
              <a:t>Do:</a:t>
            </a:r>
            <a:r>
              <a:rPr lang="en-US" dirty="0"/>
              <a:t> Ask each other questions about lecture and homework. Study for the exam together</a:t>
            </a:r>
          </a:p>
          <a:p>
            <a:r>
              <a:rPr lang="en-US" b="1" dirty="0"/>
              <a:t>Don’t:</a:t>
            </a:r>
            <a:r>
              <a:rPr lang="en-US" dirty="0"/>
              <a:t> Post your code publicly on Slack or online. Submit someone else’s work. Type on someone else’s keyboard with the intent that they submit the results.</a:t>
            </a:r>
          </a:p>
          <a:p>
            <a:r>
              <a:rPr lang="en-US" b="1" dirty="0"/>
              <a:t>Rule of thumb: </a:t>
            </a:r>
            <a:r>
              <a:rPr lang="en-US" dirty="0"/>
              <a:t>If I could ask you questions about the details of your code and you could answer them, it is probably your code and you are following the policy as intended. If you could not answer questions about the code, it might not be yours.</a:t>
            </a:r>
            <a:endParaRPr lang="en-US" b="1" dirty="0"/>
          </a:p>
        </p:txBody>
      </p:sp>
    </p:spTree>
    <p:extLst>
      <p:ext uri="{BB962C8B-B14F-4D97-AF65-F5344CB8AC3E}">
        <p14:creationId xmlns:p14="http://schemas.microsoft.com/office/powerpoint/2010/main" val="28656854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8C686-D12B-B8DD-0063-CD709BA9E3FE}"/>
              </a:ext>
            </a:extLst>
          </p:cNvPr>
          <p:cNvSpPr>
            <a:spLocks noGrp="1"/>
          </p:cNvSpPr>
          <p:nvPr>
            <p:ph type="title"/>
          </p:nvPr>
        </p:nvSpPr>
        <p:spPr/>
        <p:txBody>
          <a:bodyPr/>
          <a:lstStyle/>
          <a:p>
            <a:r>
              <a:rPr lang="en-US" dirty="0"/>
              <a:t>Action Items</a:t>
            </a:r>
          </a:p>
        </p:txBody>
      </p:sp>
      <p:sp>
        <p:nvSpPr>
          <p:cNvPr id="3" name="Content Placeholder 2">
            <a:extLst>
              <a:ext uri="{FF2B5EF4-FFF2-40B4-BE49-F238E27FC236}">
                <a16:creationId xmlns:a16="http://schemas.microsoft.com/office/drawing/2014/main" id="{F91AFD6F-E1ED-495E-5E10-51E5FD654A78}"/>
              </a:ext>
            </a:extLst>
          </p:cNvPr>
          <p:cNvSpPr>
            <a:spLocks noGrp="1"/>
          </p:cNvSpPr>
          <p:nvPr>
            <p:ph idx="1"/>
          </p:nvPr>
        </p:nvSpPr>
        <p:spPr/>
        <p:txBody>
          <a:bodyPr/>
          <a:lstStyle/>
          <a:p>
            <a:r>
              <a:rPr lang="en-US" dirty="0"/>
              <a:t>Things you should do:</a:t>
            </a:r>
          </a:p>
          <a:p>
            <a:pPr marL="457200" indent="-457200">
              <a:buFont typeface="+mj-lt"/>
              <a:buAutoNum type="arabicPeriod"/>
            </a:pPr>
            <a:r>
              <a:rPr lang="en-US" dirty="0"/>
              <a:t>Access the textbook online and do the readings for each lecture</a:t>
            </a:r>
          </a:p>
          <a:p>
            <a:pPr marL="457200" indent="-457200">
              <a:buFont typeface="+mj-lt"/>
              <a:buAutoNum type="arabicPeriod"/>
            </a:pPr>
            <a:r>
              <a:rPr lang="en-US" dirty="0"/>
              <a:t>Ensure you are on the Canvas site for the course; get familiar with it</a:t>
            </a:r>
          </a:p>
          <a:p>
            <a:pPr marL="457200" indent="-457200">
              <a:buFont typeface="+mj-lt"/>
              <a:buAutoNum type="arabicPeriod"/>
            </a:pPr>
            <a:r>
              <a:rPr lang="en-US" dirty="0"/>
              <a:t>Ensure you are on the Slack for the course; check it regularly for announcements</a:t>
            </a:r>
          </a:p>
          <a:p>
            <a:pPr marL="457200" indent="-457200">
              <a:buFont typeface="+mj-lt"/>
              <a:buAutoNum type="arabicPeriod"/>
            </a:pPr>
            <a:r>
              <a:rPr lang="en-US" dirty="0"/>
              <a:t>Get started on HW1</a:t>
            </a:r>
          </a:p>
          <a:p>
            <a:pPr marL="749808" lvl="1" indent="-457200">
              <a:buFont typeface="+mj-lt"/>
              <a:buAutoNum type="arabicPeriod"/>
            </a:pPr>
            <a:r>
              <a:rPr lang="en-US" dirty="0"/>
              <a:t>As part of HW1, you will install the Rust programming language</a:t>
            </a:r>
          </a:p>
        </p:txBody>
      </p:sp>
    </p:spTree>
    <p:extLst>
      <p:ext uri="{BB962C8B-B14F-4D97-AF65-F5344CB8AC3E}">
        <p14:creationId xmlns:p14="http://schemas.microsoft.com/office/powerpoint/2010/main" val="38703251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590BF-8A23-D7C5-C282-93B398833F48}"/>
              </a:ext>
            </a:extLst>
          </p:cNvPr>
          <p:cNvSpPr>
            <a:spLocks noGrp="1"/>
          </p:cNvSpPr>
          <p:nvPr>
            <p:ph type="title"/>
          </p:nvPr>
        </p:nvSpPr>
        <p:spPr/>
        <p:txBody>
          <a:bodyPr/>
          <a:lstStyle/>
          <a:p>
            <a:r>
              <a:rPr lang="en-US" dirty="0"/>
              <a:t>Textbook</a:t>
            </a:r>
          </a:p>
        </p:txBody>
      </p:sp>
      <p:sp>
        <p:nvSpPr>
          <p:cNvPr id="3" name="Content Placeholder 2">
            <a:extLst>
              <a:ext uri="{FF2B5EF4-FFF2-40B4-BE49-F238E27FC236}">
                <a16:creationId xmlns:a16="http://schemas.microsoft.com/office/drawing/2014/main" id="{E0E46DE0-5813-C213-B526-EEC9852C4716}"/>
              </a:ext>
            </a:extLst>
          </p:cNvPr>
          <p:cNvSpPr>
            <a:spLocks noGrp="1"/>
          </p:cNvSpPr>
          <p:nvPr>
            <p:ph idx="1"/>
          </p:nvPr>
        </p:nvSpPr>
        <p:spPr/>
        <p:txBody>
          <a:bodyPr>
            <a:normAutofit fontScale="92500" lnSpcReduction="10000"/>
          </a:bodyPr>
          <a:lstStyle/>
          <a:p>
            <a:r>
              <a:rPr lang="en-US" dirty="0"/>
              <a:t>I wrote a textbook specifically for this course: “Human-Centered Programming Languages”</a:t>
            </a:r>
          </a:p>
          <a:p>
            <a:r>
              <a:rPr lang="en-US" dirty="0"/>
              <a:t>It is the first truly interdisciplinary PL textbook, with significant focus on how to perform user studies, design for the full diversity of programmer populations, and theorize social impacts. It is an academically-rigorous book with extensive references to the latest research literature</a:t>
            </a:r>
          </a:p>
          <a:p>
            <a:r>
              <a:rPr lang="en-US" dirty="0"/>
              <a:t>It is open-access, available free-of-charge at </a:t>
            </a:r>
            <a:r>
              <a:rPr lang="en-US" dirty="0">
                <a:hlinkClick r:id="rId2"/>
              </a:rPr>
              <a:t>https://bookish.press/hcpl</a:t>
            </a:r>
            <a:endParaRPr lang="en-US" dirty="0"/>
          </a:p>
          <a:p>
            <a:r>
              <a:rPr lang="en-US" dirty="0"/>
              <a:t>I used a precursor of this book to teach CS 536 in Spring 2023. The book has doubled in length since that time. Though some planned changes remain, it is quite extensive and ready for use</a:t>
            </a:r>
          </a:p>
          <a:p>
            <a:endParaRPr lang="en-US" dirty="0"/>
          </a:p>
        </p:txBody>
      </p:sp>
    </p:spTree>
    <p:extLst>
      <p:ext uri="{BB962C8B-B14F-4D97-AF65-F5344CB8AC3E}">
        <p14:creationId xmlns:p14="http://schemas.microsoft.com/office/powerpoint/2010/main" val="32981147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8A909-6472-9586-56AD-DC33F0F03A72}"/>
              </a:ext>
            </a:extLst>
          </p:cNvPr>
          <p:cNvSpPr>
            <a:spLocks noGrp="1"/>
          </p:cNvSpPr>
          <p:nvPr>
            <p:ph type="title"/>
          </p:nvPr>
        </p:nvSpPr>
        <p:spPr/>
        <p:txBody>
          <a:bodyPr/>
          <a:lstStyle/>
          <a:p>
            <a:r>
              <a:rPr lang="en-US" dirty="0"/>
              <a:t>Canvas</a:t>
            </a:r>
          </a:p>
        </p:txBody>
      </p:sp>
      <p:sp>
        <p:nvSpPr>
          <p:cNvPr id="3" name="Content Placeholder 2">
            <a:extLst>
              <a:ext uri="{FF2B5EF4-FFF2-40B4-BE49-F238E27FC236}">
                <a16:creationId xmlns:a16="http://schemas.microsoft.com/office/drawing/2014/main" id="{4F442ADD-966D-8BBF-C060-73B90060133E}"/>
              </a:ext>
            </a:extLst>
          </p:cNvPr>
          <p:cNvSpPr>
            <a:spLocks noGrp="1"/>
          </p:cNvSpPr>
          <p:nvPr>
            <p:ph idx="1"/>
          </p:nvPr>
        </p:nvSpPr>
        <p:spPr/>
        <p:txBody>
          <a:bodyPr/>
          <a:lstStyle/>
          <a:p>
            <a:r>
              <a:rPr lang="en-US" dirty="0"/>
              <a:t>Slides will be posted on Canvas</a:t>
            </a:r>
          </a:p>
          <a:p>
            <a:r>
              <a:rPr lang="en-US" dirty="0"/>
              <a:t>Homework handouts are distributed on Canvas</a:t>
            </a:r>
          </a:p>
          <a:p>
            <a:r>
              <a:rPr lang="en-US" dirty="0"/>
              <a:t>Homework solutions are submitted on Canvas and graded through </a:t>
            </a:r>
            <a:r>
              <a:rPr lang="en-US" dirty="0" err="1"/>
              <a:t>Gradescope</a:t>
            </a:r>
            <a:endParaRPr lang="en-US" dirty="0"/>
          </a:p>
        </p:txBody>
      </p:sp>
    </p:spTree>
    <p:extLst>
      <p:ext uri="{BB962C8B-B14F-4D97-AF65-F5344CB8AC3E}">
        <p14:creationId xmlns:p14="http://schemas.microsoft.com/office/powerpoint/2010/main" val="34053634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9751B-F4DE-274F-B5D5-72693D7E97ED}"/>
              </a:ext>
            </a:extLst>
          </p:cNvPr>
          <p:cNvSpPr>
            <a:spLocks noGrp="1"/>
          </p:cNvSpPr>
          <p:nvPr>
            <p:ph type="title"/>
          </p:nvPr>
        </p:nvSpPr>
        <p:spPr/>
        <p:txBody>
          <a:bodyPr/>
          <a:lstStyle/>
          <a:p>
            <a:r>
              <a:rPr lang="en-US" dirty="0"/>
              <a:t>Slack</a:t>
            </a:r>
          </a:p>
        </p:txBody>
      </p:sp>
      <p:sp>
        <p:nvSpPr>
          <p:cNvPr id="3" name="Content Placeholder 2">
            <a:extLst>
              <a:ext uri="{FF2B5EF4-FFF2-40B4-BE49-F238E27FC236}">
                <a16:creationId xmlns:a16="http://schemas.microsoft.com/office/drawing/2014/main" id="{870C71D3-E9C1-1E18-68EF-42A8147D4136}"/>
              </a:ext>
            </a:extLst>
          </p:cNvPr>
          <p:cNvSpPr>
            <a:spLocks noGrp="1"/>
          </p:cNvSpPr>
          <p:nvPr>
            <p:ph idx="1"/>
          </p:nvPr>
        </p:nvSpPr>
        <p:spPr/>
        <p:txBody>
          <a:bodyPr/>
          <a:lstStyle/>
          <a:p>
            <a:r>
              <a:rPr lang="en-US" dirty="0"/>
              <a:t>Join the Slack server for the course as soon as possible, if you have not already</a:t>
            </a:r>
          </a:p>
          <a:p>
            <a:r>
              <a:rPr lang="en-US" dirty="0"/>
              <a:t>Important course announcements will primarily be sent through Slack, such as any corrections to assigned problems, notifications about the exam, or any changes to deadlines or lectures</a:t>
            </a:r>
          </a:p>
        </p:txBody>
      </p:sp>
    </p:spTree>
    <p:extLst>
      <p:ext uri="{BB962C8B-B14F-4D97-AF65-F5344CB8AC3E}">
        <p14:creationId xmlns:p14="http://schemas.microsoft.com/office/powerpoint/2010/main" val="4811492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16FB8-F59E-8A25-5056-4CA44520DECD}"/>
              </a:ext>
            </a:extLst>
          </p:cNvPr>
          <p:cNvSpPr>
            <a:spLocks noGrp="1"/>
          </p:cNvSpPr>
          <p:nvPr>
            <p:ph type="title"/>
          </p:nvPr>
        </p:nvSpPr>
        <p:spPr/>
        <p:txBody>
          <a:bodyPr/>
          <a:lstStyle/>
          <a:p>
            <a:r>
              <a:rPr lang="en-US" dirty="0"/>
              <a:t>HW1</a:t>
            </a:r>
          </a:p>
        </p:txBody>
      </p:sp>
      <p:sp>
        <p:nvSpPr>
          <p:cNvPr id="3" name="Content Placeholder 2">
            <a:extLst>
              <a:ext uri="{FF2B5EF4-FFF2-40B4-BE49-F238E27FC236}">
                <a16:creationId xmlns:a16="http://schemas.microsoft.com/office/drawing/2014/main" id="{DC155D1B-A6F1-322F-7661-AFF8BC278733}"/>
              </a:ext>
            </a:extLst>
          </p:cNvPr>
          <p:cNvSpPr>
            <a:spLocks noGrp="1"/>
          </p:cNvSpPr>
          <p:nvPr>
            <p:ph idx="1"/>
          </p:nvPr>
        </p:nvSpPr>
        <p:spPr/>
        <p:txBody>
          <a:bodyPr>
            <a:normAutofit lnSpcReduction="10000"/>
          </a:bodyPr>
          <a:lstStyle/>
          <a:p>
            <a:r>
              <a:rPr lang="en-US" dirty="0"/>
              <a:t>Homework 1 is released</a:t>
            </a:r>
          </a:p>
          <a:p>
            <a:pPr marL="457200" indent="-457200">
              <a:buFont typeface="+mj-lt"/>
              <a:buAutoNum type="arabicPeriod"/>
            </a:pPr>
            <a:r>
              <a:rPr lang="en-US" dirty="0"/>
              <a:t>Install the Rust programming language and Visual Studio Code editor/plugin</a:t>
            </a:r>
          </a:p>
          <a:p>
            <a:pPr marL="457200" indent="-457200">
              <a:buFont typeface="+mj-lt"/>
              <a:buAutoNum type="arabicPeriod"/>
            </a:pPr>
            <a:r>
              <a:rPr lang="en-US" dirty="0"/>
              <a:t>Coding: Write 9 short Rust functions to learn the fundamentals of the language</a:t>
            </a:r>
            <a:br>
              <a:rPr lang="en-US" dirty="0"/>
            </a:br>
            <a:r>
              <a:rPr lang="en-US" b="1" dirty="0"/>
              <a:t>Next lecture is all about Rust</a:t>
            </a:r>
            <a:r>
              <a:rPr lang="en-US" dirty="0"/>
              <a:t> – you may want to wait, or read ahead</a:t>
            </a:r>
          </a:p>
          <a:p>
            <a:pPr marL="457200" indent="-457200">
              <a:buFont typeface="+mj-lt"/>
              <a:buAutoNum type="arabicPeriod"/>
            </a:pPr>
            <a:r>
              <a:rPr lang="en-US" dirty="0"/>
              <a:t>Written: Identify your learning goals and reflect on your past programming experience</a:t>
            </a:r>
          </a:p>
        </p:txBody>
      </p:sp>
    </p:spTree>
    <p:extLst>
      <p:ext uri="{BB962C8B-B14F-4D97-AF65-F5344CB8AC3E}">
        <p14:creationId xmlns:p14="http://schemas.microsoft.com/office/powerpoint/2010/main" val="6274107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934B2-FDC6-EDBD-B557-52767684D52A}"/>
              </a:ext>
            </a:extLst>
          </p:cNvPr>
          <p:cNvSpPr>
            <a:spLocks noGrp="1"/>
          </p:cNvSpPr>
          <p:nvPr>
            <p:ph type="title"/>
          </p:nvPr>
        </p:nvSpPr>
        <p:spPr/>
        <p:txBody>
          <a:bodyPr/>
          <a:lstStyle/>
          <a:p>
            <a:r>
              <a:rPr lang="en-US" dirty="0"/>
              <a:t>Rust: What and Why?</a:t>
            </a:r>
          </a:p>
        </p:txBody>
      </p:sp>
      <p:sp>
        <p:nvSpPr>
          <p:cNvPr id="3" name="Content Placeholder 2">
            <a:extLst>
              <a:ext uri="{FF2B5EF4-FFF2-40B4-BE49-F238E27FC236}">
                <a16:creationId xmlns:a16="http://schemas.microsoft.com/office/drawing/2014/main" id="{1B333D92-52E2-AC3A-EC2A-205EBFCD52AD}"/>
              </a:ext>
            </a:extLst>
          </p:cNvPr>
          <p:cNvSpPr>
            <a:spLocks noGrp="1"/>
          </p:cNvSpPr>
          <p:nvPr>
            <p:ph idx="1"/>
          </p:nvPr>
        </p:nvSpPr>
        <p:spPr/>
        <p:txBody>
          <a:bodyPr>
            <a:normAutofit fontScale="70000" lnSpcReduction="20000"/>
          </a:bodyPr>
          <a:lstStyle/>
          <a:p>
            <a:r>
              <a:rPr lang="en-US" b="1" dirty="0"/>
              <a:t>What:</a:t>
            </a:r>
            <a:r>
              <a:rPr lang="en-US" dirty="0"/>
              <a:t> Introduced in 2015, Rust is a strongly-typed programming language which is meant to be suitable for systems programming. Its defining feature is the idea of ownership in the type system, which supports efficient-yet-safe compilers, especially efficient memory management</a:t>
            </a:r>
          </a:p>
          <a:p>
            <a:r>
              <a:rPr lang="en-US" b="1" dirty="0"/>
              <a:t>Why:</a:t>
            </a:r>
          </a:p>
          <a:p>
            <a:pPr marL="457200" indent="-457200">
              <a:buFont typeface="+mj-lt"/>
              <a:buAutoNum type="arabicPeriod"/>
            </a:pPr>
            <a:r>
              <a:rPr lang="en-US" dirty="0"/>
              <a:t>Rust is growing in popularity. There is a decent chance that it will be useful in your career</a:t>
            </a:r>
          </a:p>
          <a:p>
            <a:pPr marL="457200" indent="-457200">
              <a:buFont typeface="+mj-lt"/>
              <a:buAutoNum type="arabicPeriod"/>
            </a:pPr>
            <a:r>
              <a:rPr lang="en-US" dirty="0"/>
              <a:t>Rust is a major success story about transferring academic ideas about PL into practice</a:t>
            </a:r>
          </a:p>
          <a:p>
            <a:pPr marL="457200" indent="-457200">
              <a:buFont typeface="+mj-lt"/>
              <a:buAutoNum type="arabicPeriod"/>
            </a:pPr>
            <a:r>
              <a:rPr lang="en-US" dirty="0"/>
              <a:t>Static typing and recursive data types, though not unique to Rust, are essential for the programming tasks we wish to perform</a:t>
            </a:r>
          </a:p>
          <a:p>
            <a:pPr marL="0" indent="0">
              <a:buNone/>
            </a:pPr>
            <a:r>
              <a:rPr lang="en-US" b="1" dirty="0"/>
              <a:t>Recommended environment: </a:t>
            </a:r>
            <a:r>
              <a:rPr lang="en-US" dirty="0"/>
              <a:t>Visual Studio Code and its Rust plugin. See HW1 handout for instructions on setting the environment up</a:t>
            </a:r>
            <a:endParaRPr lang="en-US" b="1" dirty="0"/>
          </a:p>
        </p:txBody>
      </p:sp>
    </p:spTree>
    <p:extLst>
      <p:ext uri="{BB962C8B-B14F-4D97-AF65-F5344CB8AC3E}">
        <p14:creationId xmlns:p14="http://schemas.microsoft.com/office/powerpoint/2010/main" val="25813498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9F382-9730-C78A-6882-46185C98299D}"/>
              </a:ext>
            </a:extLst>
          </p:cNvPr>
          <p:cNvSpPr>
            <a:spLocks noGrp="1"/>
          </p:cNvSpPr>
          <p:nvPr>
            <p:ph type="title"/>
          </p:nvPr>
        </p:nvSpPr>
        <p:spPr/>
        <p:txBody>
          <a:bodyPr/>
          <a:lstStyle/>
          <a:p>
            <a:r>
              <a:rPr lang="en-US" dirty="0"/>
              <a:t>Part 2: What is a Programming Language?</a:t>
            </a:r>
          </a:p>
        </p:txBody>
      </p:sp>
      <p:sp>
        <p:nvSpPr>
          <p:cNvPr id="3" name="Content Placeholder 2">
            <a:extLst>
              <a:ext uri="{FF2B5EF4-FFF2-40B4-BE49-F238E27FC236}">
                <a16:creationId xmlns:a16="http://schemas.microsoft.com/office/drawing/2014/main" id="{1B4FF26E-98A2-E5DF-BC98-FD8855ADA8A4}"/>
              </a:ext>
            </a:extLst>
          </p:cNvPr>
          <p:cNvSpPr>
            <a:spLocks noGrp="1"/>
          </p:cNvSpPr>
          <p:nvPr>
            <p:ph idx="1"/>
          </p:nvPr>
        </p:nvSpPr>
        <p:spPr/>
        <p:txBody>
          <a:bodyPr/>
          <a:lstStyle/>
          <a:p>
            <a:r>
              <a:rPr lang="en-US" dirty="0"/>
              <a:t>Outline:</a:t>
            </a:r>
          </a:p>
          <a:p>
            <a:pPr lvl="1"/>
            <a:r>
              <a:rPr lang="en-US" dirty="0"/>
              <a:t>Reiterate why it’s worth studying PLs</a:t>
            </a:r>
          </a:p>
          <a:p>
            <a:pPr lvl="1"/>
            <a:r>
              <a:rPr lang="en-US" dirty="0"/>
              <a:t>Discuss </a:t>
            </a:r>
            <a:r>
              <a:rPr lang="en-US" i="1" dirty="0"/>
              <a:t>what</a:t>
            </a:r>
            <a:r>
              <a:rPr lang="en-US" dirty="0"/>
              <a:t> about PLs should be taught in a course</a:t>
            </a:r>
          </a:p>
          <a:p>
            <a:pPr lvl="1"/>
            <a:r>
              <a:rPr lang="en-US" dirty="0"/>
              <a:t>Discuss the idea of a PL Zoo</a:t>
            </a:r>
          </a:p>
          <a:p>
            <a:pPr lvl="1"/>
            <a:r>
              <a:rPr lang="en-US" dirty="0"/>
              <a:t>We structure the course around people instead – “archetypes”</a:t>
            </a:r>
          </a:p>
          <a:p>
            <a:pPr lvl="1"/>
            <a:r>
              <a:rPr lang="en-US" dirty="0"/>
              <a:t>Learn who the 5 archetypes are</a:t>
            </a:r>
          </a:p>
          <a:p>
            <a:pPr lvl="1"/>
            <a:r>
              <a:rPr lang="en-US" dirty="0"/>
              <a:t>Outline the stages of a PL implementation</a:t>
            </a:r>
          </a:p>
        </p:txBody>
      </p:sp>
    </p:spTree>
    <p:extLst>
      <p:ext uri="{BB962C8B-B14F-4D97-AF65-F5344CB8AC3E}">
        <p14:creationId xmlns:p14="http://schemas.microsoft.com/office/powerpoint/2010/main" val="957818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139F-1727-FB45-09F1-85E4C320233C}"/>
              </a:ext>
            </a:extLst>
          </p:cNvPr>
          <p:cNvSpPr>
            <a:spLocks noGrp="1"/>
          </p:cNvSpPr>
          <p:nvPr>
            <p:ph type="title"/>
          </p:nvPr>
        </p:nvSpPr>
        <p:spPr/>
        <p:txBody>
          <a:bodyPr/>
          <a:lstStyle/>
          <a:p>
            <a:r>
              <a:rPr lang="en-US" dirty="0"/>
              <a:t>More About My Work</a:t>
            </a:r>
          </a:p>
        </p:txBody>
      </p:sp>
      <p:sp>
        <p:nvSpPr>
          <p:cNvPr id="7" name="Content Placeholder 6">
            <a:extLst>
              <a:ext uri="{FF2B5EF4-FFF2-40B4-BE49-F238E27FC236}">
                <a16:creationId xmlns:a16="http://schemas.microsoft.com/office/drawing/2014/main" id="{A0E1376D-C973-4A6D-4DFC-12D897A49203}"/>
              </a:ext>
            </a:extLst>
          </p:cNvPr>
          <p:cNvSpPr>
            <a:spLocks noGrp="1"/>
          </p:cNvSpPr>
          <p:nvPr>
            <p:ph idx="1"/>
          </p:nvPr>
        </p:nvSpPr>
        <p:spPr/>
        <p:txBody>
          <a:bodyPr/>
          <a:lstStyle/>
          <a:p>
            <a:endParaRPr lang="en-US"/>
          </a:p>
        </p:txBody>
      </p:sp>
      <p:sp>
        <p:nvSpPr>
          <p:cNvPr id="6" name="TextBox 5">
            <a:extLst>
              <a:ext uri="{FF2B5EF4-FFF2-40B4-BE49-F238E27FC236}">
                <a16:creationId xmlns:a16="http://schemas.microsoft.com/office/drawing/2014/main" id="{E5811753-CD1E-17EC-C07E-86F6624E0BBB}"/>
              </a:ext>
            </a:extLst>
          </p:cNvPr>
          <p:cNvSpPr txBox="1"/>
          <p:nvPr/>
        </p:nvSpPr>
        <p:spPr>
          <a:xfrm>
            <a:off x="1009650" y="2057400"/>
            <a:ext cx="7600950" cy="3785652"/>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PhD thesis: Proving safety of physical systems (e.g. cars)</a:t>
            </a:r>
          </a:p>
          <a:p>
            <a:pPr marL="342900" indent="-342900">
              <a:buFont typeface="Arial" panose="020B0604020202020204" pitchFamily="34" charset="0"/>
              <a:buChar char="•"/>
            </a:pPr>
            <a:r>
              <a:rPr lang="en-US" altLang="zh-CN" sz="2400" dirty="0"/>
              <a:t>Ranked #2 dissertation in my year at Carnegie Mellon CS</a:t>
            </a:r>
          </a:p>
          <a:p>
            <a:pPr marL="342900" indent="-342900">
              <a:buFont typeface="Arial" panose="020B0604020202020204" pitchFamily="34" charset="0"/>
              <a:buChar char="•"/>
            </a:pPr>
            <a:r>
              <a:rPr lang="en-US" altLang="zh-CN" sz="2400" dirty="0"/>
              <a:t>A lot of math: formal logic, mathematical games, real analysis, ordinal arithmetic, and so on…</a:t>
            </a:r>
          </a:p>
          <a:p>
            <a:pPr marL="342900" indent="-342900">
              <a:buFont typeface="Arial" panose="020B0604020202020204" pitchFamily="34" charset="0"/>
              <a:buChar char="•"/>
            </a:pPr>
            <a:r>
              <a:rPr lang="en-US" altLang="zh-CN" sz="2400" dirty="0"/>
              <a:t>I still have strong collaborations on this topic with the National Institute of Informatics in Tokyo</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en-US" altLang="zh-CN" sz="2400" dirty="0"/>
              <a:t>Nowadays: Also very interested in human-computer interaction (HCI)</a:t>
            </a:r>
          </a:p>
          <a:p>
            <a:endParaRPr lang="en-US" sz="2400" dirty="0"/>
          </a:p>
        </p:txBody>
      </p:sp>
      <p:pic>
        <p:nvPicPr>
          <p:cNvPr id="3" name="Picture 2">
            <a:extLst>
              <a:ext uri="{FF2B5EF4-FFF2-40B4-BE49-F238E27FC236}">
                <a16:creationId xmlns:a16="http://schemas.microsoft.com/office/drawing/2014/main" id="{1E6FF29F-8163-2007-32AE-1BEB85E65A8F}"/>
              </a:ext>
            </a:extLst>
          </p:cNvPr>
          <p:cNvPicPr>
            <a:picLocks noChangeAspect="1"/>
          </p:cNvPicPr>
          <p:nvPr/>
        </p:nvPicPr>
        <p:blipFill>
          <a:blip r:embed="rId2"/>
          <a:stretch>
            <a:fillRect/>
          </a:stretch>
        </p:blipFill>
        <p:spPr>
          <a:xfrm>
            <a:off x="8698230" y="2057400"/>
            <a:ext cx="3248892" cy="2556298"/>
          </a:xfrm>
          <a:prstGeom prst="rect">
            <a:avLst/>
          </a:prstGeom>
        </p:spPr>
      </p:pic>
    </p:spTree>
    <p:extLst>
      <p:ext uri="{BB962C8B-B14F-4D97-AF65-F5344CB8AC3E}">
        <p14:creationId xmlns:p14="http://schemas.microsoft.com/office/powerpoint/2010/main" val="34267931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PLs Are All Around You</a:t>
            </a:r>
          </a:p>
        </p:txBody>
      </p:sp>
      <p:sp>
        <p:nvSpPr>
          <p:cNvPr id="3" name="Content Placeholder 2"/>
          <p:cNvSpPr>
            <a:spLocks noGrp="1"/>
          </p:cNvSpPr>
          <p:nvPr>
            <p:ph idx="1"/>
          </p:nvPr>
        </p:nvSpPr>
        <p:spPr/>
        <p:txBody>
          <a:bodyPr>
            <a:normAutofit fontScale="92500" lnSpcReduction="10000"/>
          </a:bodyPr>
          <a:lstStyle/>
          <a:p>
            <a:r>
              <a:rPr lang="en-US" b="1" dirty="0"/>
              <a:t>Domain-specific languages are common &amp; growing!</a:t>
            </a:r>
          </a:p>
          <a:p>
            <a:pPr lvl="1"/>
            <a:r>
              <a:rPr lang="en-US" dirty="0"/>
              <a:t>Graphic shaders, macro languages, permission policies</a:t>
            </a:r>
          </a:p>
          <a:p>
            <a:r>
              <a:rPr lang="en-US" b="1" dirty="0"/>
              <a:t>Many things are secretly languages!</a:t>
            </a:r>
            <a:endParaRPr lang="en-US" dirty="0"/>
          </a:p>
          <a:p>
            <a:pPr lvl="1"/>
            <a:r>
              <a:rPr lang="en-US" dirty="0"/>
              <a:t>Spreadsheets, email filters, config files, </a:t>
            </a:r>
            <a:r>
              <a:rPr lang="en-US" dirty="0" err="1"/>
              <a:t>video+sound</a:t>
            </a:r>
            <a:r>
              <a:rPr lang="en-US" dirty="0"/>
              <a:t> editor effects</a:t>
            </a:r>
          </a:p>
          <a:p>
            <a:r>
              <a:rPr lang="en-US" b="1" dirty="0"/>
              <a:t>You will probably build or use one of these</a:t>
            </a:r>
            <a:endParaRPr lang="en-US" dirty="0"/>
          </a:p>
          <a:p>
            <a:pPr lvl="1"/>
            <a:r>
              <a:rPr lang="en-US" dirty="0"/>
              <a:t>Most of us will not write C or Java compilers for a living</a:t>
            </a:r>
          </a:p>
          <a:p>
            <a:pPr lvl="1"/>
            <a:r>
              <a:rPr lang="en-US" dirty="0"/>
              <a:t>Many of us will write big programs</a:t>
            </a:r>
          </a:p>
          <a:p>
            <a:r>
              <a:rPr lang="en-US" b="1" dirty="0"/>
              <a:t>Little languages are a good program design approach!</a:t>
            </a:r>
          </a:p>
          <a:p>
            <a:pPr lvl="1"/>
            <a:r>
              <a:rPr lang="en-US" dirty="0"/>
              <a:t>Programming language theory: Every valid program “works”</a:t>
            </a:r>
          </a:p>
          <a:p>
            <a:pPr lvl="1"/>
            <a:r>
              <a:rPr lang="en-US" dirty="0"/>
              <a:t>Little languages: Every input from the user “works”</a:t>
            </a:r>
          </a:p>
          <a:p>
            <a:pPr marL="0" indent="0">
              <a:buNone/>
            </a:pPr>
            <a:endParaRPr lang="en-US" dirty="0"/>
          </a:p>
        </p:txBody>
      </p:sp>
      <p:sp>
        <p:nvSpPr>
          <p:cNvPr id="4" name="Slide Number Placeholder 3">
            <a:extLst>
              <a:ext uri="{FF2B5EF4-FFF2-40B4-BE49-F238E27FC236}">
                <a16:creationId xmlns:a16="http://schemas.microsoft.com/office/drawing/2014/main" id="{96AE7983-5CB6-6544-AAAB-89D446DE938C}"/>
              </a:ext>
            </a:extLst>
          </p:cNvPr>
          <p:cNvSpPr>
            <a:spLocks noGrp="1"/>
          </p:cNvSpPr>
          <p:nvPr>
            <p:ph type="sldNum" sz="quarter" idx="12"/>
          </p:nvPr>
        </p:nvSpPr>
        <p:spPr/>
        <p:txBody>
          <a:bodyPr/>
          <a:lstStyle/>
          <a:p>
            <a:fld id="{10ECF3B1-E919-6247-9AAC-9DBE0AD69C0A}" type="slidenum">
              <a:rPr lang="en-US" smtClean="0"/>
              <a:t>40</a:t>
            </a:fld>
            <a:endParaRPr lang="en-US"/>
          </a:p>
        </p:txBody>
      </p:sp>
    </p:spTree>
    <p:extLst>
      <p:ext uri="{BB962C8B-B14F-4D97-AF65-F5344CB8AC3E}">
        <p14:creationId xmlns:p14="http://schemas.microsoft.com/office/powerpoint/2010/main" val="25414407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87B95-4784-4879-900E-0C41E802417D}"/>
              </a:ext>
            </a:extLst>
          </p:cNvPr>
          <p:cNvSpPr>
            <a:spLocks noGrp="1"/>
          </p:cNvSpPr>
          <p:nvPr>
            <p:ph type="title"/>
          </p:nvPr>
        </p:nvSpPr>
        <p:spPr/>
        <p:txBody>
          <a:bodyPr/>
          <a:lstStyle/>
          <a:p>
            <a:r>
              <a:rPr lang="en-US" b="1" dirty="0"/>
              <a:t>Discussion: What’s Important About PLs?</a:t>
            </a:r>
          </a:p>
        </p:txBody>
      </p:sp>
      <p:sp>
        <p:nvSpPr>
          <p:cNvPr id="3" name="Content Placeholder 2">
            <a:extLst>
              <a:ext uri="{FF2B5EF4-FFF2-40B4-BE49-F238E27FC236}">
                <a16:creationId xmlns:a16="http://schemas.microsoft.com/office/drawing/2014/main" id="{67385276-4608-4147-8739-BE59DF6AF300}"/>
              </a:ext>
            </a:extLst>
          </p:cNvPr>
          <p:cNvSpPr>
            <a:spLocks noGrp="1"/>
          </p:cNvSpPr>
          <p:nvPr>
            <p:ph idx="1"/>
          </p:nvPr>
        </p:nvSpPr>
        <p:spPr/>
        <p:txBody>
          <a:bodyPr>
            <a:normAutofit fontScale="92500" lnSpcReduction="20000"/>
          </a:bodyPr>
          <a:lstStyle/>
          <a:p>
            <a:r>
              <a:rPr lang="en-US" dirty="0"/>
              <a:t>As a group, let’s come up with (one) list of programming language </a:t>
            </a:r>
            <a:r>
              <a:rPr lang="en-US" b="1" dirty="0"/>
              <a:t>concepts</a:t>
            </a:r>
            <a:r>
              <a:rPr lang="en-US" dirty="0"/>
              <a:t>, </a:t>
            </a:r>
            <a:r>
              <a:rPr lang="en-US" b="1" dirty="0"/>
              <a:t>topics</a:t>
            </a:r>
            <a:r>
              <a:rPr lang="en-US" dirty="0"/>
              <a:t>, and </a:t>
            </a:r>
            <a:r>
              <a:rPr lang="en-US" b="1" dirty="0"/>
              <a:t>paradigms </a:t>
            </a:r>
          </a:p>
          <a:p>
            <a:endParaRPr lang="en-US" b="1" dirty="0"/>
          </a:p>
          <a:p>
            <a:endParaRPr lang="en-US" b="1" dirty="0"/>
          </a:p>
          <a:p>
            <a:endParaRPr lang="en-US" b="1" dirty="0"/>
          </a:p>
          <a:p>
            <a:endParaRPr lang="en-US" b="1" dirty="0"/>
          </a:p>
          <a:p>
            <a:endParaRPr lang="en-US" b="1" dirty="0"/>
          </a:p>
          <a:p>
            <a:endParaRPr lang="en-US" b="1" dirty="0"/>
          </a:p>
          <a:p>
            <a:r>
              <a:rPr lang="en-US" b="1" dirty="0"/>
              <a:t>With that in mind… How to design a course?</a:t>
            </a:r>
            <a:endParaRPr lang="en-US" dirty="0"/>
          </a:p>
        </p:txBody>
      </p:sp>
      <p:sp>
        <p:nvSpPr>
          <p:cNvPr id="4" name="Slide Number Placeholder 3">
            <a:extLst>
              <a:ext uri="{FF2B5EF4-FFF2-40B4-BE49-F238E27FC236}">
                <a16:creationId xmlns:a16="http://schemas.microsoft.com/office/drawing/2014/main" id="{CA7C3112-CBE4-404A-BFE0-25C67E9D7FBB}"/>
              </a:ext>
            </a:extLst>
          </p:cNvPr>
          <p:cNvSpPr>
            <a:spLocks noGrp="1"/>
          </p:cNvSpPr>
          <p:nvPr>
            <p:ph type="sldNum" sz="quarter" idx="12"/>
          </p:nvPr>
        </p:nvSpPr>
        <p:spPr/>
        <p:txBody>
          <a:bodyPr/>
          <a:lstStyle/>
          <a:p>
            <a:fld id="{35FEF863-E852-4BEF-80E4-638F599BECAC}" type="slidenum">
              <a:rPr lang="en-US" smtClean="0"/>
              <a:t>41</a:t>
            </a:fld>
            <a:endParaRPr lang="en-US"/>
          </a:p>
        </p:txBody>
      </p:sp>
    </p:spTree>
    <p:extLst>
      <p:ext uri="{BB962C8B-B14F-4D97-AF65-F5344CB8AC3E}">
        <p14:creationId xmlns:p14="http://schemas.microsoft.com/office/powerpoint/2010/main" val="20198645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AD39C-3EB1-C146-A4AA-940A83FC59EF}"/>
              </a:ext>
            </a:extLst>
          </p:cNvPr>
          <p:cNvSpPr>
            <a:spLocks noGrp="1"/>
          </p:cNvSpPr>
          <p:nvPr>
            <p:ph type="title"/>
          </p:nvPr>
        </p:nvSpPr>
        <p:spPr/>
        <p:txBody>
          <a:bodyPr/>
          <a:lstStyle/>
          <a:p>
            <a:r>
              <a:rPr lang="en-US" dirty="0"/>
              <a:t>Approach 1: Tour of Languages</a:t>
            </a:r>
          </a:p>
        </p:txBody>
      </p:sp>
      <p:sp>
        <p:nvSpPr>
          <p:cNvPr id="3" name="Content Placeholder 2">
            <a:extLst>
              <a:ext uri="{FF2B5EF4-FFF2-40B4-BE49-F238E27FC236}">
                <a16:creationId xmlns:a16="http://schemas.microsoft.com/office/drawing/2014/main" id="{F1D5483C-4786-0D4A-A0CA-431DDC734BD5}"/>
              </a:ext>
            </a:extLst>
          </p:cNvPr>
          <p:cNvSpPr>
            <a:spLocks noGrp="1"/>
          </p:cNvSpPr>
          <p:nvPr>
            <p:ph idx="1"/>
          </p:nvPr>
        </p:nvSpPr>
        <p:spPr/>
        <p:txBody>
          <a:bodyPr>
            <a:normAutofit fontScale="92500" lnSpcReduction="10000"/>
          </a:bodyPr>
          <a:lstStyle/>
          <a:p>
            <a:r>
              <a:rPr lang="en-US" b="1" dirty="0"/>
              <a:t>Three “Traditional” Paradigms:</a:t>
            </a:r>
          </a:p>
          <a:p>
            <a:pPr lvl="1"/>
            <a:r>
              <a:rPr lang="en-US" dirty="0"/>
              <a:t>Imperative: commands change state. (Ex: C, Java)</a:t>
            </a:r>
          </a:p>
          <a:p>
            <a:pPr lvl="1"/>
            <a:r>
              <a:rPr lang="en-US" dirty="0"/>
              <a:t>Functional: use functions, evaluate to values. (Ex: Lisp, Haskell)</a:t>
            </a:r>
          </a:p>
          <a:p>
            <a:pPr lvl="1"/>
            <a:r>
              <a:rPr lang="en-US" dirty="0"/>
              <a:t>Logic: running code = searching for proofs (Ex: Prolog)</a:t>
            </a:r>
          </a:p>
          <a:p>
            <a:r>
              <a:rPr lang="en-US" dirty="0"/>
              <a:t>”Pseudo-paradigms”:</a:t>
            </a:r>
          </a:p>
          <a:p>
            <a:pPr lvl="1"/>
            <a:r>
              <a:rPr lang="en-US" dirty="0"/>
              <a:t>Object-oriented</a:t>
            </a:r>
          </a:p>
          <a:p>
            <a:pPr lvl="1"/>
            <a:r>
              <a:rPr lang="en-US" dirty="0"/>
              <a:t>Scripting languages (we don’t talk about these)</a:t>
            </a:r>
          </a:p>
          <a:p>
            <a:r>
              <a:rPr lang="en-US" b="1" dirty="0"/>
              <a:t>Limitation:</a:t>
            </a:r>
            <a:r>
              <a:rPr lang="en-US" dirty="0"/>
              <a:t> these labels have been criticized as unhelpful</a:t>
            </a:r>
          </a:p>
          <a:p>
            <a:pPr lvl="1"/>
            <a:r>
              <a:rPr lang="en-US" dirty="0"/>
              <a:t>Diversity within paradigm (C, Java both imperative) and language (Lisp “has objects”)</a:t>
            </a:r>
          </a:p>
          <a:p>
            <a:pPr lvl="1"/>
            <a:r>
              <a:rPr lang="en-US" dirty="0"/>
              <a:t>More helpful to consider language </a:t>
            </a:r>
            <a:r>
              <a:rPr lang="en-US" i="1" dirty="0"/>
              <a:t>principles</a:t>
            </a:r>
            <a:r>
              <a:rPr lang="en-US" dirty="0"/>
              <a:t>. 1 language can have many principles.</a:t>
            </a:r>
          </a:p>
          <a:p>
            <a:pPr lvl="1"/>
            <a:endParaRPr lang="en-US" dirty="0"/>
          </a:p>
        </p:txBody>
      </p:sp>
      <p:sp>
        <p:nvSpPr>
          <p:cNvPr id="4" name="Slide Number Placeholder 3">
            <a:extLst>
              <a:ext uri="{FF2B5EF4-FFF2-40B4-BE49-F238E27FC236}">
                <a16:creationId xmlns:a16="http://schemas.microsoft.com/office/drawing/2014/main" id="{72560D14-59DB-C849-A0B1-05A240A934D7}"/>
              </a:ext>
            </a:extLst>
          </p:cNvPr>
          <p:cNvSpPr>
            <a:spLocks noGrp="1"/>
          </p:cNvSpPr>
          <p:nvPr>
            <p:ph type="sldNum" sz="quarter" idx="12"/>
          </p:nvPr>
        </p:nvSpPr>
        <p:spPr/>
        <p:txBody>
          <a:bodyPr/>
          <a:lstStyle/>
          <a:p>
            <a:fld id="{2C0E34F6-CF55-FF4F-9870-7EBC75AEB059}" type="slidenum">
              <a:rPr lang="en-US" smtClean="0"/>
              <a:t>42</a:t>
            </a:fld>
            <a:endParaRPr lang="en-US"/>
          </a:p>
        </p:txBody>
      </p:sp>
    </p:spTree>
    <p:extLst>
      <p:ext uri="{BB962C8B-B14F-4D97-AF65-F5344CB8AC3E}">
        <p14:creationId xmlns:p14="http://schemas.microsoft.com/office/powerpoint/2010/main" val="16681426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60C9-3CC0-4E54-AA08-63189E7B2DF2}"/>
              </a:ext>
            </a:extLst>
          </p:cNvPr>
          <p:cNvSpPr>
            <a:spLocks noGrp="1"/>
          </p:cNvSpPr>
          <p:nvPr>
            <p:ph type="title"/>
          </p:nvPr>
        </p:nvSpPr>
        <p:spPr/>
        <p:txBody>
          <a:bodyPr/>
          <a:lstStyle/>
          <a:p>
            <a:r>
              <a:rPr lang="en-US" dirty="0"/>
              <a:t>Approach 2: Tour of Principles</a:t>
            </a:r>
          </a:p>
        </p:txBody>
      </p:sp>
      <p:sp>
        <p:nvSpPr>
          <p:cNvPr id="3" name="Content Placeholder 2">
            <a:extLst>
              <a:ext uri="{FF2B5EF4-FFF2-40B4-BE49-F238E27FC236}">
                <a16:creationId xmlns:a16="http://schemas.microsoft.com/office/drawing/2014/main" id="{85F99A43-42FC-4E27-BB4F-BC3D81B7EB29}"/>
              </a:ext>
            </a:extLst>
          </p:cNvPr>
          <p:cNvSpPr>
            <a:spLocks noGrp="1"/>
          </p:cNvSpPr>
          <p:nvPr>
            <p:ph idx="1"/>
          </p:nvPr>
        </p:nvSpPr>
        <p:spPr>
          <a:xfrm>
            <a:off x="1100994" y="1878745"/>
            <a:ext cx="10671906" cy="4397375"/>
          </a:xfrm>
        </p:spPr>
        <p:txBody>
          <a:bodyPr>
            <a:normAutofit/>
          </a:bodyPr>
          <a:lstStyle/>
          <a:p>
            <a:r>
              <a:rPr lang="en-US" sz="2000" dirty="0"/>
              <a:t>Principles of syntax (Is this a program? Which one?)</a:t>
            </a:r>
          </a:p>
          <a:p>
            <a:r>
              <a:rPr lang="en-US" sz="2000" dirty="0"/>
              <a:t>Principles of execution (How do I run it? What happens then?)</a:t>
            </a:r>
          </a:p>
          <a:p>
            <a:pPr lvl="1"/>
            <a:r>
              <a:rPr lang="en-US" sz="2000" dirty="0"/>
              <a:t>Principles of program state (“Imperative” vs. “Functional”)</a:t>
            </a:r>
          </a:p>
          <a:p>
            <a:pPr lvl="1"/>
            <a:r>
              <a:rPr lang="en-US" sz="2000" dirty="0"/>
              <a:t>Manual memory management (</a:t>
            </a:r>
            <a:r>
              <a:rPr lang="en-US" sz="2000" b="1" dirty="0"/>
              <a:t>malloc)</a:t>
            </a:r>
            <a:r>
              <a:rPr lang="en-US" sz="2000" dirty="0"/>
              <a:t> </a:t>
            </a:r>
            <a:br>
              <a:rPr lang="en-US" sz="2000" dirty="0"/>
            </a:br>
            <a:r>
              <a:rPr lang="en-US" sz="2000" dirty="0"/>
              <a:t>vs. automatic (garbage collection)</a:t>
            </a:r>
          </a:p>
          <a:p>
            <a:r>
              <a:rPr lang="en-US" sz="2000" dirty="0"/>
              <a:t>Principles of types (What can I learn without running the code?)</a:t>
            </a:r>
          </a:p>
          <a:p>
            <a:pPr lvl="1"/>
            <a:r>
              <a:rPr lang="en-US" sz="2000" dirty="0"/>
              <a:t>Different type systems give different guarantees + abstractions</a:t>
            </a:r>
          </a:p>
          <a:p>
            <a:r>
              <a:rPr lang="en-US" sz="2000" dirty="0"/>
              <a:t>Principles of verification (Why is my code correct?)</a:t>
            </a:r>
          </a:p>
          <a:p>
            <a:r>
              <a:rPr lang="en-US" sz="2000" b="1" dirty="0"/>
              <a:t>Limitation: </a:t>
            </a:r>
            <a:r>
              <a:rPr lang="en-US" sz="2000" dirty="0"/>
              <a:t>This leaves out everything about design! The course has design in the title! We cannot provide a comprehensive discussion of PLs without talking about people.</a:t>
            </a:r>
            <a:r>
              <a:rPr lang="en-US" sz="2000" b="1" dirty="0"/>
              <a:t> </a:t>
            </a:r>
          </a:p>
        </p:txBody>
      </p:sp>
      <p:sp>
        <p:nvSpPr>
          <p:cNvPr id="4" name="Slide Number Placeholder 3">
            <a:extLst>
              <a:ext uri="{FF2B5EF4-FFF2-40B4-BE49-F238E27FC236}">
                <a16:creationId xmlns:a16="http://schemas.microsoft.com/office/drawing/2014/main" id="{AEA3EC8E-6296-4FB1-BF2C-B5A9A5B83BD0}"/>
              </a:ext>
            </a:extLst>
          </p:cNvPr>
          <p:cNvSpPr>
            <a:spLocks noGrp="1"/>
          </p:cNvSpPr>
          <p:nvPr>
            <p:ph type="sldNum" sz="quarter" idx="12"/>
          </p:nvPr>
        </p:nvSpPr>
        <p:spPr/>
        <p:txBody>
          <a:bodyPr/>
          <a:lstStyle/>
          <a:p>
            <a:fld id="{35FEF863-E852-4BEF-80E4-638F599BECAC}" type="slidenum">
              <a:rPr lang="en-US" smtClean="0"/>
              <a:t>43</a:t>
            </a:fld>
            <a:endParaRPr lang="en-US"/>
          </a:p>
        </p:txBody>
      </p:sp>
    </p:spTree>
    <p:extLst>
      <p:ext uri="{BB962C8B-B14F-4D97-AF65-F5344CB8AC3E}">
        <p14:creationId xmlns:p14="http://schemas.microsoft.com/office/powerpoint/2010/main" val="38984923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82608-8A2B-6872-45A7-3D97008BE99B}"/>
              </a:ext>
            </a:extLst>
          </p:cNvPr>
          <p:cNvSpPr>
            <a:spLocks noGrp="1"/>
          </p:cNvSpPr>
          <p:nvPr>
            <p:ph type="title"/>
          </p:nvPr>
        </p:nvSpPr>
        <p:spPr/>
        <p:txBody>
          <a:bodyPr/>
          <a:lstStyle/>
          <a:p>
            <a:r>
              <a:rPr lang="en-US" dirty="0"/>
              <a:t>Approach 3: Focus on Tour Guides</a:t>
            </a:r>
          </a:p>
        </p:txBody>
      </p:sp>
      <p:sp>
        <p:nvSpPr>
          <p:cNvPr id="3" name="Content Placeholder 2">
            <a:extLst>
              <a:ext uri="{FF2B5EF4-FFF2-40B4-BE49-F238E27FC236}">
                <a16:creationId xmlns:a16="http://schemas.microsoft.com/office/drawing/2014/main" id="{76375FBB-7FDF-2F6E-4FB5-6F60157B5EDE}"/>
              </a:ext>
            </a:extLst>
          </p:cNvPr>
          <p:cNvSpPr>
            <a:spLocks noGrp="1"/>
          </p:cNvSpPr>
          <p:nvPr>
            <p:ph idx="1"/>
          </p:nvPr>
        </p:nvSpPr>
        <p:spPr/>
        <p:txBody>
          <a:bodyPr>
            <a:normAutofit fontScale="77500" lnSpcReduction="20000"/>
          </a:bodyPr>
          <a:lstStyle/>
          <a:p>
            <a:r>
              <a:rPr lang="en-US" dirty="0"/>
              <a:t>Professors love to say things like “college teaches you how to think”</a:t>
            </a:r>
          </a:p>
          <a:p>
            <a:r>
              <a:rPr lang="en-US" dirty="0"/>
              <a:t>At least: the most practical thing we can do is prepare you for career-long self-driven learning. For a course do this seriously, we must explicitly highlight different schools of thought/study</a:t>
            </a:r>
          </a:p>
          <a:p>
            <a:r>
              <a:rPr lang="en-US" dirty="0"/>
              <a:t>This helps students be aware that many different intellectual tools are available for their work</a:t>
            </a:r>
          </a:p>
          <a:p>
            <a:r>
              <a:rPr lang="en-US" dirty="0"/>
              <a:t>This approach emphasizes the value of communication: in your professional life, you must learn how to communicate thoughts to someone who thinks about the topic through a different lens</a:t>
            </a:r>
          </a:p>
          <a:p>
            <a:r>
              <a:rPr lang="en-US" dirty="0"/>
              <a:t>We consider five ways of thinking represented by five different </a:t>
            </a:r>
            <a:r>
              <a:rPr lang="en-US" i="1" dirty="0"/>
              <a:t>archetypes</a:t>
            </a:r>
            <a:r>
              <a:rPr lang="en-US" dirty="0"/>
              <a:t> (fictional characters):</a:t>
            </a:r>
            <a:br>
              <a:rPr lang="en-US" dirty="0"/>
            </a:br>
            <a:r>
              <a:rPr lang="en-US" dirty="0"/>
              <a:t>Theorist, Practitioner, Implementer, Social Scientist, and Humanist.</a:t>
            </a:r>
            <a:br>
              <a:rPr lang="en-US" dirty="0"/>
            </a:br>
            <a:r>
              <a:rPr lang="en-US" b="1" dirty="0"/>
              <a:t>Let’s look at each archetype</a:t>
            </a:r>
            <a:endParaRPr lang="en-US" dirty="0"/>
          </a:p>
        </p:txBody>
      </p:sp>
    </p:spTree>
    <p:extLst>
      <p:ext uri="{BB962C8B-B14F-4D97-AF65-F5344CB8AC3E}">
        <p14:creationId xmlns:p14="http://schemas.microsoft.com/office/powerpoint/2010/main" val="34598017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7087-1A3E-04F6-6B40-EDEC4378DCEE}"/>
              </a:ext>
            </a:extLst>
          </p:cNvPr>
          <p:cNvSpPr>
            <a:spLocks noGrp="1"/>
          </p:cNvSpPr>
          <p:nvPr>
            <p:ph type="title"/>
          </p:nvPr>
        </p:nvSpPr>
        <p:spPr/>
        <p:txBody>
          <a:bodyPr/>
          <a:lstStyle/>
          <a:p>
            <a:r>
              <a:rPr lang="en-US" dirty="0"/>
              <a:t>The Practitioner</a:t>
            </a:r>
          </a:p>
        </p:txBody>
      </p:sp>
      <p:sp>
        <p:nvSpPr>
          <p:cNvPr id="3" name="Content Placeholder 2">
            <a:extLst>
              <a:ext uri="{FF2B5EF4-FFF2-40B4-BE49-F238E27FC236}">
                <a16:creationId xmlns:a16="http://schemas.microsoft.com/office/drawing/2014/main" id="{C855BAC9-E938-2974-CCF2-1CF1DEEE66E5}"/>
              </a:ext>
            </a:extLst>
          </p:cNvPr>
          <p:cNvSpPr>
            <a:spLocks noGrp="1"/>
          </p:cNvSpPr>
          <p:nvPr>
            <p:ph idx="1"/>
          </p:nvPr>
        </p:nvSpPr>
        <p:spPr>
          <a:xfrm>
            <a:off x="1097280" y="1845733"/>
            <a:ext cx="2874645" cy="4278841"/>
          </a:xfrm>
        </p:spPr>
        <p:txBody>
          <a:bodyPr/>
          <a:lstStyle/>
          <a:p>
            <a:pPr algn="ctr"/>
            <a:r>
              <a:rPr lang="en-US" sz="3200" dirty="0"/>
              <a:t>Goal</a:t>
            </a:r>
          </a:p>
          <a:p>
            <a:r>
              <a:rPr lang="en-US" dirty="0"/>
              <a:t>Write a program that accomplishes a task</a:t>
            </a:r>
          </a:p>
        </p:txBody>
      </p:sp>
      <p:sp>
        <p:nvSpPr>
          <p:cNvPr id="4" name="Content Placeholder 2">
            <a:extLst>
              <a:ext uri="{FF2B5EF4-FFF2-40B4-BE49-F238E27FC236}">
                <a16:creationId xmlns:a16="http://schemas.microsoft.com/office/drawing/2014/main" id="{026027CD-6385-BACF-F21F-F15A5717B23B}"/>
              </a:ext>
            </a:extLst>
          </p:cNvPr>
          <p:cNvSpPr txBox="1">
            <a:spLocks/>
          </p:cNvSpPr>
          <p:nvPr/>
        </p:nvSpPr>
        <p:spPr>
          <a:xfrm>
            <a:off x="4764405" y="1845733"/>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Approach</a:t>
            </a:r>
          </a:p>
          <a:p>
            <a:r>
              <a:rPr lang="en-US" dirty="0"/>
              <a:t>Learn from the experience of writing programs</a:t>
            </a:r>
          </a:p>
          <a:p>
            <a:r>
              <a:rPr lang="en-US" dirty="0"/>
              <a:t>Goal-directed thinking: evaluate programming languages based on how you want to use them in a programming task</a:t>
            </a:r>
          </a:p>
          <a:p>
            <a:r>
              <a:rPr lang="en-US" dirty="0"/>
              <a:t>Interface first: what happens when I interact with a language (by programming in it?)</a:t>
            </a:r>
          </a:p>
          <a:p>
            <a:endParaRPr lang="en-US" dirty="0"/>
          </a:p>
        </p:txBody>
      </p:sp>
      <p:sp>
        <p:nvSpPr>
          <p:cNvPr id="5" name="Content Placeholder 2">
            <a:extLst>
              <a:ext uri="{FF2B5EF4-FFF2-40B4-BE49-F238E27FC236}">
                <a16:creationId xmlns:a16="http://schemas.microsoft.com/office/drawing/2014/main" id="{AC58EA3F-6C72-6785-D0E5-23BB11982381}"/>
              </a:ext>
            </a:extLst>
          </p:cNvPr>
          <p:cNvSpPr txBox="1">
            <a:spLocks/>
          </p:cNvSpPr>
          <p:nvPr/>
        </p:nvSpPr>
        <p:spPr>
          <a:xfrm>
            <a:off x="8031480" y="1845732"/>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Reading List</a:t>
            </a:r>
          </a:p>
          <a:p>
            <a:r>
              <a:rPr lang="en-US" dirty="0"/>
              <a:t>The Practice of Programming</a:t>
            </a:r>
          </a:p>
          <a:p>
            <a:r>
              <a:rPr lang="en-US" dirty="0"/>
              <a:t>The Pragmatic Programmer</a:t>
            </a:r>
          </a:p>
          <a:p>
            <a:r>
              <a:rPr lang="en-US" dirty="0"/>
              <a:t>The C++ Programming Language</a:t>
            </a:r>
          </a:p>
          <a:p>
            <a:r>
              <a:rPr lang="en-US" dirty="0"/>
              <a:t>The Rust Programming Language</a:t>
            </a:r>
          </a:p>
        </p:txBody>
      </p:sp>
    </p:spTree>
    <p:extLst>
      <p:ext uri="{BB962C8B-B14F-4D97-AF65-F5344CB8AC3E}">
        <p14:creationId xmlns:p14="http://schemas.microsoft.com/office/powerpoint/2010/main" val="33964070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7087-1A3E-04F6-6B40-EDEC4378DCEE}"/>
              </a:ext>
            </a:extLst>
          </p:cNvPr>
          <p:cNvSpPr>
            <a:spLocks noGrp="1"/>
          </p:cNvSpPr>
          <p:nvPr>
            <p:ph type="title"/>
          </p:nvPr>
        </p:nvSpPr>
        <p:spPr/>
        <p:txBody>
          <a:bodyPr/>
          <a:lstStyle/>
          <a:p>
            <a:r>
              <a:rPr lang="en-US" dirty="0"/>
              <a:t>The Implementer</a:t>
            </a:r>
          </a:p>
        </p:txBody>
      </p:sp>
      <p:sp>
        <p:nvSpPr>
          <p:cNvPr id="3" name="Content Placeholder 2">
            <a:extLst>
              <a:ext uri="{FF2B5EF4-FFF2-40B4-BE49-F238E27FC236}">
                <a16:creationId xmlns:a16="http://schemas.microsoft.com/office/drawing/2014/main" id="{C855BAC9-E938-2974-CCF2-1CF1DEEE66E5}"/>
              </a:ext>
            </a:extLst>
          </p:cNvPr>
          <p:cNvSpPr>
            <a:spLocks noGrp="1"/>
          </p:cNvSpPr>
          <p:nvPr>
            <p:ph idx="1"/>
          </p:nvPr>
        </p:nvSpPr>
        <p:spPr>
          <a:xfrm>
            <a:off x="1097280" y="1845733"/>
            <a:ext cx="2874645" cy="4278841"/>
          </a:xfrm>
        </p:spPr>
        <p:txBody>
          <a:bodyPr/>
          <a:lstStyle/>
          <a:p>
            <a:pPr algn="ctr"/>
            <a:r>
              <a:rPr lang="en-US" sz="3200" dirty="0"/>
              <a:t>Goal</a:t>
            </a:r>
          </a:p>
          <a:p>
            <a:r>
              <a:rPr lang="en-US" dirty="0"/>
              <a:t>Implement a given programming language, e.g., as a compiler or an interpreter</a:t>
            </a:r>
          </a:p>
        </p:txBody>
      </p:sp>
      <p:sp>
        <p:nvSpPr>
          <p:cNvPr id="4" name="Content Placeholder 2">
            <a:extLst>
              <a:ext uri="{FF2B5EF4-FFF2-40B4-BE49-F238E27FC236}">
                <a16:creationId xmlns:a16="http://schemas.microsoft.com/office/drawing/2014/main" id="{026027CD-6385-BACF-F21F-F15A5717B23B}"/>
              </a:ext>
            </a:extLst>
          </p:cNvPr>
          <p:cNvSpPr txBox="1">
            <a:spLocks/>
          </p:cNvSpPr>
          <p:nvPr/>
        </p:nvSpPr>
        <p:spPr>
          <a:xfrm>
            <a:off x="4764405" y="1845733"/>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Approach</a:t>
            </a:r>
          </a:p>
          <a:p>
            <a:r>
              <a:rPr lang="en-US" dirty="0"/>
              <a:t>Implement syntax with regular expressions and formal grammars</a:t>
            </a:r>
          </a:p>
          <a:p>
            <a:r>
              <a:rPr lang="en-US" dirty="0"/>
              <a:t>Represent programs with abstract syntax trees</a:t>
            </a:r>
          </a:p>
          <a:p>
            <a:r>
              <a:rPr lang="en-US" dirty="0"/>
              <a:t>Implement programs by recursion over syntax</a:t>
            </a:r>
          </a:p>
        </p:txBody>
      </p:sp>
      <p:sp>
        <p:nvSpPr>
          <p:cNvPr id="5" name="Content Placeholder 2">
            <a:extLst>
              <a:ext uri="{FF2B5EF4-FFF2-40B4-BE49-F238E27FC236}">
                <a16:creationId xmlns:a16="http://schemas.microsoft.com/office/drawing/2014/main" id="{AC58EA3F-6C72-6785-D0E5-23BB11982381}"/>
              </a:ext>
            </a:extLst>
          </p:cNvPr>
          <p:cNvSpPr txBox="1">
            <a:spLocks/>
          </p:cNvSpPr>
          <p:nvPr/>
        </p:nvSpPr>
        <p:spPr>
          <a:xfrm>
            <a:off x="8031480" y="1845732"/>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Reading List</a:t>
            </a:r>
          </a:p>
          <a:p>
            <a:r>
              <a:rPr lang="en-US" dirty="0"/>
              <a:t>Introduction to Compilers and Language Design</a:t>
            </a:r>
          </a:p>
          <a:p>
            <a:r>
              <a:rPr lang="en-US" dirty="0"/>
              <a:t>Compiler Construction</a:t>
            </a:r>
          </a:p>
          <a:p>
            <a:r>
              <a:rPr lang="en-US" dirty="0"/>
              <a:t>Crafting Interpreters</a:t>
            </a:r>
          </a:p>
        </p:txBody>
      </p:sp>
    </p:spTree>
    <p:extLst>
      <p:ext uri="{BB962C8B-B14F-4D97-AF65-F5344CB8AC3E}">
        <p14:creationId xmlns:p14="http://schemas.microsoft.com/office/powerpoint/2010/main" val="14111472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7087-1A3E-04F6-6B40-EDEC4378DCEE}"/>
              </a:ext>
            </a:extLst>
          </p:cNvPr>
          <p:cNvSpPr>
            <a:spLocks noGrp="1"/>
          </p:cNvSpPr>
          <p:nvPr>
            <p:ph type="title"/>
          </p:nvPr>
        </p:nvSpPr>
        <p:spPr/>
        <p:txBody>
          <a:bodyPr/>
          <a:lstStyle/>
          <a:p>
            <a:r>
              <a:rPr lang="en-US" dirty="0"/>
              <a:t>The Social Scientist</a:t>
            </a:r>
          </a:p>
        </p:txBody>
      </p:sp>
      <p:sp>
        <p:nvSpPr>
          <p:cNvPr id="3" name="Content Placeholder 2">
            <a:extLst>
              <a:ext uri="{FF2B5EF4-FFF2-40B4-BE49-F238E27FC236}">
                <a16:creationId xmlns:a16="http://schemas.microsoft.com/office/drawing/2014/main" id="{C855BAC9-E938-2974-CCF2-1CF1DEEE66E5}"/>
              </a:ext>
            </a:extLst>
          </p:cNvPr>
          <p:cNvSpPr>
            <a:spLocks noGrp="1"/>
          </p:cNvSpPr>
          <p:nvPr>
            <p:ph idx="1"/>
          </p:nvPr>
        </p:nvSpPr>
        <p:spPr>
          <a:xfrm>
            <a:off x="1097280" y="1845733"/>
            <a:ext cx="2874645" cy="4278841"/>
          </a:xfrm>
        </p:spPr>
        <p:txBody>
          <a:bodyPr/>
          <a:lstStyle/>
          <a:p>
            <a:pPr algn="ctr"/>
            <a:r>
              <a:rPr lang="en-US" sz="3200" dirty="0"/>
              <a:t>Goal</a:t>
            </a:r>
          </a:p>
          <a:p>
            <a:r>
              <a:rPr lang="en-US" dirty="0"/>
              <a:t>Measure the impacts of programming languages on communities of people</a:t>
            </a:r>
          </a:p>
        </p:txBody>
      </p:sp>
      <p:sp>
        <p:nvSpPr>
          <p:cNvPr id="4" name="Content Placeholder 2">
            <a:extLst>
              <a:ext uri="{FF2B5EF4-FFF2-40B4-BE49-F238E27FC236}">
                <a16:creationId xmlns:a16="http://schemas.microsoft.com/office/drawing/2014/main" id="{026027CD-6385-BACF-F21F-F15A5717B23B}"/>
              </a:ext>
            </a:extLst>
          </p:cNvPr>
          <p:cNvSpPr txBox="1">
            <a:spLocks/>
          </p:cNvSpPr>
          <p:nvPr/>
        </p:nvSpPr>
        <p:spPr>
          <a:xfrm>
            <a:off x="4764405" y="1845733"/>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Approach</a:t>
            </a:r>
          </a:p>
          <a:p>
            <a:r>
              <a:rPr lang="en-US" dirty="0"/>
              <a:t>Qualitative studies: interview programmers, observe them as they program</a:t>
            </a:r>
          </a:p>
          <a:p>
            <a:r>
              <a:rPr lang="en-US" dirty="0"/>
              <a:t>Quantitative studies: measure productivity, error rates, etc.</a:t>
            </a:r>
          </a:p>
        </p:txBody>
      </p:sp>
      <p:sp>
        <p:nvSpPr>
          <p:cNvPr id="5" name="Content Placeholder 2">
            <a:extLst>
              <a:ext uri="{FF2B5EF4-FFF2-40B4-BE49-F238E27FC236}">
                <a16:creationId xmlns:a16="http://schemas.microsoft.com/office/drawing/2014/main" id="{AC58EA3F-6C72-6785-D0E5-23BB11982381}"/>
              </a:ext>
            </a:extLst>
          </p:cNvPr>
          <p:cNvSpPr txBox="1">
            <a:spLocks/>
          </p:cNvSpPr>
          <p:nvPr/>
        </p:nvSpPr>
        <p:spPr>
          <a:xfrm>
            <a:off x="8031480" y="1845732"/>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Reading List</a:t>
            </a:r>
          </a:p>
          <a:p>
            <a:r>
              <a:rPr lang="en-US" dirty="0"/>
              <a:t>Thematic Analysis</a:t>
            </a:r>
          </a:p>
          <a:p>
            <a:r>
              <a:rPr lang="en-US" dirty="0"/>
              <a:t>Ways of Knowing in HCI</a:t>
            </a:r>
          </a:p>
          <a:p>
            <a:r>
              <a:rPr lang="en-US" dirty="0"/>
              <a:t>The Programmer’s Brain</a:t>
            </a:r>
          </a:p>
        </p:txBody>
      </p:sp>
    </p:spTree>
    <p:extLst>
      <p:ext uri="{BB962C8B-B14F-4D97-AF65-F5344CB8AC3E}">
        <p14:creationId xmlns:p14="http://schemas.microsoft.com/office/powerpoint/2010/main" val="38690118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7087-1A3E-04F6-6B40-EDEC4378DCEE}"/>
              </a:ext>
            </a:extLst>
          </p:cNvPr>
          <p:cNvSpPr>
            <a:spLocks noGrp="1"/>
          </p:cNvSpPr>
          <p:nvPr>
            <p:ph type="title"/>
          </p:nvPr>
        </p:nvSpPr>
        <p:spPr/>
        <p:txBody>
          <a:bodyPr/>
          <a:lstStyle/>
          <a:p>
            <a:r>
              <a:rPr lang="en-US" dirty="0"/>
              <a:t>The Humanist</a:t>
            </a:r>
          </a:p>
        </p:txBody>
      </p:sp>
      <p:sp>
        <p:nvSpPr>
          <p:cNvPr id="3" name="Content Placeholder 2">
            <a:extLst>
              <a:ext uri="{FF2B5EF4-FFF2-40B4-BE49-F238E27FC236}">
                <a16:creationId xmlns:a16="http://schemas.microsoft.com/office/drawing/2014/main" id="{C855BAC9-E938-2974-CCF2-1CF1DEEE66E5}"/>
              </a:ext>
            </a:extLst>
          </p:cNvPr>
          <p:cNvSpPr>
            <a:spLocks noGrp="1"/>
          </p:cNvSpPr>
          <p:nvPr>
            <p:ph idx="1"/>
          </p:nvPr>
        </p:nvSpPr>
        <p:spPr>
          <a:xfrm>
            <a:off x="1097280" y="1845733"/>
            <a:ext cx="2874645" cy="4278841"/>
          </a:xfrm>
        </p:spPr>
        <p:txBody>
          <a:bodyPr/>
          <a:lstStyle/>
          <a:p>
            <a:pPr algn="ctr"/>
            <a:r>
              <a:rPr lang="en-US" sz="3200" dirty="0"/>
              <a:t>Goal</a:t>
            </a:r>
          </a:p>
          <a:p>
            <a:r>
              <a:rPr lang="en-US" dirty="0"/>
              <a:t>Understand interactions between systems in society and programming languages</a:t>
            </a:r>
          </a:p>
        </p:txBody>
      </p:sp>
      <p:sp>
        <p:nvSpPr>
          <p:cNvPr id="4" name="Content Placeholder 2">
            <a:extLst>
              <a:ext uri="{FF2B5EF4-FFF2-40B4-BE49-F238E27FC236}">
                <a16:creationId xmlns:a16="http://schemas.microsoft.com/office/drawing/2014/main" id="{026027CD-6385-BACF-F21F-F15A5717B23B}"/>
              </a:ext>
            </a:extLst>
          </p:cNvPr>
          <p:cNvSpPr txBox="1">
            <a:spLocks/>
          </p:cNvSpPr>
          <p:nvPr/>
        </p:nvSpPr>
        <p:spPr>
          <a:xfrm>
            <a:off x="4764405" y="1845733"/>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Approach</a:t>
            </a:r>
          </a:p>
          <a:p>
            <a:r>
              <a:rPr lang="en-US" dirty="0"/>
              <a:t>Analyze a program as text which can be interpreted as any other, with a rhetorical structure, an aesthetics, an author and audience</a:t>
            </a:r>
          </a:p>
          <a:p>
            <a:r>
              <a:rPr lang="en-US" dirty="0"/>
              <a:t>Draw on critical social theories to extrapolate their implications for language design</a:t>
            </a:r>
          </a:p>
        </p:txBody>
      </p:sp>
      <p:sp>
        <p:nvSpPr>
          <p:cNvPr id="5" name="Content Placeholder 2">
            <a:extLst>
              <a:ext uri="{FF2B5EF4-FFF2-40B4-BE49-F238E27FC236}">
                <a16:creationId xmlns:a16="http://schemas.microsoft.com/office/drawing/2014/main" id="{AC58EA3F-6C72-6785-D0E5-23BB11982381}"/>
              </a:ext>
            </a:extLst>
          </p:cNvPr>
          <p:cNvSpPr txBox="1">
            <a:spLocks/>
          </p:cNvSpPr>
          <p:nvPr/>
        </p:nvSpPr>
        <p:spPr>
          <a:xfrm>
            <a:off x="8031480" y="1845732"/>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Reading List</a:t>
            </a:r>
          </a:p>
          <a:p>
            <a:r>
              <a:rPr lang="en-US" dirty="0"/>
              <a:t>Rhetorical Code Studies</a:t>
            </a:r>
          </a:p>
          <a:p>
            <a:r>
              <a:rPr lang="en-US" dirty="0"/>
              <a:t>Persuasive Games</a:t>
            </a:r>
          </a:p>
        </p:txBody>
      </p:sp>
    </p:spTree>
    <p:extLst>
      <p:ext uri="{BB962C8B-B14F-4D97-AF65-F5344CB8AC3E}">
        <p14:creationId xmlns:p14="http://schemas.microsoft.com/office/powerpoint/2010/main" val="38859969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7087-1A3E-04F6-6B40-EDEC4378DCEE}"/>
              </a:ext>
            </a:extLst>
          </p:cNvPr>
          <p:cNvSpPr>
            <a:spLocks noGrp="1"/>
          </p:cNvSpPr>
          <p:nvPr>
            <p:ph type="title"/>
          </p:nvPr>
        </p:nvSpPr>
        <p:spPr/>
        <p:txBody>
          <a:bodyPr/>
          <a:lstStyle/>
          <a:p>
            <a:r>
              <a:rPr lang="en-US" dirty="0"/>
              <a:t>The Theorist</a:t>
            </a:r>
          </a:p>
        </p:txBody>
      </p:sp>
      <p:sp>
        <p:nvSpPr>
          <p:cNvPr id="3" name="Content Placeholder 2">
            <a:extLst>
              <a:ext uri="{FF2B5EF4-FFF2-40B4-BE49-F238E27FC236}">
                <a16:creationId xmlns:a16="http://schemas.microsoft.com/office/drawing/2014/main" id="{C855BAC9-E938-2974-CCF2-1CF1DEEE66E5}"/>
              </a:ext>
            </a:extLst>
          </p:cNvPr>
          <p:cNvSpPr>
            <a:spLocks noGrp="1"/>
          </p:cNvSpPr>
          <p:nvPr>
            <p:ph idx="1"/>
          </p:nvPr>
        </p:nvSpPr>
        <p:spPr>
          <a:xfrm>
            <a:off x="1097280" y="1845733"/>
            <a:ext cx="2874645" cy="4278841"/>
          </a:xfrm>
        </p:spPr>
        <p:txBody>
          <a:bodyPr>
            <a:normAutofit lnSpcReduction="10000"/>
          </a:bodyPr>
          <a:lstStyle/>
          <a:p>
            <a:pPr algn="ctr"/>
            <a:r>
              <a:rPr lang="en-US" sz="3200" dirty="0"/>
              <a:t>Goal</a:t>
            </a:r>
          </a:p>
          <a:p>
            <a:r>
              <a:rPr lang="en-US" dirty="0"/>
              <a:t>Rigorously prove mathematical guarantees that apply to every program in a language</a:t>
            </a:r>
          </a:p>
          <a:p>
            <a:r>
              <a:rPr lang="en-US" dirty="0"/>
              <a:t>“If the compiler says yes, the program is a success”</a:t>
            </a:r>
          </a:p>
        </p:txBody>
      </p:sp>
      <p:sp>
        <p:nvSpPr>
          <p:cNvPr id="4" name="Content Placeholder 2">
            <a:extLst>
              <a:ext uri="{FF2B5EF4-FFF2-40B4-BE49-F238E27FC236}">
                <a16:creationId xmlns:a16="http://schemas.microsoft.com/office/drawing/2014/main" id="{026027CD-6385-BACF-F21F-F15A5717B23B}"/>
              </a:ext>
            </a:extLst>
          </p:cNvPr>
          <p:cNvSpPr txBox="1">
            <a:spLocks/>
          </p:cNvSpPr>
          <p:nvPr/>
        </p:nvSpPr>
        <p:spPr>
          <a:xfrm>
            <a:off x="4764405" y="1845733"/>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Approach</a:t>
            </a:r>
          </a:p>
          <a:p>
            <a:r>
              <a:rPr lang="en-US" dirty="0"/>
              <a:t>Inductively define the meaning of programs</a:t>
            </a:r>
          </a:p>
          <a:p>
            <a:r>
              <a:rPr lang="en-US" dirty="0"/>
              <a:t>Develop static type systems which rule out undesirable programs</a:t>
            </a:r>
          </a:p>
          <a:p>
            <a:r>
              <a:rPr lang="en-US" dirty="0"/>
              <a:t>Inductively prove that all well-type programs have the desired property</a:t>
            </a:r>
          </a:p>
        </p:txBody>
      </p:sp>
      <p:sp>
        <p:nvSpPr>
          <p:cNvPr id="5" name="Content Placeholder 2">
            <a:extLst>
              <a:ext uri="{FF2B5EF4-FFF2-40B4-BE49-F238E27FC236}">
                <a16:creationId xmlns:a16="http://schemas.microsoft.com/office/drawing/2014/main" id="{AC58EA3F-6C72-6785-D0E5-23BB11982381}"/>
              </a:ext>
            </a:extLst>
          </p:cNvPr>
          <p:cNvSpPr txBox="1">
            <a:spLocks/>
          </p:cNvSpPr>
          <p:nvPr/>
        </p:nvSpPr>
        <p:spPr>
          <a:xfrm>
            <a:off x="8031480" y="1845732"/>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Reading List</a:t>
            </a:r>
          </a:p>
          <a:p>
            <a:r>
              <a:rPr lang="en-US" dirty="0"/>
              <a:t>Types and Programming Languages</a:t>
            </a:r>
          </a:p>
          <a:p>
            <a:r>
              <a:rPr lang="en-US" dirty="0"/>
              <a:t>Concrete Semantics</a:t>
            </a:r>
          </a:p>
          <a:p>
            <a:r>
              <a:rPr lang="en-US" dirty="0"/>
              <a:t>Practical Foundations for Programming Languages</a:t>
            </a:r>
          </a:p>
        </p:txBody>
      </p:sp>
    </p:spTree>
    <p:extLst>
      <p:ext uri="{BB962C8B-B14F-4D97-AF65-F5344CB8AC3E}">
        <p14:creationId xmlns:p14="http://schemas.microsoft.com/office/powerpoint/2010/main" val="471064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139F-1727-FB45-09F1-85E4C320233C}"/>
              </a:ext>
            </a:extLst>
          </p:cNvPr>
          <p:cNvSpPr>
            <a:spLocks noGrp="1"/>
          </p:cNvSpPr>
          <p:nvPr>
            <p:ph type="title"/>
          </p:nvPr>
        </p:nvSpPr>
        <p:spPr/>
        <p:txBody>
          <a:bodyPr/>
          <a:lstStyle/>
          <a:p>
            <a:r>
              <a:rPr lang="en-US" dirty="0"/>
              <a:t>More About My Work</a:t>
            </a:r>
          </a:p>
        </p:txBody>
      </p:sp>
      <p:sp>
        <p:nvSpPr>
          <p:cNvPr id="4" name="Content Placeholder 3">
            <a:extLst>
              <a:ext uri="{FF2B5EF4-FFF2-40B4-BE49-F238E27FC236}">
                <a16:creationId xmlns:a16="http://schemas.microsoft.com/office/drawing/2014/main" id="{E963E483-C089-49BE-83D7-BDDA18AEE108}"/>
              </a:ext>
            </a:extLst>
          </p:cNvPr>
          <p:cNvSpPr>
            <a:spLocks noGrp="1"/>
          </p:cNvSpPr>
          <p:nvPr>
            <p:ph idx="1"/>
          </p:nvPr>
        </p:nvSpPr>
        <p:spPr/>
        <p:txBody>
          <a:bodyPr/>
          <a:lstStyle/>
          <a:p>
            <a:endParaRPr lang="en-US"/>
          </a:p>
        </p:txBody>
      </p:sp>
      <p:sp>
        <p:nvSpPr>
          <p:cNvPr id="6" name="TextBox 5">
            <a:extLst>
              <a:ext uri="{FF2B5EF4-FFF2-40B4-BE49-F238E27FC236}">
                <a16:creationId xmlns:a16="http://schemas.microsoft.com/office/drawing/2014/main" id="{E5811753-CD1E-17EC-C07E-86F6624E0BBB}"/>
              </a:ext>
            </a:extLst>
          </p:cNvPr>
          <p:cNvSpPr txBox="1"/>
          <p:nvPr/>
        </p:nvSpPr>
        <p:spPr>
          <a:xfrm>
            <a:off x="1009650" y="2057400"/>
            <a:ext cx="7600950" cy="452431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PhD thesis: Proving safety of physical systems (e.g. cars)</a:t>
            </a:r>
          </a:p>
          <a:p>
            <a:pPr marL="342900" indent="-342900">
              <a:buFont typeface="Arial" panose="020B0604020202020204" pitchFamily="34" charset="0"/>
              <a:buChar char="•"/>
            </a:pPr>
            <a:r>
              <a:rPr lang="en-US" altLang="zh-CN" sz="2400" dirty="0"/>
              <a:t>Ranked #2 dissertation in my year at Carnegie Mellon CS</a:t>
            </a:r>
          </a:p>
          <a:p>
            <a:pPr marL="342900" indent="-342900">
              <a:buFont typeface="Arial" panose="020B0604020202020204" pitchFamily="34" charset="0"/>
              <a:buChar char="•"/>
            </a:pPr>
            <a:r>
              <a:rPr lang="en-US" altLang="zh-CN" sz="2400" dirty="0"/>
              <a:t>A lot of math: formal logic, mathematical games, real analysis, ordinal arithmetic, and so on…</a:t>
            </a:r>
          </a:p>
          <a:p>
            <a:pPr marL="342900" indent="-342900">
              <a:buFont typeface="Arial" panose="020B0604020202020204" pitchFamily="34" charset="0"/>
              <a:buChar char="•"/>
            </a:pPr>
            <a:r>
              <a:rPr lang="en-US" altLang="zh-CN" sz="2400" dirty="0"/>
              <a:t>I still have strong collaborations on this topic with the National Institute of Informatics in Tokyo</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en-US" altLang="zh-CN" sz="2400" dirty="0"/>
              <a:t>Nowadays: Also very interested in human-computer interaction (HCI)</a:t>
            </a:r>
          </a:p>
          <a:p>
            <a:pPr marL="342900" indent="-342900">
              <a:buFont typeface="Arial" panose="020B0604020202020204" pitchFamily="34" charset="0"/>
              <a:buChar char="•"/>
            </a:pPr>
            <a:r>
              <a:rPr lang="en-US" altLang="zh-CN" sz="2400" b="1" dirty="0"/>
              <a:t>This course combines both of my interests:</a:t>
            </a:r>
            <a:br>
              <a:rPr lang="en-US" altLang="zh-CN" sz="2400" b="1" dirty="0"/>
            </a:br>
            <a:r>
              <a:rPr lang="en-US" altLang="zh-CN" sz="2400" b="1" dirty="0"/>
              <a:t>Programming Languages + Design = Math + People!</a:t>
            </a:r>
          </a:p>
          <a:p>
            <a:endParaRPr lang="en-US" sz="2400" dirty="0"/>
          </a:p>
        </p:txBody>
      </p:sp>
      <p:pic>
        <p:nvPicPr>
          <p:cNvPr id="8" name="Picture 7">
            <a:extLst>
              <a:ext uri="{FF2B5EF4-FFF2-40B4-BE49-F238E27FC236}">
                <a16:creationId xmlns:a16="http://schemas.microsoft.com/office/drawing/2014/main" id="{04F7800D-E7C7-E7DC-EA4A-A6881477388F}"/>
              </a:ext>
            </a:extLst>
          </p:cNvPr>
          <p:cNvPicPr>
            <a:picLocks noChangeAspect="1"/>
          </p:cNvPicPr>
          <p:nvPr/>
        </p:nvPicPr>
        <p:blipFill>
          <a:blip r:embed="rId2"/>
          <a:stretch>
            <a:fillRect/>
          </a:stretch>
        </p:blipFill>
        <p:spPr>
          <a:xfrm>
            <a:off x="8698230" y="2057400"/>
            <a:ext cx="3248892" cy="2556298"/>
          </a:xfrm>
          <a:prstGeom prst="rect">
            <a:avLst/>
          </a:prstGeom>
        </p:spPr>
      </p:pic>
    </p:spTree>
    <p:extLst>
      <p:ext uri="{BB962C8B-B14F-4D97-AF65-F5344CB8AC3E}">
        <p14:creationId xmlns:p14="http://schemas.microsoft.com/office/powerpoint/2010/main" val="30580963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95A76-5867-F5EA-9EE6-73B54DD07CAC}"/>
              </a:ext>
            </a:extLst>
          </p:cNvPr>
          <p:cNvSpPr>
            <a:spLocks noGrp="1"/>
          </p:cNvSpPr>
          <p:nvPr>
            <p:ph type="title"/>
          </p:nvPr>
        </p:nvSpPr>
        <p:spPr/>
        <p:txBody>
          <a:bodyPr/>
          <a:lstStyle/>
          <a:p>
            <a:r>
              <a:rPr lang="en-US" dirty="0"/>
              <a:t>Yet Let’s Revisit the Tour of Principles</a:t>
            </a:r>
          </a:p>
        </p:txBody>
      </p:sp>
      <p:sp>
        <p:nvSpPr>
          <p:cNvPr id="3" name="Content Placeholder 2">
            <a:extLst>
              <a:ext uri="{FF2B5EF4-FFF2-40B4-BE49-F238E27FC236}">
                <a16:creationId xmlns:a16="http://schemas.microsoft.com/office/drawing/2014/main" id="{9E2AEBDD-09BD-8F39-6828-0A6BA9D10214}"/>
              </a:ext>
            </a:extLst>
          </p:cNvPr>
          <p:cNvSpPr>
            <a:spLocks noGrp="1"/>
          </p:cNvSpPr>
          <p:nvPr>
            <p:ph idx="1"/>
          </p:nvPr>
        </p:nvSpPr>
        <p:spPr/>
        <p:txBody>
          <a:bodyPr/>
          <a:lstStyle/>
          <a:p>
            <a:r>
              <a:rPr lang="en-US" dirty="0"/>
              <a:t>The “tour of principles” is not how we organize the course as a whole</a:t>
            </a:r>
          </a:p>
          <a:p>
            <a:r>
              <a:rPr lang="en-US" dirty="0"/>
              <a:t>Yet it helps explain the different kinds of work you will perform</a:t>
            </a:r>
          </a:p>
        </p:txBody>
      </p:sp>
    </p:spTree>
    <p:extLst>
      <p:ext uri="{BB962C8B-B14F-4D97-AF65-F5344CB8AC3E}">
        <p14:creationId xmlns:p14="http://schemas.microsoft.com/office/powerpoint/2010/main" val="32626556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60C9-3CC0-4E54-AA08-63189E7B2DF2}"/>
              </a:ext>
            </a:extLst>
          </p:cNvPr>
          <p:cNvSpPr>
            <a:spLocks noGrp="1"/>
          </p:cNvSpPr>
          <p:nvPr>
            <p:ph type="title"/>
          </p:nvPr>
        </p:nvSpPr>
        <p:spPr/>
        <p:txBody>
          <a:bodyPr/>
          <a:lstStyle/>
          <a:p>
            <a:r>
              <a:rPr lang="en-US" dirty="0"/>
              <a:t>Course is Organized Around Principles</a:t>
            </a:r>
          </a:p>
        </p:txBody>
      </p:sp>
      <p:sp>
        <p:nvSpPr>
          <p:cNvPr id="3" name="Content Placeholder 2">
            <a:extLst>
              <a:ext uri="{FF2B5EF4-FFF2-40B4-BE49-F238E27FC236}">
                <a16:creationId xmlns:a16="http://schemas.microsoft.com/office/drawing/2014/main" id="{85F99A43-42FC-4E27-BB4F-BC3D81B7EB29}"/>
              </a:ext>
            </a:extLst>
          </p:cNvPr>
          <p:cNvSpPr>
            <a:spLocks noGrp="1"/>
          </p:cNvSpPr>
          <p:nvPr>
            <p:ph idx="1"/>
          </p:nvPr>
        </p:nvSpPr>
        <p:spPr>
          <a:xfrm>
            <a:off x="1100994" y="1878745"/>
            <a:ext cx="10671906" cy="4397375"/>
          </a:xfrm>
        </p:spPr>
        <p:txBody>
          <a:bodyPr>
            <a:normAutofit/>
          </a:bodyPr>
          <a:lstStyle/>
          <a:p>
            <a:r>
              <a:rPr lang="en-US" sz="2000" dirty="0"/>
              <a:t>Principles of syntax (Is this a program? Which one?)</a:t>
            </a:r>
          </a:p>
          <a:p>
            <a:r>
              <a:rPr lang="en-US" sz="2000" dirty="0"/>
              <a:t>Principles of execution (How do I run it? What happens then?)</a:t>
            </a:r>
          </a:p>
          <a:p>
            <a:pPr lvl="1"/>
            <a:r>
              <a:rPr lang="en-US" sz="2000" dirty="0"/>
              <a:t>Principles of program state (“Imperative” vs. “Functional”)</a:t>
            </a:r>
          </a:p>
          <a:p>
            <a:r>
              <a:rPr lang="en-US" sz="2000" dirty="0"/>
              <a:t>Principles of types (What can I learn without running the code?)</a:t>
            </a:r>
          </a:p>
          <a:p>
            <a:pPr lvl="1"/>
            <a:r>
              <a:rPr lang="en-US" sz="2000" dirty="0"/>
              <a:t>Different type systems give different guarantees + abstractions</a:t>
            </a:r>
          </a:p>
          <a:p>
            <a:r>
              <a:rPr lang="en-US" sz="2000" dirty="0"/>
              <a:t>Principles of verification (Why is my code correct?)</a:t>
            </a:r>
          </a:p>
          <a:p>
            <a:r>
              <a:rPr lang="en-US" sz="2000" dirty="0"/>
              <a:t>How to use the principles in real life</a:t>
            </a:r>
            <a:r>
              <a:rPr lang="en-US" dirty="0"/>
              <a:t>?</a:t>
            </a:r>
            <a:endParaRPr lang="en-US" sz="2000" dirty="0"/>
          </a:p>
        </p:txBody>
      </p:sp>
      <p:sp>
        <p:nvSpPr>
          <p:cNvPr id="4" name="Slide Number Placeholder 3">
            <a:extLst>
              <a:ext uri="{FF2B5EF4-FFF2-40B4-BE49-F238E27FC236}">
                <a16:creationId xmlns:a16="http://schemas.microsoft.com/office/drawing/2014/main" id="{AEA3EC8E-6296-4FB1-BF2C-B5A9A5B83BD0}"/>
              </a:ext>
            </a:extLst>
          </p:cNvPr>
          <p:cNvSpPr>
            <a:spLocks noGrp="1"/>
          </p:cNvSpPr>
          <p:nvPr>
            <p:ph type="sldNum" sz="quarter" idx="12"/>
          </p:nvPr>
        </p:nvSpPr>
        <p:spPr/>
        <p:txBody>
          <a:bodyPr/>
          <a:lstStyle/>
          <a:p>
            <a:fld id="{35FEF863-E852-4BEF-80E4-638F599BECAC}" type="slidenum">
              <a:rPr lang="en-US" smtClean="0"/>
              <a:t>51</a:t>
            </a:fld>
            <a:endParaRPr lang="en-US"/>
          </a:p>
        </p:txBody>
      </p:sp>
      <p:grpSp>
        <p:nvGrpSpPr>
          <p:cNvPr id="5" name="Group 4">
            <a:extLst>
              <a:ext uri="{FF2B5EF4-FFF2-40B4-BE49-F238E27FC236}">
                <a16:creationId xmlns:a16="http://schemas.microsoft.com/office/drawing/2014/main" id="{C403B074-DA9C-4DDE-AD3B-556298CF973D}"/>
              </a:ext>
            </a:extLst>
          </p:cNvPr>
          <p:cNvGrpSpPr/>
          <p:nvPr/>
        </p:nvGrpSpPr>
        <p:grpSpPr>
          <a:xfrm>
            <a:off x="8273966" y="1737360"/>
            <a:ext cx="3848624" cy="4633166"/>
            <a:chOff x="7895204" y="1329478"/>
            <a:chExt cx="4221598" cy="5025006"/>
          </a:xfrm>
        </p:grpSpPr>
        <p:sp>
          <p:nvSpPr>
            <p:cNvPr id="6" name="Rectangle 5">
              <a:extLst>
                <a:ext uri="{FF2B5EF4-FFF2-40B4-BE49-F238E27FC236}">
                  <a16:creationId xmlns:a16="http://schemas.microsoft.com/office/drawing/2014/main" id="{EEB02B9A-478C-42ED-82F3-107A5B8540DB}"/>
                </a:ext>
              </a:extLst>
            </p:cNvPr>
            <p:cNvSpPr/>
            <p:nvPr/>
          </p:nvSpPr>
          <p:spPr>
            <a:xfrm>
              <a:off x="7895204" y="1329478"/>
              <a:ext cx="4043495" cy="50250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 name="Rectangle 6">
              <a:extLst>
                <a:ext uri="{FF2B5EF4-FFF2-40B4-BE49-F238E27FC236}">
                  <a16:creationId xmlns:a16="http://schemas.microsoft.com/office/drawing/2014/main" id="{0B85D9BD-07BB-4ACE-B75B-D5D22E290498}"/>
                </a:ext>
              </a:extLst>
            </p:cNvPr>
            <p:cNvSpPr/>
            <p:nvPr/>
          </p:nvSpPr>
          <p:spPr>
            <a:xfrm>
              <a:off x="8046207" y="2140238"/>
              <a:ext cx="3804557" cy="41825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02CEB2D-96C7-4E8D-8FB1-29C4C74A0565}"/>
                </a:ext>
              </a:extLst>
            </p:cNvPr>
            <p:cNvSpPr/>
            <p:nvPr/>
          </p:nvSpPr>
          <p:spPr>
            <a:xfrm>
              <a:off x="8112154" y="3028326"/>
              <a:ext cx="3675542" cy="32633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08CBC55-DE49-45B4-B1C3-2F6BFD78F279}"/>
                </a:ext>
              </a:extLst>
            </p:cNvPr>
            <p:cNvSpPr/>
            <p:nvPr/>
          </p:nvSpPr>
          <p:spPr>
            <a:xfrm>
              <a:off x="8191326" y="3791726"/>
              <a:ext cx="3511317" cy="24603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9198C33-8974-4E97-ACDD-6F882657DAA9}"/>
                </a:ext>
              </a:extLst>
            </p:cNvPr>
            <p:cNvSpPr/>
            <p:nvPr/>
          </p:nvSpPr>
          <p:spPr>
            <a:xfrm>
              <a:off x="8266535" y="4438360"/>
              <a:ext cx="3366547" cy="17604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BBCDBE-208E-4D0B-929F-46B6E5AAEA99}"/>
                </a:ext>
              </a:extLst>
            </p:cNvPr>
            <p:cNvSpPr/>
            <p:nvPr/>
          </p:nvSpPr>
          <p:spPr>
            <a:xfrm>
              <a:off x="8363824" y="5213766"/>
              <a:ext cx="3171037" cy="9373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E513056-C100-4ED6-A2FE-EFF53B3962CF}"/>
                </a:ext>
              </a:extLst>
            </p:cNvPr>
            <p:cNvSpPr txBox="1"/>
            <p:nvPr/>
          </p:nvSpPr>
          <p:spPr>
            <a:xfrm>
              <a:off x="7895204" y="1539686"/>
              <a:ext cx="4221598" cy="4506383"/>
            </a:xfrm>
            <a:prstGeom prst="rect">
              <a:avLst/>
            </a:prstGeom>
            <a:noFill/>
          </p:spPr>
          <p:txBody>
            <a:bodyPr wrap="square">
              <a:spAutoFit/>
            </a:bodyPr>
            <a:lstStyle/>
            <a:p>
              <a:pPr algn="ctr"/>
              <a:r>
                <a:rPr lang="en-US" sz="2400" dirty="0">
                  <a:solidFill>
                    <a:schemeClr val="tx1"/>
                  </a:solidFill>
                </a:rPr>
                <a:t>A hierarchy:</a:t>
              </a:r>
              <a:br>
                <a:rPr lang="en-US" sz="2400" dirty="0">
                  <a:solidFill>
                    <a:schemeClr val="tx1"/>
                  </a:solidFill>
                </a:rPr>
              </a:br>
              <a:br>
                <a:rPr lang="en-US" sz="2400" dirty="0">
                  <a:solidFill>
                    <a:schemeClr val="tx1"/>
                  </a:solidFill>
                </a:rPr>
              </a:br>
              <a:r>
                <a:rPr lang="en-US" sz="2400" dirty="0">
                  <a:solidFill>
                    <a:schemeClr val="tx1"/>
                  </a:solidFill>
                </a:rPr>
                <a:t>Well-formed programs</a:t>
              </a:r>
              <a:br>
                <a:rPr lang="en-US" sz="2400" dirty="0">
                  <a:solidFill>
                    <a:schemeClr val="tx1"/>
                  </a:solidFill>
                </a:rPr>
              </a:br>
              <a:br>
                <a:rPr lang="en-US" sz="2400" dirty="0">
                  <a:solidFill>
                    <a:schemeClr val="tx1"/>
                  </a:solidFill>
                </a:rPr>
              </a:br>
              <a:r>
                <a:rPr lang="en-US" sz="2400" dirty="0">
                  <a:solidFill>
                    <a:schemeClr val="tx1"/>
                  </a:solidFill>
                </a:rPr>
                <a:t>Executable programs</a:t>
              </a:r>
              <a:br>
                <a:rPr lang="en-US" sz="2400" dirty="0">
                  <a:solidFill>
                    <a:schemeClr val="tx1"/>
                  </a:solidFill>
                </a:rPr>
              </a:br>
              <a:br>
                <a:rPr lang="en-US" sz="2400" dirty="0">
                  <a:solidFill>
                    <a:schemeClr val="tx1"/>
                  </a:solidFill>
                </a:rPr>
              </a:br>
              <a:r>
                <a:rPr lang="en-US" sz="2400" dirty="0">
                  <a:solidFill>
                    <a:schemeClr val="tx1"/>
                  </a:solidFill>
                </a:rPr>
                <a:t>Well-typed programs</a:t>
              </a:r>
              <a:br>
                <a:rPr lang="en-US" sz="2400" dirty="0">
                  <a:solidFill>
                    <a:schemeClr val="tx1"/>
                  </a:solidFill>
                </a:rPr>
              </a:br>
              <a:br>
                <a:rPr lang="en-US" sz="2400" dirty="0">
                  <a:solidFill>
                    <a:schemeClr val="tx1"/>
                  </a:solidFill>
                </a:rPr>
              </a:br>
              <a:r>
                <a:rPr lang="en-US" sz="2400" dirty="0">
                  <a:solidFill>
                    <a:schemeClr val="tx1"/>
                  </a:solidFill>
                </a:rPr>
                <a:t>Correct programs</a:t>
              </a:r>
              <a:br>
                <a:rPr lang="en-US" sz="2400" dirty="0">
                  <a:solidFill>
                    <a:schemeClr val="tx1"/>
                  </a:solidFill>
                </a:rPr>
              </a:br>
              <a:br>
                <a:rPr lang="en-US" sz="2400" dirty="0">
                  <a:solidFill>
                    <a:schemeClr val="tx1"/>
                  </a:solidFill>
                </a:rPr>
              </a:br>
              <a:r>
                <a:rPr lang="en-US" sz="2400" dirty="0">
                  <a:solidFill>
                    <a:schemeClr val="tx1"/>
                  </a:solidFill>
                </a:rPr>
                <a:t>Happy programs</a:t>
              </a:r>
            </a:p>
          </p:txBody>
        </p:sp>
      </p:grpSp>
    </p:spTree>
    <p:extLst>
      <p:ext uri="{BB962C8B-B14F-4D97-AF65-F5344CB8AC3E}">
        <p14:creationId xmlns:p14="http://schemas.microsoft.com/office/powerpoint/2010/main" val="32577396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ACE0-C471-4B26-932C-639315F39C2B}"/>
              </a:ext>
            </a:extLst>
          </p:cNvPr>
          <p:cNvSpPr>
            <a:spLocks noGrp="1"/>
          </p:cNvSpPr>
          <p:nvPr>
            <p:ph type="title"/>
          </p:nvPr>
        </p:nvSpPr>
        <p:spPr/>
        <p:txBody>
          <a:bodyPr/>
          <a:lstStyle/>
          <a:p>
            <a:r>
              <a:rPr lang="en-US" dirty="0"/>
              <a:t>Syntax: The Hardest Solved Problem in PL</a:t>
            </a:r>
          </a:p>
        </p:txBody>
      </p:sp>
      <p:sp>
        <p:nvSpPr>
          <p:cNvPr id="3" name="Content Placeholder 2">
            <a:extLst>
              <a:ext uri="{FF2B5EF4-FFF2-40B4-BE49-F238E27FC236}">
                <a16:creationId xmlns:a16="http://schemas.microsoft.com/office/drawing/2014/main" id="{FCC5602A-3F9B-4DFA-9431-5E2B931606D3}"/>
              </a:ext>
            </a:extLst>
          </p:cNvPr>
          <p:cNvSpPr>
            <a:spLocks noGrp="1"/>
          </p:cNvSpPr>
          <p:nvPr>
            <p:ph idx="1"/>
          </p:nvPr>
        </p:nvSpPr>
        <p:spPr/>
        <p:txBody>
          <a:bodyPr>
            <a:normAutofit/>
          </a:bodyPr>
          <a:lstStyle/>
          <a:p>
            <a:r>
              <a:rPr lang="en-US" dirty="0"/>
              <a:t>We revisit core tools from CS 3133, this time with an emphasis on the Implementer:</a:t>
            </a:r>
          </a:p>
          <a:p>
            <a:pPr lvl="1"/>
            <a:r>
              <a:rPr lang="en-US" dirty="0"/>
              <a:t>Regular expressions: Parse basic building blocks</a:t>
            </a:r>
          </a:p>
          <a:p>
            <a:pPr lvl="1"/>
            <a:r>
              <a:rPr lang="en-US" dirty="0"/>
              <a:t>Context-free grammars: Parse complex structures, declaratively</a:t>
            </a:r>
          </a:p>
          <a:p>
            <a:pPr lvl="1"/>
            <a:r>
              <a:rPr lang="en-US" dirty="0"/>
              <a:t>Parsing expression grammars: Parse complex structures, directly</a:t>
            </a:r>
            <a:endParaRPr lang="en-US" b="1" dirty="0"/>
          </a:p>
          <a:p>
            <a:r>
              <a:rPr lang="en-US" dirty="0"/>
              <a:t>The above tools allow us to specify and implement a syntax precisely</a:t>
            </a:r>
          </a:p>
          <a:p>
            <a:r>
              <a:rPr lang="en-US" dirty="0"/>
              <a:t>How do we identify a syntax that makes programmers happy or minimizes their error rate?</a:t>
            </a:r>
            <a:br>
              <a:rPr lang="en-US" dirty="0"/>
            </a:br>
            <a:r>
              <a:rPr lang="en-US" b="1" dirty="0"/>
              <a:t>We explore this question through the lens of the Social Scientist</a:t>
            </a:r>
            <a:endParaRPr lang="en-US" dirty="0"/>
          </a:p>
        </p:txBody>
      </p:sp>
      <p:sp>
        <p:nvSpPr>
          <p:cNvPr id="4" name="Slide Number Placeholder 3">
            <a:extLst>
              <a:ext uri="{FF2B5EF4-FFF2-40B4-BE49-F238E27FC236}">
                <a16:creationId xmlns:a16="http://schemas.microsoft.com/office/drawing/2014/main" id="{96DEC4A9-A119-43AD-8DE4-1AFBC7B8F770}"/>
              </a:ext>
            </a:extLst>
          </p:cNvPr>
          <p:cNvSpPr>
            <a:spLocks noGrp="1"/>
          </p:cNvSpPr>
          <p:nvPr>
            <p:ph type="sldNum" sz="quarter" idx="12"/>
          </p:nvPr>
        </p:nvSpPr>
        <p:spPr/>
        <p:txBody>
          <a:bodyPr/>
          <a:lstStyle/>
          <a:p>
            <a:fld id="{35FEF863-E852-4BEF-80E4-638F599BECAC}" type="slidenum">
              <a:rPr lang="en-US" smtClean="0"/>
              <a:t>52</a:t>
            </a:fld>
            <a:endParaRPr lang="en-US"/>
          </a:p>
        </p:txBody>
      </p:sp>
    </p:spTree>
    <p:extLst>
      <p:ext uri="{BB962C8B-B14F-4D97-AF65-F5344CB8AC3E}">
        <p14:creationId xmlns:p14="http://schemas.microsoft.com/office/powerpoint/2010/main" val="1245860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2DCFD-31E8-4DB6-B8CB-C14BD993378B}"/>
              </a:ext>
            </a:extLst>
          </p:cNvPr>
          <p:cNvSpPr>
            <a:spLocks noGrp="1"/>
          </p:cNvSpPr>
          <p:nvPr>
            <p:ph type="title"/>
          </p:nvPr>
        </p:nvSpPr>
        <p:spPr/>
        <p:txBody>
          <a:bodyPr/>
          <a:lstStyle/>
          <a:p>
            <a:r>
              <a:rPr lang="en-US" dirty="0" err="1"/>
              <a:t>Execution+Semantics</a:t>
            </a:r>
            <a:r>
              <a:rPr lang="en-US" dirty="0"/>
              <a:t>: What Did You Do?</a:t>
            </a:r>
          </a:p>
        </p:txBody>
      </p:sp>
      <p:sp>
        <p:nvSpPr>
          <p:cNvPr id="3" name="Content Placeholder 2">
            <a:extLst>
              <a:ext uri="{FF2B5EF4-FFF2-40B4-BE49-F238E27FC236}">
                <a16:creationId xmlns:a16="http://schemas.microsoft.com/office/drawing/2014/main" id="{1BA1DBBB-A34F-4B2E-9A24-CF4646CCEA72}"/>
              </a:ext>
            </a:extLst>
          </p:cNvPr>
          <p:cNvSpPr>
            <a:spLocks noGrp="1"/>
          </p:cNvSpPr>
          <p:nvPr>
            <p:ph idx="1"/>
          </p:nvPr>
        </p:nvSpPr>
        <p:spPr/>
        <p:txBody>
          <a:bodyPr>
            <a:normAutofit/>
          </a:bodyPr>
          <a:lstStyle/>
          <a:p>
            <a:r>
              <a:rPr lang="en-US" dirty="0"/>
              <a:t>To design correct programs and languages, we must know what a program means. Semantics is the study of what programs mean.</a:t>
            </a:r>
          </a:p>
          <a:p>
            <a:r>
              <a:rPr lang="en-US" dirty="0"/>
              <a:t>Different theories of semantics give different perspectives:</a:t>
            </a:r>
          </a:p>
          <a:p>
            <a:pPr lvl="1"/>
            <a:r>
              <a:rPr lang="en-US" b="1" dirty="0"/>
              <a:t>Operational Semantics: </a:t>
            </a:r>
            <a:r>
              <a:rPr lang="en-US" dirty="0"/>
              <a:t>How does it run?</a:t>
            </a:r>
          </a:p>
          <a:p>
            <a:pPr lvl="2"/>
            <a:r>
              <a:rPr lang="en-US" b="1" dirty="0" err="1"/>
              <a:t>Intepreter</a:t>
            </a:r>
            <a:r>
              <a:rPr lang="en-US" b="1" dirty="0"/>
              <a:t> (the </a:t>
            </a:r>
            <a:r>
              <a:rPr lang="en-US" b="1" dirty="0" err="1"/>
              <a:t>homeworks</a:t>
            </a:r>
            <a:r>
              <a:rPr lang="en-US" b="1" dirty="0"/>
              <a:t>)</a:t>
            </a:r>
            <a:r>
              <a:rPr lang="en-US" dirty="0"/>
              <a:t>: A program that implements operational semantics</a:t>
            </a:r>
          </a:p>
          <a:p>
            <a:pPr lvl="1"/>
            <a:r>
              <a:rPr lang="en-US" dirty="0"/>
              <a:t>Equational semantics: When are two programs “the same”?</a:t>
            </a:r>
          </a:p>
          <a:p>
            <a:r>
              <a:rPr lang="en-US" b="1" dirty="0"/>
              <a:t>You will implement an interpreter using an operational semantics</a:t>
            </a:r>
          </a:p>
          <a:p>
            <a:pPr lvl="1"/>
            <a:endParaRPr lang="en-US" b="1" dirty="0"/>
          </a:p>
          <a:p>
            <a:pPr lvl="1"/>
            <a:endParaRPr lang="en-US" dirty="0"/>
          </a:p>
          <a:p>
            <a:endParaRPr lang="en-US" dirty="0"/>
          </a:p>
        </p:txBody>
      </p:sp>
      <p:sp>
        <p:nvSpPr>
          <p:cNvPr id="4" name="Slide Number Placeholder 3">
            <a:extLst>
              <a:ext uri="{FF2B5EF4-FFF2-40B4-BE49-F238E27FC236}">
                <a16:creationId xmlns:a16="http://schemas.microsoft.com/office/drawing/2014/main" id="{55AF0814-7B14-422B-90E8-360A8CE41C23}"/>
              </a:ext>
            </a:extLst>
          </p:cNvPr>
          <p:cNvSpPr>
            <a:spLocks noGrp="1"/>
          </p:cNvSpPr>
          <p:nvPr>
            <p:ph type="sldNum" sz="quarter" idx="12"/>
          </p:nvPr>
        </p:nvSpPr>
        <p:spPr/>
        <p:txBody>
          <a:bodyPr/>
          <a:lstStyle/>
          <a:p>
            <a:fld id="{35FEF863-E852-4BEF-80E4-638F599BECAC}" type="slidenum">
              <a:rPr lang="en-US" smtClean="0"/>
              <a:t>53</a:t>
            </a:fld>
            <a:endParaRPr lang="en-US"/>
          </a:p>
        </p:txBody>
      </p:sp>
    </p:spTree>
    <p:extLst>
      <p:ext uri="{BB962C8B-B14F-4D97-AF65-F5344CB8AC3E}">
        <p14:creationId xmlns:p14="http://schemas.microsoft.com/office/powerpoint/2010/main" val="10541424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1F0FB-CAEA-4929-A49F-F4C8079BCC2C}"/>
              </a:ext>
            </a:extLst>
          </p:cNvPr>
          <p:cNvSpPr>
            <a:spLocks noGrp="1"/>
          </p:cNvSpPr>
          <p:nvPr>
            <p:ph type="title"/>
          </p:nvPr>
        </p:nvSpPr>
        <p:spPr/>
        <p:txBody>
          <a:bodyPr/>
          <a:lstStyle/>
          <a:p>
            <a:r>
              <a:rPr lang="en-US" dirty="0"/>
              <a:t>Static Types: Predictions About Programs </a:t>
            </a:r>
          </a:p>
        </p:txBody>
      </p:sp>
      <p:sp>
        <p:nvSpPr>
          <p:cNvPr id="3" name="Content Placeholder 2">
            <a:extLst>
              <a:ext uri="{FF2B5EF4-FFF2-40B4-BE49-F238E27FC236}">
                <a16:creationId xmlns:a16="http://schemas.microsoft.com/office/drawing/2014/main" id="{C9FCE9A3-E69F-48B2-B88A-5A89E8B1267B}"/>
              </a:ext>
            </a:extLst>
          </p:cNvPr>
          <p:cNvSpPr>
            <a:spLocks noGrp="1"/>
          </p:cNvSpPr>
          <p:nvPr>
            <p:ph idx="1"/>
          </p:nvPr>
        </p:nvSpPr>
        <p:spPr/>
        <p:txBody>
          <a:bodyPr>
            <a:normAutofit fontScale="92500" lnSpcReduction="20000"/>
          </a:bodyPr>
          <a:lstStyle/>
          <a:p>
            <a:r>
              <a:rPr lang="en-US" dirty="0"/>
              <a:t>Types let us know something about a program without running it</a:t>
            </a:r>
          </a:p>
          <a:p>
            <a:r>
              <a:rPr lang="en-US" dirty="0"/>
              <a:t>Example Theorem: If the program </a:t>
            </a:r>
            <a:r>
              <a:rPr lang="en-US" i="1" dirty="0"/>
              <a:t>e</a:t>
            </a:r>
            <a:r>
              <a:rPr lang="en-US" dirty="0"/>
              <a:t> has type the </a:t>
            </a:r>
            <a:r>
              <a:rPr lang="en-US" i="1" dirty="0"/>
              <a:t>int</a:t>
            </a:r>
            <a:r>
              <a:rPr lang="en-US" dirty="0"/>
              <a:t> (written </a:t>
            </a:r>
            <a:r>
              <a:rPr lang="en-US" i="1" dirty="0"/>
              <a:t>e : int</a:t>
            </a:r>
            <a:r>
              <a:rPr lang="en-US" dirty="0"/>
              <a:t>) and </a:t>
            </a:r>
            <a:r>
              <a:rPr lang="en-US" i="1" dirty="0"/>
              <a:t>e</a:t>
            </a:r>
            <a:r>
              <a:rPr lang="en-US" dirty="0"/>
              <a:t> terminates, the result is an integer</a:t>
            </a:r>
          </a:p>
          <a:p>
            <a:r>
              <a:rPr lang="en-US" dirty="0"/>
              <a:t>Types catch lots of common programming mistakes </a:t>
            </a:r>
            <a:br>
              <a:rPr lang="en-US" dirty="0"/>
            </a:br>
            <a:r>
              <a:rPr lang="en-US" dirty="0"/>
              <a:t>(e.g., I wanted a number but got a string).</a:t>
            </a:r>
          </a:p>
          <a:p>
            <a:r>
              <a:rPr lang="en-US" i="1" dirty="0"/>
              <a:t>What about dynamic types?</a:t>
            </a:r>
            <a:endParaRPr lang="en-US" dirty="0"/>
          </a:p>
          <a:p>
            <a:pPr lvl="1"/>
            <a:r>
              <a:rPr lang="en-US" dirty="0"/>
              <a:t>They are not static predictions about programs</a:t>
            </a:r>
          </a:p>
          <a:p>
            <a:pPr lvl="1"/>
            <a:r>
              <a:rPr lang="en-US" dirty="0"/>
              <a:t>We talk about them less, because theory has less to say about them</a:t>
            </a:r>
          </a:p>
          <a:p>
            <a:pPr lvl="2"/>
            <a:r>
              <a:rPr lang="en-US" dirty="0"/>
              <a:t>This does not make them evil</a:t>
            </a:r>
          </a:p>
          <a:p>
            <a:r>
              <a:rPr lang="en-US" b="1" dirty="0"/>
              <a:t>You will implement a type-checker for a static type system</a:t>
            </a:r>
          </a:p>
        </p:txBody>
      </p:sp>
      <p:sp>
        <p:nvSpPr>
          <p:cNvPr id="4" name="Slide Number Placeholder 3">
            <a:extLst>
              <a:ext uri="{FF2B5EF4-FFF2-40B4-BE49-F238E27FC236}">
                <a16:creationId xmlns:a16="http://schemas.microsoft.com/office/drawing/2014/main" id="{DDC76A0A-5EE3-4D96-8E71-A05727ABFE26}"/>
              </a:ext>
            </a:extLst>
          </p:cNvPr>
          <p:cNvSpPr>
            <a:spLocks noGrp="1"/>
          </p:cNvSpPr>
          <p:nvPr>
            <p:ph type="sldNum" sz="quarter" idx="12"/>
          </p:nvPr>
        </p:nvSpPr>
        <p:spPr/>
        <p:txBody>
          <a:bodyPr/>
          <a:lstStyle/>
          <a:p>
            <a:fld id="{35FEF863-E852-4BEF-80E4-638F599BECAC}" type="slidenum">
              <a:rPr lang="en-US" smtClean="0"/>
              <a:t>54</a:t>
            </a:fld>
            <a:endParaRPr lang="en-US"/>
          </a:p>
        </p:txBody>
      </p:sp>
    </p:spTree>
    <p:extLst>
      <p:ext uri="{BB962C8B-B14F-4D97-AF65-F5344CB8AC3E}">
        <p14:creationId xmlns:p14="http://schemas.microsoft.com/office/powerpoint/2010/main" val="16618549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6B82E-CAC6-466B-95A1-0D2C326D6AAF}"/>
              </a:ext>
            </a:extLst>
          </p:cNvPr>
          <p:cNvSpPr>
            <a:spLocks noGrp="1"/>
          </p:cNvSpPr>
          <p:nvPr>
            <p:ph type="title"/>
          </p:nvPr>
        </p:nvSpPr>
        <p:spPr/>
        <p:txBody>
          <a:bodyPr/>
          <a:lstStyle/>
          <a:p>
            <a:r>
              <a:rPr lang="en-US" dirty="0"/>
              <a:t>Verification: Getting it Right</a:t>
            </a:r>
          </a:p>
        </p:txBody>
      </p:sp>
      <p:sp>
        <p:nvSpPr>
          <p:cNvPr id="3" name="Content Placeholder 2">
            <a:extLst>
              <a:ext uri="{FF2B5EF4-FFF2-40B4-BE49-F238E27FC236}">
                <a16:creationId xmlns:a16="http://schemas.microsoft.com/office/drawing/2014/main" id="{BAA0C7B0-CCB6-4F01-8F72-B04C780CC211}"/>
              </a:ext>
            </a:extLst>
          </p:cNvPr>
          <p:cNvSpPr>
            <a:spLocks noGrp="1"/>
          </p:cNvSpPr>
          <p:nvPr>
            <p:ph idx="1"/>
          </p:nvPr>
        </p:nvSpPr>
        <p:spPr/>
        <p:txBody>
          <a:bodyPr/>
          <a:lstStyle/>
          <a:p>
            <a:r>
              <a:rPr lang="en-US" dirty="0"/>
              <a:t>Types can prevent some bugs. </a:t>
            </a:r>
            <a:r>
              <a:rPr lang="en-US" b="1" dirty="0"/>
              <a:t>Are all bugs preventable?</a:t>
            </a:r>
          </a:p>
          <a:p>
            <a:pPr lvl="1"/>
            <a:endParaRPr lang="en-US" dirty="0"/>
          </a:p>
        </p:txBody>
      </p:sp>
      <p:sp>
        <p:nvSpPr>
          <p:cNvPr id="4" name="Slide Number Placeholder 3">
            <a:extLst>
              <a:ext uri="{FF2B5EF4-FFF2-40B4-BE49-F238E27FC236}">
                <a16:creationId xmlns:a16="http://schemas.microsoft.com/office/drawing/2014/main" id="{75818508-CA06-447B-AD01-053B2893784C}"/>
              </a:ext>
            </a:extLst>
          </p:cNvPr>
          <p:cNvSpPr>
            <a:spLocks noGrp="1"/>
          </p:cNvSpPr>
          <p:nvPr>
            <p:ph type="sldNum" sz="quarter" idx="12"/>
          </p:nvPr>
        </p:nvSpPr>
        <p:spPr/>
        <p:txBody>
          <a:bodyPr/>
          <a:lstStyle/>
          <a:p>
            <a:fld id="{35FEF863-E852-4BEF-80E4-638F599BECAC}" type="slidenum">
              <a:rPr lang="en-US" smtClean="0"/>
              <a:t>55</a:t>
            </a:fld>
            <a:endParaRPr lang="en-US"/>
          </a:p>
        </p:txBody>
      </p:sp>
    </p:spTree>
    <p:extLst>
      <p:ext uri="{BB962C8B-B14F-4D97-AF65-F5344CB8AC3E}">
        <p14:creationId xmlns:p14="http://schemas.microsoft.com/office/powerpoint/2010/main" val="40360096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6B82E-CAC6-466B-95A1-0D2C326D6AAF}"/>
              </a:ext>
            </a:extLst>
          </p:cNvPr>
          <p:cNvSpPr>
            <a:spLocks noGrp="1"/>
          </p:cNvSpPr>
          <p:nvPr>
            <p:ph type="title"/>
          </p:nvPr>
        </p:nvSpPr>
        <p:spPr/>
        <p:txBody>
          <a:bodyPr/>
          <a:lstStyle/>
          <a:p>
            <a:r>
              <a:rPr lang="en-US" dirty="0"/>
              <a:t>Verification: Getting it Right</a:t>
            </a:r>
          </a:p>
        </p:txBody>
      </p:sp>
      <p:sp>
        <p:nvSpPr>
          <p:cNvPr id="3" name="Content Placeholder 2">
            <a:extLst>
              <a:ext uri="{FF2B5EF4-FFF2-40B4-BE49-F238E27FC236}">
                <a16:creationId xmlns:a16="http://schemas.microsoft.com/office/drawing/2014/main" id="{BAA0C7B0-CCB6-4F01-8F72-B04C780CC211}"/>
              </a:ext>
            </a:extLst>
          </p:cNvPr>
          <p:cNvSpPr>
            <a:spLocks noGrp="1"/>
          </p:cNvSpPr>
          <p:nvPr>
            <p:ph idx="1"/>
          </p:nvPr>
        </p:nvSpPr>
        <p:spPr/>
        <p:txBody>
          <a:bodyPr/>
          <a:lstStyle/>
          <a:p>
            <a:r>
              <a:rPr lang="en-US" dirty="0"/>
              <a:t>Types can prevent some bugs. Are all bugs preventable?</a:t>
            </a:r>
          </a:p>
          <a:p>
            <a:r>
              <a:rPr lang="en-US" dirty="0"/>
              <a:t>Several research approaches:</a:t>
            </a:r>
          </a:p>
          <a:p>
            <a:pPr marL="658368" lvl="1" indent="-457200">
              <a:buFont typeface="+mj-lt"/>
              <a:buAutoNum type="arabicPeriod"/>
            </a:pPr>
            <a:r>
              <a:rPr lang="en-US" dirty="0"/>
              <a:t>Fancy type systems</a:t>
            </a:r>
          </a:p>
          <a:p>
            <a:pPr marL="658368" lvl="1" indent="-457200">
              <a:buFont typeface="+mj-lt"/>
              <a:buAutoNum type="arabicPeriod"/>
            </a:pPr>
            <a:r>
              <a:rPr lang="en-US" dirty="0"/>
              <a:t>Theorem-proving: state and prove theorems about programs</a:t>
            </a:r>
          </a:p>
          <a:p>
            <a:pPr marL="658368" lvl="1" indent="-457200">
              <a:buFont typeface="+mj-lt"/>
              <a:buAutoNum type="arabicPeriod"/>
            </a:pPr>
            <a:r>
              <a:rPr lang="en-US" dirty="0"/>
              <a:t>Model-checking: explore program automatically</a:t>
            </a:r>
          </a:p>
          <a:p>
            <a:pPr marL="201168" lvl="1" indent="0">
              <a:buNone/>
            </a:pPr>
            <a:r>
              <a:rPr lang="en-US" b="1" dirty="0"/>
              <a:t>This is out-of-scope for CS 4536 and CS 536. If you are interested in this topic, see the many external references listed in the book or chat with the instructor</a:t>
            </a:r>
          </a:p>
        </p:txBody>
      </p:sp>
      <p:sp>
        <p:nvSpPr>
          <p:cNvPr id="4" name="Slide Number Placeholder 3">
            <a:extLst>
              <a:ext uri="{FF2B5EF4-FFF2-40B4-BE49-F238E27FC236}">
                <a16:creationId xmlns:a16="http://schemas.microsoft.com/office/drawing/2014/main" id="{75818508-CA06-447B-AD01-053B2893784C}"/>
              </a:ext>
            </a:extLst>
          </p:cNvPr>
          <p:cNvSpPr>
            <a:spLocks noGrp="1"/>
          </p:cNvSpPr>
          <p:nvPr>
            <p:ph type="sldNum" sz="quarter" idx="12"/>
          </p:nvPr>
        </p:nvSpPr>
        <p:spPr/>
        <p:txBody>
          <a:bodyPr/>
          <a:lstStyle/>
          <a:p>
            <a:fld id="{35FEF863-E852-4BEF-80E4-638F599BECAC}" type="slidenum">
              <a:rPr lang="en-US" smtClean="0"/>
              <a:t>56</a:t>
            </a:fld>
            <a:endParaRPr lang="en-US"/>
          </a:p>
        </p:txBody>
      </p:sp>
    </p:spTree>
    <p:extLst>
      <p:ext uri="{BB962C8B-B14F-4D97-AF65-F5344CB8AC3E}">
        <p14:creationId xmlns:p14="http://schemas.microsoft.com/office/powerpoint/2010/main" val="18534806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61D7E-2622-4654-B452-5303F2220044}"/>
              </a:ext>
            </a:extLst>
          </p:cNvPr>
          <p:cNvSpPr>
            <a:spLocks noGrp="1"/>
          </p:cNvSpPr>
          <p:nvPr>
            <p:ph type="title"/>
          </p:nvPr>
        </p:nvSpPr>
        <p:spPr>
          <a:xfrm>
            <a:off x="1097279" y="286603"/>
            <a:ext cx="10349654" cy="1450757"/>
          </a:xfrm>
        </p:spPr>
        <p:txBody>
          <a:bodyPr/>
          <a:lstStyle/>
          <a:p>
            <a:r>
              <a:rPr lang="en-US" dirty="0"/>
              <a:t>Happy Programs (This is Not a Real Thing)</a:t>
            </a:r>
          </a:p>
        </p:txBody>
      </p:sp>
      <p:sp>
        <p:nvSpPr>
          <p:cNvPr id="3" name="Content Placeholder 2">
            <a:extLst>
              <a:ext uri="{FF2B5EF4-FFF2-40B4-BE49-F238E27FC236}">
                <a16:creationId xmlns:a16="http://schemas.microsoft.com/office/drawing/2014/main" id="{A295F6F0-C731-4CD3-9325-13EB6105C27F}"/>
              </a:ext>
            </a:extLst>
          </p:cNvPr>
          <p:cNvSpPr>
            <a:spLocks noGrp="1"/>
          </p:cNvSpPr>
          <p:nvPr>
            <p:ph idx="1"/>
          </p:nvPr>
        </p:nvSpPr>
        <p:spPr/>
        <p:txBody>
          <a:bodyPr/>
          <a:lstStyle/>
          <a:p>
            <a:r>
              <a:rPr lang="en-US" dirty="0"/>
              <a:t>Science can tell us </a:t>
            </a:r>
            <a:r>
              <a:rPr lang="en-US" i="1" dirty="0"/>
              <a:t>a lot</a:t>
            </a:r>
            <a:r>
              <a:rPr lang="en-US" dirty="0"/>
              <a:t> about programs, but it cannot do everything.</a:t>
            </a:r>
          </a:p>
          <a:p>
            <a:r>
              <a:rPr lang="en-US" dirty="0"/>
              <a:t>In addition to correctness, we might ask ourselves:</a:t>
            </a:r>
          </a:p>
          <a:p>
            <a:pPr lvl="1"/>
            <a:r>
              <a:rPr lang="en-US" dirty="0"/>
              <a:t>Does this code feel natural to me?</a:t>
            </a:r>
          </a:p>
          <a:p>
            <a:pPr lvl="1"/>
            <a:r>
              <a:rPr lang="en-US" dirty="0"/>
              <a:t>Is it pretty?</a:t>
            </a:r>
          </a:p>
          <a:p>
            <a:pPr lvl="1"/>
            <a:r>
              <a:rPr lang="en-US" dirty="0"/>
              <a:t>Do I want to maintain this code for 10 years?</a:t>
            </a:r>
          </a:p>
          <a:p>
            <a:pPr lvl="1"/>
            <a:r>
              <a:rPr lang="en-US" dirty="0"/>
              <a:t>Can I explain it to a coworker?</a:t>
            </a:r>
          </a:p>
          <a:p>
            <a:pPr lvl="1"/>
            <a:endParaRPr lang="en-US" dirty="0"/>
          </a:p>
          <a:p>
            <a:pPr marL="201168" lvl="1" indent="0">
              <a:buNone/>
            </a:pPr>
            <a:r>
              <a:rPr lang="en-US" b="1" dirty="0"/>
              <a:t>The Social Scientist helps identify the best way to ask these questions, then how </a:t>
            </a:r>
            <a:r>
              <a:rPr lang="en-US" b="1"/>
              <a:t>to answer them</a:t>
            </a:r>
            <a:endParaRPr lang="en-US" b="1" dirty="0"/>
          </a:p>
        </p:txBody>
      </p:sp>
      <p:sp>
        <p:nvSpPr>
          <p:cNvPr id="4" name="Slide Number Placeholder 3">
            <a:extLst>
              <a:ext uri="{FF2B5EF4-FFF2-40B4-BE49-F238E27FC236}">
                <a16:creationId xmlns:a16="http://schemas.microsoft.com/office/drawing/2014/main" id="{A08ECF01-2DA0-4007-BCB4-B88CD1E351A4}"/>
              </a:ext>
            </a:extLst>
          </p:cNvPr>
          <p:cNvSpPr>
            <a:spLocks noGrp="1"/>
          </p:cNvSpPr>
          <p:nvPr>
            <p:ph type="sldNum" sz="quarter" idx="12"/>
          </p:nvPr>
        </p:nvSpPr>
        <p:spPr/>
        <p:txBody>
          <a:bodyPr/>
          <a:lstStyle/>
          <a:p>
            <a:fld id="{35FEF863-E852-4BEF-80E4-638F599BECAC}" type="slidenum">
              <a:rPr lang="en-US" smtClean="0"/>
              <a:t>57</a:t>
            </a:fld>
            <a:endParaRPr lang="en-US"/>
          </a:p>
        </p:txBody>
      </p:sp>
    </p:spTree>
    <p:extLst>
      <p:ext uri="{BB962C8B-B14F-4D97-AF65-F5344CB8AC3E}">
        <p14:creationId xmlns:p14="http://schemas.microsoft.com/office/powerpoint/2010/main" val="2079213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18E3F-A9F6-31A8-1265-E066A68FD17A}"/>
              </a:ext>
            </a:extLst>
          </p:cNvPr>
          <p:cNvSpPr>
            <a:spLocks noGrp="1"/>
          </p:cNvSpPr>
          <p:nvPr>
            <p:ph type="title"/>
          </p:nvPr>
        </p:nvSpPr>
        <p:spPr/>
        <p:txBody>
          <a:bodyPr/>
          <a:lstStyle/>
          <a:p>
            <a:r>
              <a:rPr lang="en-US" dirty="0"/>
              <a:t>Meet the Students – x2</a:t>
            </a:r>
          </a:p>
        </p:txBody>
      </p:sp>
      <p:sp>
        <p:nvSpPr>
          <p:cNvPr id="3" name="Content Placeholder 2">
            <a:extLst>
              <a:ext uri="{FF2B5EF4-FFF2-40B4-BE49-F238E27FC236}">
                <a16:creationId xmlns:a16="http://schemas.microsoft.com/office/drawing/2014/main" id="{E4A7F6B4-69F3-5C02-69ED-BBA46215DACD}"/>
              </a:ext>
            </a:extLst>
          </p:cNvPr>
          <p:cNvSpPr>
            <a:spLocks noGrp="1"/>
          </p:cNvSpPr>
          <p:nvPr>
            <p:ph idx="1"/>
          </p:nvPr>
        </p:nvSpPr>
        <p:spPr/>
        <p:txBody>
          <a:bodyPr/>
          <a:lstStyle/>
          <a:p>
            <a:r>
              <a:rPr lang="en-US" dirty="0"/>
              <a:t>Note: The undergraduate course (CS 4536) and graduate course (CS 536) are running at the same time this year</a:t>
            </a:r>
          </a:p>
          <a:p>
            <a:r>
              <a:rPr lang="en-US" dirty="0"/>
              <a:t>We will use a shared Slack space for both courses – you’re encouraged to freely chat across both courses</a:t>
            </a:r>
          </a:p>
          <a:p>
            <a:r>
              <a:rPr lang="en-US" dirty="0"/>
              <a:t>There is a good amount of material overlap – but the graduate course covers more</a:t>
            </a:r>
          </a:p>
          <a:p>
            <a:r>
              <a:rPr lang="en-US" dirty="0"/>
              <a:t>The Canvas sites, lectures, etc., for both courses are completely separate</a:t>
            </a:r>
          </a:p>
        </p:txBody>
      </p:sp>
    </p:spTree>
    <p:extLst>
      <p:ext uri="{BB962C8B-B14F-4D97-AF65-F5344CB8AC3E}">
        <p14:creationId xmlns:p14="http://schemas.microsoft.com/office/powerpoint/2010/main" val="2040305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86A0-05A5-F9C7-F9AB-9A9AA31897CC}"/>
              </a:ext>
            </a:extLst>
          </p:cNvPr>
          <p:cNvSpPr>
            <a:spLocks noGrp="1"/>
          </p:cNvSpPr>
          <p:nvPr>
            <p:ph type="title"/>
          </p:nvPr>
        </p:nvSpPr>
        <p:spPr/>
        <p:txBody>
          <a:bodyPr/>
          <a:lstStyle/>
          <a:p>
            <a:r>
              <a:rPr lang="en-US" dirty="0"/>
              <a:t>Meet the Students – CS 4536</a:t>
            </a:r>
          </a:p>
        </p:txBody>
      </p:sp>
      <p:sp>
        <p:nvSpPr>
          <p:cNvPr id="3" name="Content Placeholder 2">
            <a:extLst>
              <a:ext uri="{FF2B5EF4-FFF2-40B4-BE49-F238E27FC236}">
                <a16:creationId xmlns:a16="http://schemas.microsoft.com/office/drawing/2014/main" id="{0C557DAE-403E-73D4-B1F6-BF306F25CB28}"/>
              </a:ext>
            </a:extLst>
          </p:cNvPr>
          <p:cNvSpPr>
            <a:spLocks noGrp="1"/>
          </p:cNvSpPr>
          <p:nvPr>
            <p:ph idx="1"/>
          </p:nvPr>
        </p:nvSpPr>
        <p:spPr/>
        <p:txBody>
          <a:bodyPr>
            <a:normAutofit fontScale="92500" lnSpcReduction="20000"/>
          </a:bodyPr>
          <a:lstStyle/>
          <a:p>
            <a:r>
              <a:rPr lang="en-US" dirty="0"/>
              <a:t>50 students – Many have multiple majors</a:t>
            </a:r>
          </a:p>
          <a:p>
            <a:pPr lvl="1"/>
            <a:r>
              <a:rPr lang="en-US" dirty="0"/>
              <a:t>47 Computer Science</a:t>
            </a:r>
          </a:p>
          <a:p>
            <a:pPr lvl="1"/>
            <a:r>
              <a:rPr lang="en-US" dirty="0"/>
              <a:t>5 Interactive Media and Game Design</a:t>
            </a:r>
          </a:p>
          <a:p>
            <a:pPr lvl="1"/>
            <a:r>
              <a:rPr lang="en-US" dirty="0"/>
              <a:t>2 Math</a:t>
            </a:r>
          </a:p>
          <a:p>
            <a:pPr lvl="1"/>
            <a:r>
              <a:rPr lang="en-US" dirty="0"/>
              <a:t>2 Data Science</a:t>
            </a:r>
          </a:p>
          <a:p>
            <a:pPr lvl="1"/>
            <a:r>
              <a:rPr lang="en-US" dirty="0"/>
              <a:t>2 Robotics</a:t>
            </a:r>
          </a:p>
          <a:p>
            <a:pPr lvl="1"/>
            <a:r>
              <a:rPr lang="en-US" dirty="0"/>
              <a:t>1 Aerospace</a:t>
            </a:r>
          </a:p>
          <a:p>
            <a:pPr lvl="1"/>
            <a:r>
              <a:rPr lang="en-US" dirty="0"/>
              <a:t>1 Interdisciplinary</a:t>
            </a:r>
          </a:p>
          <a:p>
            <a:r>
              <a:rPr lang="en-US" dirty="0"/>
              <a:t>Years?:</a:t>
            </a:r>
          </a:p>
          <a:p>
            <a:pPr lvl="1"/>
            <a:r>
              <a:rPr lang="en-US" dirty="0"/>
              <a:t>43 Seniors</a:t>
            </a:r>
          </a:p>
          <a:p>
            <a:pPr lvl="1"/>
            <a:r>
              <a:rPr lang="en-US" dirty="0"/>
              <a:t>6 Juniors</a:t>
            </a:r>
          </a:p>
          <a:p>
            <a:pPr lvl="1"/>
            <a:r>
              <a:rPr lang="en-US" dirty="0"/>
              <a:t>1 Sophomore </a:t>
            </a:r>
          </a:p>
        </p:txBody>
      </p:sp>
    </p:spTree>
    <p:extLst>
      <p:ext uri="{BB962C8B-B14F-4D97-AF65-F5344CB8AC3E}">
        <p14:creationId xmlns:p14="http://schemas.microsoft.com/office/powerpoint/2010/main" val="326730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86A0-05A5-F9C7-F9AB-9A9AA31897CC}"/>
              </a:ext>
            </a:extLst>
          </p:cNvPr>
          <p:cNvSpPr>
            <a:spLocks noGrp="1"/>
          </p:cNvSpPr>
          <p:nvPr>
            <p:ph type="title"/>
          </p:nvPr>
        </p:nvSpPr>
        <p:spPr/>
        <p:txBody>
          <a:bodyPr/>
          <a:lstStyle/>
          <a:p>
            <a:r>
              <a:rPr lang="en-US" dirty="0"/>
              <a:t>Meet the Students – CS 536</a:t>
            </a:r>
          </a:p>
        </p:txBody>
      </p:sp>
      <p:sp>
        <p:nvSpPr>
          <p:cNvPr id="3" name="Content Placeholder 2">
            <a:extLst>
              <a:ext uri="{FF2B5EF4-FFF2-40B4-BE49-F238E27FC236}">
                <a16:creationId xmlns:a16="http://schemas.microsoft.com/office/drawing/2014/main" id="{0C557DAE-403E-73D4-B1F6-BF306F25CB28}"/>
              </a:ext>
            </a:extLst>
          </p:cNvPr>
          <p:cNvSpPr>
            <a:spLocks noGrp="1"/>
          </p:cNvSpPr>
          <p:nvPr>
            <p:ph idx="1"/>
          </p:nvPr>
        </p:nvSpPr>
        <p:spPr/>
        <p:txBody>
          <a:bodyPr>
            <a:normAutofit fontScale="92500" lnSpcReduction="10000"/>
          </a:bodyPr>
          <a:lstStyle/>
          <a:p>
            <a:r>
              <a:rPr lang="en-US" dirty="0"/>
              <a:t>30 students</a:t>
            </a:r>
          </a:p>
          <a:p>
            <a:pPr lvl="1"/>
            <a:r>
              <a:rPr lang="en-US" dirty="0"/>
              <a:t>30 Computer Science</a:t>
            </a:r>
          </a:p>
          <a:p>
            <a:pPr lvl="1"/>
            <a:r>
              <a:rPr lang="en-US" dirty="0"/>
              <a:t>3 Robotics</a:t>
            </a:r>
          </a:p>
          <a:p>
            <a:pPr lvl="1"/>
            <a:r>
              <a:rPr lang="en-US" dirty="0"/>
              <a:t>2 Electrical and Computer Engineering</a:t>
            </a:r>
          </a:p>
          <a:p>
            <a:pPr lvl="1"/>
            <a:r>
              <a:rPr lang="en-US" dirty="0"/>
              <a:t>1 Math</a:t>
            </a:r>
          </a:p>
          <a:p>
            <a:r>
              <a:rPr lang="en-US" dirty="0"/>
              <a:t>Years?</a:t>
            </a:r>
          </a:p>
          <a:p>
            <a:pPr lvl="1"/>
            <a:r>
              <a:rPr lang="en-US" dirty="0"/>
              <a:t>3 PhD</a:t>
            </a:r>
          </a:p>
          <a:p>
            <a:pPr lvl="1"/>
            <a:r>
              <a:rPr lang="en-US" dirty="0"/>
              <a:t>12 MS in CS</a:t>
            </a:r>
          </a:p>
          <a:p>
            <a:pPr lvl="1"/>
            <a:r>
              <a:rPr lang="en-US" dirty="0"/>
              <a:t>9 Senior</a:t>
            </a:r>
          </a:p>
          <a:p>
            <a:pPr lvl="1"/>
            <a:r>
              <a:rPr lang="en-US" dirty="0"/>
              <a:t>3 Junior</a:t>
            </a:r>
          </a:p>
          <a:p>
            <a:pPr lvl="1"/>
            <a:r>
              <a:rPr lang="en-US" dirty="0"/>
              <a:t>3 Sophomore</a:t>
            </a:r>
          </a:p>
        </p:txBody>
      </p:sp>
    </p:spTree>
    <p:extLst>
      <p:ext uri="{BB962C8B-B14F-4D97-AF65-F5344CB8AC3E}">
        <p14:creationId xmlns:p14="http://schemas.microsoft.com/office/powerpoint/2010/main" val="726267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86A0-05A5-F9C7-F9AB-9A9AA31897CC}"/>
              </a:ext>
            </a:extLst>
          </p:cNvPr>
          <p:cNvSpPr>
            <a:spLocks noGrp="1"/>
          </p:cNvSpPr>
          <p:nvPr>
            <p:ph type="title"/>
          </p:nvPr>
        </p:nvSpPr>
        <p:spPr/>
        <p:txBody>
          <a:bodyPr/>
          <a:lstStyle/>
          <a:p>
            <a:r>
              <a:rPr lang="en-US" dirty="0"/>
              <a:t>Meet the Students – CS 536</a:t>
            </a:r>
          </a:p>
        </p:txBody>
      </p:sp>
      <p:sp>
        <p:nvSpPr>
          <p:cNvPr id="3" name="Content Placeholder 2">
            <a:extLst>
              <a:ext uri="{FF2B5EF4-FFF2-40B4-BE49-F238E27FC236}">
                <a16:creationId xmlns:a16="http://schemas.microsoft.com/office/drawing/2014/main" id="{0C557DAE-403E-73D4-B1F6-BF306F25CB28}"/>
              </a:ext>
            </a:extLst>
          </p:cNvPr>
          <p:cNvSpPr>
            <a:spLocks noGrp="1"/>
          </p:cNvSpPr>
          <p:nvPr>
            <p:ph idx="1"/>
          </p:nvPr>
        </p:nvSpPr>
        <p:spPr/>
        <p:txBody>
          <a:bodyPr>
            <a:normAutofit fontScale="85000" lnSpcReduction="20000"/>
          </a:bodyPr>
          <a:lstStyle/>
          <a:p>
            <a:r>
              <a:rPr lang="en-US" dirty="0"/>
              <a:t>30 students</a:t>
            </a:r>
          </a:p>
          <a:p>
            <a:pPr lvl="1"/>
            <a:r>
              <a:rPr lang="en-US" dirty="0"/>
              <a:t>30 Computer Science</a:t>
            </a:r>
          </a:p>
          <a:p>
            <a:pPr lvl="1"/>
            <a:r>
              <a:rPr lang="en-US" dirty="0"/>
              <a:t>3 Robotics</a:t>
            </a:r>
          </a:p>
          <a:p>
            <a:pPr lvl="1"/>
            <a:r>
              <a:rPr lang="en-US" dirty="0"/>
              <a:t>2 Electrical and Computer Engineering</a:t>
            </a:r>
          </a:p>
          <a:p>
            <a:pPr lvl="1"/>
            <a:r>
              <a:rPr lang="en-US" dirty="0"/>
              <a:t>1 Math</a:t>
            </a:r>
          </a:p>
          <a:p>
            <a:r>
              <a:rPr lang="en-US" dirty="0"/>
              <a:t>Years?</a:t>
            </a:r>
          </a:p>
          <a:p>
            <a:pPr lvl="1"/>
            <a:r>
              <a:rPr lang="en-US" dirty="0"/>
              <a:t>3 PhD</a:t>
            </a:r>
          </a:p>
          <a:p>
            <a:pPr lvl="1"/>
            <a:r>
              <a:rPr lang="en-US" dirty="0"/>
              <a:t>12 MS in CS</a:t>
            </a:r>
          </a:p>
          <a:p>
            <a:pPr lvl="1"/>
            <a:r>
              <a:rPr lang="en-US" dirty="0"/>
              <a:t>9 Senior</a:t>
            </a:r>
          </a:p>
          <a:p>
            <a:pPr lvl="1"/>
            <a:r>
              <a:rPr lang="en-US" dirty="0"/>
              <a:t>3 Junior</a:t>
            </a:r>
          </a:p>
          <a:p>
            <a:pPr lvl="1"/>
            <a:r>
              <a:rPr lang="en-US" dirty="0"/>
              <a:t>3 Sophomore</a:t>
            </a:r>
          </a:p>
          <a:p>
            <a:pPr lvl="1"/>
            <a:r>
              <a:rPr lang="en-US" b="1" dirty="0"/>
              <a:t>I am comfortable with this broad range of experience! But it can take getting used to for students </a:t>
            </a:r>
          </a:p>
        </p:txBody>
      </p:sp>
    </p:spTree>
    <p:extLst>
      <p:ext uri="{BB962C8B-B14F-4D97-AF65-F5344CB8AC3E}">
        <p14:creationId xmlns:p14="http://schemas.microsoft.com/office/powerpoint/2010/main" val="176401771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
  <TotalTime>299</TotalTime>
  <Words>5041</Words>
  <Application>Microsoft Office PowerPoint</Application>
  <PresentationFormat>Widescreen</PresentationFormat>
  <Paragraphs>437</Paragraphs>
  <Slides>57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Calibri</vt:lpstr>
      <vt:lpstr>Calibri Light</vt:lpstr>
      <vt:lpstr>Retrospect</vt:lpstr>
      <vt:lpstr>01 - Introduction</vt:lpstr>
      <vt:lpstr>Outline</vt:lpstr>
      <vt:lpstr>Meet the Instructor</vt:lpstr>
      <vt:lpstr>More About My Work</vt:lpstr>
      <vt:lpstr>More About My Work</vt:lpstr>
      <vt:lpstr>Meet the Students – x2</vt:lpstr>
      <vt:lpstr>Meet the Students – CS 4536</vt:lpstr>
      <vt:lpstr>Meet the Students – CS 536</vt:lpstr>
      <vt:lpstr>Meet the Students – CS 536</vt:lpstr>
      <vt:lpstr>Classroom Expectations: Inclusivity</vt:lpstr>
      <vt:lpstr>Classroom Expectations: Mental Health</vt:lpstr>
      <vt:lpstr>Classroom Expectations: Disability</vt:lpstr>
      <vt:lpstr>Deciding Whether to Take Course</vt:lpstr>
      <vt:lpstr>Expected Background</vt:lpstr>
      <vt:lpstr>Expected Background</vt:lpstr>
      <vt:lpstr>Importance of Growth Mindset</vt:lpstr>
      <vt:lpstr>When to Stop</vt:lpstr>
      <vt:lpstr>Course Content - Schedule</vt:lpstr>
      <vt:lpstr>Course Content - Schedule</vt:lpstr>
      <vt:lpstr>Course Content - Activities</vt:lpstr>
      <vt:lpstr>Thinking About Difficulty</vt:lpstr>
      <vt:lpstr>Thinking About Grades</vt:lpstr>
      <vt:lpstr>CS 4536 in 2021: Traditional Grading</vt:lpstr>
      <vt:lpstr>CS 536 in Spring 2023: Full Ungrading</vt:lpstr>
      <vt:lpstr>This time: Anti-Grading Grading Club</vt:lpstr>
      <vt:lpstr>Coding Homeworks: Autograded</vt:lpstr>
      <vt:lpstr>What is an Honest Effort?</vt:lpstr>
      <vt:lpstr>Written Homeworks: Completion-Graded</vt:lpstr>
      <vt:lpstr>Exam: Traditionally-Graded*</vt:lpstr>
      <vt:lpstr>Thinking About Participation</vt:lpstr>
      <vt:lpstr>Office Hours / Student Hours</vt:lpstr>
      <vt:lpstr>Collaboration</vt:lpstr>
      <vt:lpstr>Action Items</vt:lpstr>
      <vt:lpstr>Textbook</vt:lpstr>
      <vt:lpstr>Canvas</vt:lpstr>
      <vt:lpstr>Slack</vt:lpstr>
      <vt:lpstr>HW1</vt:lpstr>
      <vt:lpstr>Rust: What and Why?</vt:lpstr>
      <vt:lpstr>Part 2: What is a Programming Language?</vt:lpstr>
      <vt:lpstr>PLs Are All Around You</vt:lpstr>
      <vt:lpstr>Discussion: What’s Important About PLs?</vt:lpstr>
      <vt:lpstr>Approach 1: Tour of Languages</vt:lpstr>
      <vt:lpstr>Approach 2: Tour of Principles</vt:lpstr>
      <vt:lpstr>Approach 3: Focus on Tour Guides</vt:lpstr>
      <vt:lpstr>The Practitioner</vt:lpstr>
      <vt:lpstr>The Implementer</vt:lpstr>
      <vt:lpstr>The Social Scientist</vt:lpstr>
      <vt:lpstr>The Humanist</vt:lpstr>
      <vt:lpstr>The Theorist</vt:lpstr>
      <vt:lpstr>Yet Let’s Revisit the Tour of Principles</vt:lpstr>
      <vt:lpstr>Course is Organized Around Principles</vt:lpstr>
      <vt:lpstr>Syntax: The Hardest Solved Problem in PL</vt:lpstr>
      <vt:lpstr>Execution+Semantics: What Did You Do?</vt:lpstr>
      <vt:lpstr>Static Types: Predictions About Programs </vt:lpstr>
      <vt:lpstr>Verification: Getting it Right</vt:lpstr>
      <vt:lpstr>Verification: Getting it Right</vt:lpstr>
      <vt:lpstr>Happy Programs (This is Not a Real Thing)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35</cp:revision>
  <dcterms:created xsi:type="dcterms:W3CDTF">2023-08-13T16:19:48Z</dcterms:created>
  <dcterms:modified xsi:type="dcterms:W3CDTF">2023-08-14T13:10:42Z</dcterms:modified>
</cp:coreProperties>
</file>