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8" r:id="rId14"/>
    <p:sldId id="329" r:id="rId15"/>
    <p:sldId id="330" r:id="rId16"/>
    <p:sldId id="327" r:id="rId17"/>
    <p:sldId id="331" r:id="rId18"/>
    <p:sldId id="335" r:id="rId19"/>
    <p:sldId id="260" r:id="rId20"/>
    <p:sldId id="336" r:id="rId21"/>
    <p:sldId id="337" r:id="rId22"/>
    <p:sldId id="339" r:id="rId23"/>
    <p:sldId id="338" r:id="rId24"/>
    <p:sldId id="261" r:id="rId25"/>
    <p:sldId id="332" r:id="rId26"/>
    <p:sldId id="340" r:id="rId27"/>
    <p:sldId id="341" r:id="rId28"/>
    <p:sldId id="342" r:id="rId29"/>
    <p:sldId id="343" r:id="rId30"/>
    <p:sldId id="344" r:id="rId31"/>
    <p:sldId id="334" r:id="rId32"/>
    <p:sldId id="326" r:id="rId33"/>
    <p:sldId id="265" r:id="rId34"/>
    <p:sldId id="263" r:id="rId35"/>
    <p:sldId id="347" r:id="rId36"/>
    <p:sldId id="345" r:id="rId37"/>
    <p:sldId id="34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05 - Evaluators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Helper Functions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98156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the types guide us</a:t>
            </a:r>
          </a:p>
          <a:p>
            <a:r>
              <a:rPr lang="en-US" dirty="0"/>
              <a:t>One ADT = One Evaluator Function</a:t>
            </a:r>
          </a:p>
          <a:p>
            <a:pPr lvl="1"/>
            <a:r>
              <a:rPr lang="en-US" dirty="0"/>
              <a:t>Except “value”, because its already value…</a:t>
            </a:r>
          </a:p>
          <a:p>
            <a:r>
              <a:rPr lang="en-US" dirty="0"/>
              <a:t>Two functions: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Expr → Value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</a:p>
          <a:p>
            <a:r>
              <a:rPr lang="en-US" dirty="0"/>
              <a:t>No statements today</a:t>
            </a:r>
          </a:p>
          <a:p>
            <a:r>
              <a:rPr lang="en-US" dirty="0"/>
              <a:t>Definitions appear in (let) expressions.</a:t>
            </a:r>
            <a:br>
              <a:rPr lang="en-US" dirty="0"/>
            </a:br>
            <a:r>
              <a:rPr lang="en-US" dirty="0"/>
              <a:t>Write the code for “let” then decide the return type for 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(be patient… it’ll take some time)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8BA1E-763A-F194-060E-C5F5AB05F5C2}"/>
              </a:ext>
            </a:extLst>
          </p:cNvPr>
          <p:cNvSpPr txBox="1"/>
          <p:nvPr/>
        </p:nvSpPr>
        <p:spPr>
          <a:xfrm>
            <a:off x="7222958" y="1845734"/>
            <a:ext cx="3871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value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expr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Id(string)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Number(int)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Times(expr,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Plus(expr,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Minus(expr,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Let(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Call(string, expr)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9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(Let(d, e))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(Id(str)))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x,v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</p:txBody>
      </p:sp>
    </p:spTree>
    <p:extLst>
      <p:ext uri="{BB962C8B-B14F-4D97-AF65-F5344CB8AC3E}">
        <p14:creationId xmlns:p14="http://schemas.microsoft.com/office/powerpoint/2010/main" val="313480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249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398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080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+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–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2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CBD3-CA6C-DA9B-7CE5-4F1D3C66990E}"/>
              </a:ext>
            </a:extLst>
          </p:cNvPr>
          <p:cNvSpPr txBox="1"/>
          <p:nvPr/>
        </p:nvSpPr>
        <p:spPr>
          <a:xfrm>
            <a:off x="1097280" y="1855358"/>
            <a:ext cx="100584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try writing the remaining cases and see where we get stuck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 and do something with f???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(Id(str))) = do something with str???</a:t>
            </a:r>
          </a:p>
          <a:p>
            <a:r>
              <a:rPr lang="en-US" sz="2800" dirty="0"/>
              <a:t>Let’s get stuck on definitions too, then fit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69678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CBD3-CA6C-DA9B-7CE5-4F1D3C66990E}"/>
              </a:ext>
            </a:extLst>
          </p:cNvPr>
          <p:cNvSpPr txBox="1"/>
          <p:nvPr/>
        </p:nvSpPr>
        <p:spPr>
          <a:xfrm>
            <a:off x="1097280" y="1855358"/>
            <a:ext cx="100584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try writing the remaining cases and see where we get stuck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 and do something with f???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(Id(str))) = do something with str???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x,v</a:t>
            </a:r>
            <a:r>
              <a:rPr lang="en-US" dirty="0">
                <a:latin typeface="Consolas" panose="020B0609020204030204" pitchFamily="49" charset="0"/>
              </a:rPr>
              <a:t>))   = return x and v somehow???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return </a:t>
            </a:r>
            <a:r>
              <a:rPr lang="en-US" dirty="0" err="1">
                <a:latin typeface="Consolas" panose="020B0609020204030204" pitchFamily="49" charset="0"/>
              </a:rPr>
              <a:t>f,x</a:t>
            </a:r>
            <a:r>
              <a:rPr lang="en-US" dirty="0">
                <a:latin typeface="Consolas" panose="020B0609020204030204" pitchFamily="49" charset="0"/>
              </a:rPr>
              <a:t>, and e somehow??? (don’t evaluate e yet)</a:t>
            </a:r>
          </a:p>
          <a:p>
            <a:r>
              <a:rPr lang="en-US" sz="2800" b="1" dirty="0"/>
              <a:t>Main Insight of Lecture: </a:t>
            </a:r>
            <a:r>
              <a:rPr lang="en-US" sz="2800" dirty="0"/>
              <a:t>We need a way to communicate definitions across and within evaluator functions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6261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3F3D-73A6-E25A-15E9-18443AAA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Decision: Handling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E15B-36CD-6707-EB15-9127862B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two main ways we can handle definitions:</a:t>
            </a:r>
          </a:p>
          <a:p>
            <a:pPr lvl="1"/>
            <a:r>
              <a:rPr lang="en-US" b="1" dirty="0"/>
              <a:t>Substitution:</a:t>
            </a:r>
            <a:r>
              <a:rPr lang="en-US" dirty="0"/>
              <a:t> To evaluate a definition, replace the variable or function with its definition through the entirety of a program</a:t>
            </a:r>
          </a:p>
          <a:p>
            <a:pPr lvl="1"/>
            <a:r>
              <a:rPr lang="en-US" b="1" dirty="0"/>
              <a:t>Environment:</a:t>
            </a:r>
            <a:r>
              <a:rPr lang="en-US" dirty="0"/>
              <a:t> To evaluate a definition, add it to a data structure called an </a:t>
            </a:r>
            <a:r>
              <a:rPr lang="en-US" b="1" dirty="0"/>
              <a:t>environment</a:t>
            </a:r>
            <a:r>
              <a:rPr lang="en-US" dirty="0"/>
              <a:t>. Read the definition from the environment when needed</a:t>
            </a:r>
          </a:p>
          <a:p>
            <a:r>
              <a:rPr lang="en-US" dirty="0"/>
              <a:t>These represent a fundamental but well-understood design trade-off</a:t>
            </a:r>
          </a:p>
          <a:p>
            <a:pPr lvl="1"/>
            <a:r>
              <a:rPr lang="en-US" dirty="0"/>
              <a:t>Substitution is often preferred for mathematical reasoning because of its elegance</a:t>
            </a:r>
          </a:p>
          <a:p>
            <a:pPr lvl="1"/>
            <a:r>
              <a:rPr lang="en-US" dirty="0"/>
              <a:t>Environments are often preferred for implementation because they are efficient on large programs, where substitution becomes extremely slow</a:t>
            </a:r>
          </a:p>
          <a:p>
            <a:r>
              <a:rPr lang="en-US" dirty="0"/>
              <a:t>We’re the Implementer today, so we use environments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(Env,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→ Env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(Env, Expr) →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1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9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Review?</a:t>
            </a:r>
          </a:p>
          <a:p>
            <a:pPr lvl="1"/>
            <a:r>
              <a:rPr lang="en-US" dirty="0"/>
              <a:t>Evaluator: First Attempt</a:t>
            </a:r>
          </a:p>
          <a:p>
            <a:pPr lvl="1"/>
            <a:r>
              <a:rPr lang="en-US" dirty="0"/>
              <a:t>Environments</a:t>
            </a:r>
          </a:p>
          <a:p>
            <a:pPr lvl="1"/>
            <a:r>
              <a:rPr lang="en-US" dirty="0"/>
              <a:t>Evaluator: Second Attempt</a:t>
            </a:r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environment</a:t>
            </a:r>
            <a:r>
              <a:rPr lang="en-US" dirty="0"/>
              <a:t> is a data structure that maps defined names (variable and function names) to their definitions</a:t>
            </a:r>
          </a:p>
          <a:p>
            <a:pPr lvl="1"/>
            <a:r>
              <a:rPr lang="en-US" dirty="0"/>
              <a:t>An environment data structure can either use mutation or not</a:t>
            </a:r>
          </a:p>
          <a:p>
            <a:pPr lvl="1"/>
            <a:r>
              <a:rPr lang="en-US" dirty="0"/>
              <a:t>For elegant reasoning, we use a mutation-free (persistent) structure</a:t>
            </a:r>
          </a:p>
          <a:p>
            <a:r>
              <a:rPr lang="en-US" dirty="0"/>
              <a:t>In Toi, environments treat variable definitions and function definitions separately</a:t>
            </a:r>
          </a:p>
          <a:p>
            <a:pPr lvl="1"/>
            <a:r>
              <a:rPr lang="en-US" dirty="0"/>
              <a:t>In functional programming languages, it is standard to support first-class functions, in which case all names are treated the same. For reasons of scope, we do not implement first-class functions</a:t>
            </a:r>
          </a:p>
        </p:txBody>
      </p:sp>
    </p:spTree>
    <p:extLst>
      <p:ext uri="{BB962C8B-B14F-4D97-AF65-F5344CB8AC3E}">
        <p14:creationId xmlns:p14="http://schemas.microsoft.com/office/powerpoint/2010/main" val="1478074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4364"/>
            <a:ext cx="10058400" cy="219182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Var(</a:t>
            </a:r>
            <a:r>
              <a:rPr lang="en-US" dirty="0" err="1"/>
              <a:t>x,e</a:t>
            </a:r>
            <a:r>
              <a:rPr lang="en-US" dirty="0"/>
              <a:t>) wants to map x to its value v</a:t>
            </a:r>
          </a:p>
          <a:p>
            <a:pPr lvl="1"/>
            <a:r>
              <a:rPr lang="en-US" dirty="0"/>
              <a:t>Fun(</a:t>
            </a:r>
            <a:r>
              <a:rPr lang="en-US" dirty="0" err="1"/>
              <a:t>f,x,e</a:t>
            </a:r>
            <a:r>
              <a:rPr lang="en-US" dirty="0"/>
              <a:t>) wants to map f to its parameter x and body 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4364"/>
            <a:ext cx="10058400" cy="219182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Var(</a:t>
            </a:r>
            <a:r>
              <a:rPr lang="en-US" dirty="0" err="1"/>
              <a:t>x,e</a:t>
            </a:r>
            <a:r>
              <a:rPr lang="en-US" dirty="0"/>
              <a:t>) wants to map x to its value v</a:t>
            </a:r>
          </a:p>
          <a:p>
            <a:pPr lvl="1"/>
            <a:r>
              <a:rPr lang="en-US" dirty="0"/>
              <a:t>Fun(</a:t>
            </a:r>
            <a:r>
              <a:rPr lang="en-US" dirty="0" err="1"/>
              <a:t>f,x,e</a:t>
            </a:r>
            <a:r>
              <a:rPr lang="en-US" dirty="0"/>
              <a:t>) wants to map f to its parameter x and body e</a:t>
            </a:r>
          </a:p>
          <a:p>
            <a:pPr lvl="1"/>
            <a:r>
              <a:rPr lang="en-US" dirty="0"/>
              <a:t>You can implement environment </a:t>
            </a:r>
            <a:r>
              <a:rPr lang="en-US" b="1" dirty="0"/>
              <a:t>E </a:t>
            </a:r>
            <a:r>
              <a:rPr lang="en-US" dirty="0"/>
              <a:t>in code as: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</a:t>
            </a:r>
            <a:r>
              <a:rPr lang="en-US" dirty="0" err="1">
                <a:solidFill>
                  <a:srgbClr val="000000"/>
                </a:solidFill>
                <a:latin typeface="Noto Serif" panose="02020600060500020200" pitchFamily="18" charset="0"/>
              </a:rPr>
              <a:t>e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nv_record</a:t>
            </a:r>
            <a:endParaRPr lang="en-US" b="0" i="0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29DDF-E956-AC6B-B9E6-EC07DB0DC690}"/>
              </a:ext>
            </a:extLst>
          </p:cNvPr>
          <p:cNvSpPr txBox="1"/>
          <p:nvPr/>
        </p:nvSpPr>
        <p:spPr>
          <a:xfrm>
            <a:off x="3415337" y="47896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nv_record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95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A76D-DBA7-DBED-7996-16F257B3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2373-016F-E9E8-0CA3-848F10B3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the following notation to write about environments</a:t>
            </a:r>
          </a:p>
          <a:p>
            <a:pPr lvl="1"/>
            <a:r>
              <a:rPr lang="en-US" dirty="0"/>
              <a:t>To write down a specific environment, we use the following notation:</a:t>
            </a:r>
            <a:br>
              <a:rPr lang="en-US" dirty="0"/>
            </a:br>
            <a:r>
              <a:rPr lang="en-US" dirty="0"/>
              <a:t>e.g. E = {x ↦ 1, y ↦ 2, f(x) ↦ x*x} means E is the environment where </a:t>
            </a:r>
          </a:p>
          <a:p>
            <a:pPr lvl="2"/>
            <a:r>
              <a:rPr lang="en-US" dirty="0"/>
              <a:t>x has value 1 and y has value 2</a:t>
            </a:r>
          </a:p>
          <a:p>
            <a:pPr lvl="2"/>
            <a:r>
              <a:rPr lang="en-US" dirty="0"/>
              <a:t>f(x) is a function defined by f(x) = x*x</a:t>
            </a:r>
          </a:p>
          <a:p>
            <a:pPr lvl="1"/>
            <a:r>
              <a:rPr lang="en-US" dirty="0"/>
              <a:t> We use function call syntax to look up definitions: </a:t>
            </a:r>
          </a:p>
          <a:p>
            <a:pPr lvl="2"/>
            <a:r>
              <a:rPr lang="en-US" dirty="0"/>
              <a:t>E(x) is the value of x, e.g., 1</a:t>
            </a:r>
          </a:p>
          <a:p>
            <a:pPr lvl="2"/>
            <a:r>
              <a:rPr lang="en-US" dirty="0"/>
              <a:t>E(f(x)) = e means function f has parameter x and body e</a:t>
            </a:r>
            <a:br>
              <a:rPr lang="en-US" dirty="0"/>
            </a:br>
            <a:r>
              <a:rPr lang="en-US" dirty="0"/>
              <a:t>This notation is more subtle: really, we use f to look up both x and e</a:t>
            </a:r>
          </a:p>
          <a:p>
            <a:pPr lvl="1"/>
            <a:r>
              <a:rPr lang="en-US" dirty="0"/>
              <a:t>We write, e.g., E[x ↦ 3] to mean “an environment that is like E, except the value of x is 3”</a:t>
            </a:r>
          </a:p>
        </p:txBody>
      </p:sp>
    </p:spTree>
    <p:extLst>
      <p:ext uri="{BB962C8B-B14F-4D97-AF65-F5344CB8AC3E}">
        <p14:creationId xmlns:p14="http://schemas.microsoft.com/office/powerpoint/2010/main" val="991281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Evaluator, Second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6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Recall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return x and value somehow???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return </a:t>
            </a:r>
            <a:r>
              <a:rPr lang="en-US" dirty="0" err="1">
                <a:latin typeface="Consolas" panose="020B0609020204030204" pitchFamily="49" charset="0"/>
              </a:rPr>
              <a:t>f,x</a:t>
            </a:r>
            <a:r>
              <a:rPr lang="en-US" dirty="0">
                <a:latin typeface="Consolas" panose="020B0609020204030204" pitchFamily="49" charset="0"/>
              </a:rPr>
              <a:t>, and e somehow???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(Id(str))) = do something with str???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(Call(f,e1))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(e),something with f?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4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Environments fix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interp_expr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interp_defn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(str))) = do something with str???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(f,e1))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(E,e1),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       do something with f?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46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Environments fix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v=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interp_expr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interp_defn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(str)) = E(str)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(f,e1)) =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(E’</a:t>
            </a:r>
            <a:r>
              <a:rPr lang="pt-BR" dirty="0">
                <a:latin typeface="Consolas" panose="020B0609020204030204" pitchFamily="49" charset="0"/>
              </a:rPr>
              <a:t>, e2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where E(f(x))=e2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and   E’ = </a:t>
            </a:r>
            <a:r>
              <a:rPr lang="pt-BR" dirty="0">
                <a:latin typeface="Consolas" panose="020B0609020204030204" pitchFamily="49" charset="0"/>
              </a:rPr>
              <a:t>E[x↦eval_expr(E,e1)]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73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Scoping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eval_expr(E,Id(str)) = E(str)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eval_expr(E,Call(f,e1)) =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eval_expr(E’, e2)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where E(f(x))=e2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and   E’ = {x↦eval_expr(E,e1)}</a:t>
            </a:r>
          </a:p>
          <a:p>
            <a:pPr marL="0" indent="0">
              <a:buNone/>
            </a:pPr>
            <a:r>
              <a:rPr lang="pt-BR" b="1" dirty="0"/>
              <a:t>Scoping rules</a:t>
            </a:r>
            <a:r>
              <a:rPr lang="pt-BR" dirty="0"/>
              <a:t> control how the context is managed. I can think of two scoping rules here, i.e., two definitions of E’, either:</a:t>
            </a:r>
          </a:p>
          <a:p>
            <a:pPr lvl="1"/>
            <a:r>
              <a:rPr lang="pt-BR" dirty="0"/>
              <a:t>E’ =  {x↦eval_expr(E,e1)}  (Lexical scope / Static scope)</a:t>
            </a:r>
          </a:p>
          <a:p>
            <a:pPr lvl="1"/>
            <a:r>
              <a:rPr lang="pt-BR" dirty="0"/>
              <a:t>E’ = E[x↦eval_expr(E,e1)] (Dynamic scope)</a:t>
            </a:r>
          </a:p>
          <a:p>
            <a:r>
              <a:rPr lang="pt-BR" b="1" dirty="0"/>
              <a:t>Discuss:</a:t>
            </a:r>
            <a:r>
              <a:rPr lang="pt-BR" dirty="0"/>
              <a:t> For our simple language, does it make a difference which one we use?</a:t>
            </a:r>
          </a:p>
          <a:p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12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Scoping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Consider the Toi program</a:t>
            </a:r>
          </a:p>
          <a:p>
            <a:pPr marL="0" indent="0">
              <a:buNone/>
            </a:pPr>
            <a:r>
              <a:rPr lang="pt-BR" dirty="0"/>
              <a:t>let f(x) = x * y in</a:t>
            </a:r>
            <a:br>
              <a:rPr lang="pt-BR" dirty="0"/>
            </a:br>
            <a:r>
              <a:rPr lang="pt-BR" dirty="0"/>
              <a:t>let y = 3 in</a:t>
            </a:r>
            <a:br>
              <a:rPr lang="pt-BR" dirty="0"/>
            </a:br>
            <a:r>
              <a:rPr lang="pt-BR" dirty="0"/>
              <a:t>f(2)</a:t>
            </a:r>
          </a:p>
          <a:p>
            <a:pPr marL="0" indent="0">
              <a:buNone/>
            </a:pPr>
            <a:r>
              <a:rPr lang="pt-BR" b="1" dirty="0"/>
              <a:t>What is its semantics?</a:t>
            </a:r>
          </a:p>
          <a:p>
            <a:pPr lvl="1"/>
            <a:r>
              <a:rPr lang="pt-BR" dirty="0"/>
              <a:t>Static scope: This is an error. The value of y is defined in f(x)</a:t>
            </a:r>
          </a:p>
          <a:p>
            <a:pPr lvl="1"/>
            <a:r>
              <a:rPr lang="pt-BR" dirty="0"/>
              <a:t>Dynamic scope: It’s 6</a:t>
            </a:r>
          </a:p>
          <a:p>
            <a:r>
              <a:rPr lang="pt-BR" b="1" dirty="0"/>
              <a:t>What should it be?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372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3C2F-B012-80F3-956E-0FDDA8FA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9195-CA61-D1FB-9925-2672B96B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few lectures were dense. I expect this one to be shorter</a:t>
            </a:r>
          </a:p>
          <a:p>
            <a:r>
              <a:rPr lang="en-US" dirty="0"/>
              <a:t>So: anything you’d like to review?</a:t>
            </a:r>
          </a:p>
        </p:txBody>
      </p:sp>
    </p:spTree>
    <p:extLst>
      <p:ext uri="{BB962C8B-B14F-4D97-AF65-F5344CB8AC3E}">
        <p14:creationId xmlns:p14="http://schemas.microsoft.com/office/powerpoint/2010/main" val="495026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In the Types lecture, we will develop a type checker that rules out the  program from the last slide. Can we sidestep our problem?</a:t>
            </a:r>
          </a:p>
          <a:p>
            <a:pPr lvl="1"/>
            <a:r>
              <a:rPr lang="pt-BR" dirty="0"/>
              <a:t>No, we haven’t added types yet. We still need a semantics</a:t>
            </a:r>
          </a:p>
          <a:p>
            <a:pPr lvl="1"/>
            <a:r>
              <a:rPr lang="pt-BR" dirty="0"/>
              <a:t>In PLs with first-class functions, it’s more complicated. Can’t ignore it</a:t>
            </a:r>
          </a:p>
          <a:p>
            <a:r>
              <a:rPr lang="pt-BR" b="1" dirty="0"/>
              <a:t>Community Consensus:</a:t>
            </a:r>
            <a:r>
              <a:rPr lang="pt-BR" dirty="0"/>
              <a:t> The vast majority of researchers have concluded that dynamic scope is a mistake*.</a:t>
            </a:r>
          </a:p>
          <a:p>
            <a:r>
              <a:rPr lang="pt-BR" b="1" dirty="0"/>
              <a:t>Reasoning:</a:t>
            </a:r>
            <a:r>
              <a:rPr lang="pt-BR" dirty="0"/>
              <a:t> Programming is fundamentally about abstractions and interfaces. Dynamic scope fundamentally means functions cannot truly serve as an abstraction</a:t>
            </a:r>
          </a:p>
          <a:p>
            <a:r>
              <a:rPr lang="pt-BR" b="1" dirty="0"/>
              <a:t>Thus: </a:t>
            </a:r>
            <a:r>
              <a:rPr lang="pt-BR" dirty="0"/>
              <a:t>E’ =  {x↦eval_expr(E,e1)} </a:t>
            </a:r>
            <a:br>
              <a:rPr lang="pt-BR" dirty="0"/>
            </a:br>
            <a:br>
              <a:rPr lang="pt-BR" dirty="0"/>
            </a:br>
            <a:r>
              <a:rPr lang="pt-BR" sz="2300" dirty="0"/>
              <a:t>*In the technicial sense: dynamic scope was invented due an Implementer misunderstanding a paper from a Theorist</a:t>
            </a:r>
            <a:endParaRPr lang="pt-BR" sz="2300" b="1" dirty="0"/>
          </a:p>
        </p:txBody>
      </p:sp>
    </p:spTree>
    <p:extLst>
      <p:ext uri="{BB962C8B-B14F-4D97-AF65-F5344CB8AC3E}">
        <p14:creationId xmlns:p14="http://schemas.microsoft.com/office/powerpoint/2010/main" val="3162136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CFAB-1500-03F2-65B0-08865B62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Environment Through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C0C8-7196-ADBC-D90D-22FEB62D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8404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Remember to pass the environment in the other cases too</a:t>
            </a:r>
            <a:br>
              <a:rPr lang="en-US" sz="2400" dirty="0"/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E,Number</a:t>
            </a:r>
            <a:r>
              <a:rPr lang="en-US" sz="2400" dirty="0">
                <a:latin typeface="Consolas" panose="020B0609020204030204" pitchFamily="49" charset="0"/>
              </a:rPr>
              <a:t>(n))  = n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E,Times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*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E,Plus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+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E,Minus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–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743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Code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F486-A813-F1B5-EC84-F82A3CF94D99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 implemented a PL (evaluator) in one slide of code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E,Number</a:t>
            </a:r>
            <a:r>
              <a:rPr lang="en-US" dirty="0">
                <a:latin typeface="Consolas" panose="020B0609020204030204" pitchFamily="49" charset="0"/>
              </a:rPr>
              <a:t>(n))  = 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E,Times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E,Plus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+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E,Minus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–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(d, e))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(str))) = E(x)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(f,e1))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(E’,e2)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where E(f(x)) =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E’ = {x ↦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(E,e1)}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v=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(E, e)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</a:p>
        </p:txBody>
      </p:sp>
    </p:spTree>
    <p:extLst>
      <p:ext uri="{BB962C8B-B14F-4D97-AF65-F5344CB8AC3E}">
        <p14:creationId xmlns:p14="http://schemas.microsoft.com/office/powerpoint/2010/main" val="2531870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 in the Glory of our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some simple programs in the complete interpreter:</a:t>
            </a:r>
          </a:p>
          <a:p>
            <a:pPr lvl="1"/>
            <a:r>
              <a:rPr lang="en-US" dirty="0"/>
              <a:t>square function</a:t>
            </a:r>
          </a:p>
          <a:p>
            <a:pPr lvl="1"/>
            <a:r>
              <a:rPr lang="en-US" dirty="0"/>
              <a:t>dot product function</a:t>
            </a:r>
          </a:p>
          <a:p>
            <a:pPr lvl="1"/>
            <a:r>
              <a:rPr lang="en-US" dirty="0"/>
              <a:t>Piecewise difference</a:t>
            </a:r>
          </a:p>
          <a:p>
            <a:r>
              <a:rPr lang="en-US" dirty="0"/>
              <a:t>This is technically not all of Toi</a:t>
            </a:r>
          </a:p>
          <a:p>
            <a:pPr lvl="1"/>
            <a:r>
              <a:rPr lang="en-US" dirty="0"/>
              <a:t>Functions can have multiple arguments (homework)</a:t>
            </a:r>
          </a:p>
          <a:p>
            <a:pPr lvl="1"/>
            <a:r>
              <a:rPr lang="en-US" dirty="0"/>
              <a:t>We will add more types later, also recursion</a:t>
            </a:r>
          </a:p>
          <a:p>
            <a:r>
              <a:rPr lang="en-US" dirty="0"/>
              <a:t>In a non-Toi language, more complex types are essential</a:t>
            </a:r>
          </a:p>
        </p:txBody>
      </p:sp>
    </p:spTree>
    <p:extLst>
      <p:ext uri="{BB962C8B-B14F-4D97-AF65-F5344CB8AC3E}">
        <p14:creationId xmlns:p14="http://schemas.microsoft.com/office/powerpoint/2010/main" val="3624045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Environments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Rust standard library only has </a:t>
            </a:r>
            <a:r>
              <a:rPr lang="en-US" b="1" dirty="0"/>
              <a:t>mutable</a:t>
            </a:r>
            <a:r>
              <a:rPr lang="en-US" dirty="0"/>
              <a:t> environments, but we want to use </a:t>
            </a:r>
            <a:r>
              <a:rPr lang="en-US" b="1" dirty="0"/>
              <a:t>persistent</a:t>
            </a:r>
            <a:r>
              <a:rPr lang="en-US" dirty="0"/>
              <a:t> (i.e., immutable / functional) environments.</a:t>
            </a:r>
          </a:p>
          <a:p>
            <a:r>
              <a:rPr lang="en-US" dirty="0"/>
              <a:t>These are provided by the </a:t>
            </a:r>
            <a:r>
              <a:rPr lang="en-US" b="1" dirty="0" err="1"/>
              <a:t>rpds</a:t>
            </a:r>
            <a:r>
              <a:rPr lang="en-US" b="1" dirty="0"/>
              <a:t> </a:t>
            </a:r>
            <a:r>
              <a:rPr lang="en-US" dirty="0"/>
              <a:t>crate, specifically the </a:t>
            </a:r>
            <a:r>
              <a:rPr lang="en-US" b="1" dirty="0" err="1"/>
              <a:t>HashTrieMap</a:t>
            </a:r>
            <a:r>
              <a:rPr lang="en-US" dirty="0"/>
              <a:t> type, which has type arguments.</a:t>
            </a:r>
          </a:p>
          <a:p>
            <a:r>
              <a:rPr lang="en-US" dirty="0"/>
              <a:t>The type </a:t>
            </a:r>
            <a:r>
              <a:rPr lang="en-US" dirty="0" err="1"/>
              <a:t>rpds</a:t>
            </a:r>
            <a:r>
              <a:rPr lang="en-US" dirty="0"/>
              <a:t>::</a:t>
            </a:r>
            <a:r>
              <a:rPr lang="en-US" dirty="0" err="1"/>
              <a:t>HashTrieMap</a:t>
            </a:r>
            <a:r>
              <a:rPr lang="en-US" dirty="0"/>
              <a:t>&lt;t1,t2&gt; is a map where a key of type t1 is used to look up a value of type t2.</a:t>
            </a:r>
          </a:p>
          <a:p>
            <a:r>
              <a:rPr lang="en-US" dirty="0"/>
              <a:t>That is, if </a:t>
            </a:r>
            <a:r>
              <a:rPr lang="en-US" dirty="0" err="1"/>
              <a:t>EnvRecord</a:t>
            </a:r>
            <a:r>
              <a:rPr lang="en-US" dirty="0"/>
              <a:t> contains the values for value and function definitions, then an environment is a value of type</a:t>
            </a:r>
          </a:p>
          <a:p>
            <a:r>
              <a:rPr lang="en-US" dirty="0" err="1"/>
              <a:t>rpds</a:t>
            </a:r>
            <a:r>
              <a:rPr lang="en-US" dirty="0"/>
              <a:t>::</a:t>
            </a:r>
            <a:r>
              <a:rPr lang="en-US" dirty="0" err="1"/>
              <a:t>HashTrieMap</a:t>
            </a:r>
            <a:r>
              <a:rPr lang="en-US" dirty="0"/>
              <a:t>&lt;</a:t>
            </a:r>
            <a:r>
              <a:rPr lang="en-US" dirty="0" err="1"/>
              <a:t>String,EnvRecord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8708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7834-6EF9-B73F-92AE-BFC84657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for Environments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25F3-644D-0EA7-4F97-5672597B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Core operations: Create empty, copy, insert, lookup</a:t>
            </a:r>
            <a:br>
              <a:rPr lang="en-US" dirty="0"/>
            </a:br>
            <a:r>
              <a:rPr lang="en-US" dirty="0"/>
              <a:t>Where E : &amp;</a:t>
            </a:r>
            <a:r>
              <a:rPr lang="en-US" dirty="0" err="1"/>
              <a:t>HashTrieMap</a:t>
            </a:r>
            <a:r>
              <a:rPr lang="en-US" dirty="0"/>
              <a:t>&lt;String, </a:t>
            </a:r>
            <a:r>
              <a:rPr lang="en-US" dirty="0" err="1"/>
              <a:t>EnvRecord</a:t>
            </a:r>
            <a:r>
              <a:rPr lang="en-US" dirty="0"/>
              <a:t>&gt;</a:t>
            </a:r>
          </a:p>
          <a:p>
            <a:r>
              <a:rPr lang="en-US" b="1" dirty="0"/>
              <a:t>Create empty:</a:t>
            </a:r>
            <a:r>
              <a:rPr lang="en-US" dirty="0"/>
              <a:t> </a:t>
            </a:r>
            <a:r>
              <a:rPr lang="en-US" dirty="0" err="1"/>
              <a:t>HashTrieMap</a:t>
            </a:r>
            <a:r>
              <a:rPr lang="en-US" dirty="0"/>
              <a:t>::new()</a:t>
            </a:r>
          </a:p>
          <a:p>
            <a:r>
              <a:rPr lang="en-US" b="1" dirty="0"/>
              <a:t>Copy:</a:t>
            </a:r>
            <a:r>
              <a:rPr lang="en-US" dirty="0"/>
              <a:t> </a:t>
            </a:r>
            <a:r>
              <a:rPr lang="en-US" dirty="0" err="1"/>
              <a:t>E.clone</a:t>
            </a:r>
            <a:r>
              <a:rPr lang="en-US" dirty="0"/>
              <a:t>()</a:t>
            </a:r>
          </a:p>
          <a:p>
            <a:r>
              <a:rPr lang="en-US" b="1" dirty="0"/>
              <a:t>Insert: </a:t>
            </a:r>
            <a:r>
              <a:rPr lang="en-US" dirty="0" err="1"/>
              <a:t>HashTrieMap</a:t>
            </a:r>
            <a:r>
              <a:rPr lang="en-US" dirty="0"/>
              <a:t>::insert(E, </a:t>
            </a:r>
            <a:r>
              <a:rPr lang="en-US" dirty="0" err="1"/>
              <a:t>newName</a:t>
            </a:r>
            <a:r>
              <a:rPr lang="en-US" dirty="0"/>
              <a:t>, </a:t>
            </a:r>
            <a:r>
              <a:rPr lang="en-US" dirty="0" err="1"/>
              <a:t>newRecord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 not modify E in-place</a:t>
            </a:r>
          </a:p>
          <a:p>
            <a:pPr lvl="1"/>
            <a:r>
              <a:rPr lang="en-US" dirty="0"/>
              <a:t>Returns new value of type </a:t>
            </a:r>
            <a:r>
              <a:rPr lang="en-US" dirty="0" err="1"/>
              <a:t>HashTrieMap</a:t>
            </a:r>
            <a:r>
              <a:rPr lang="en-US" dirty="0"/>
              <a:t>&lt;String, </a:t>
            </a:r>
            <a:r>
              <a:rPr lang="en-US" dirty="0" err="1"/>
              <a:t>EnvRecord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HashTrieMap</a:t>
            </a:r>
            <a:r>
              <a:rPr lang="en-US" dirty="0"/>
              <a:t>::</a:t>
            </a:r>
            <a:r>
              <a:rPr lang="en-US" dirty="0" err="1"/>
              <a:t>insert_mut</a:t>
            </a:r>
            <a:r>
              <a:rPr lang="en-US" dirty="0"/>
              <a:t> when you need to modify in-place</a:t>
            </a:r>
          </a:p>
          <a:p>
            <a:r>
              <a:rPr lang="en-US" b="1" dirty="0"/>
              <a:t>Lookup: </a:t>
            </a:r>
            <a:r>
              <a:rPr lang="en-US" dirty="0" err="1"/>
              <a:t>HashTrieMap</a:t>
            </a:r>
            <a:r>
              <a:rPr lang="en-US" dirty="0"/>
              <a:t>::get(E, x)</a:t>
            </a:r>
          </a:p>
          <a:p>
            <a:pPr lvl="1"/>
            <a:r>
              <a:rPr lang="en-US" dirty="0"/>
              <a:t>Returns value of type Option&lt;</a:t>
            </a:r>
            <a:r>
              <a:rPr lang="en-US" dirty="0" err="1"/>
              <a:t>EnvRecord</a:t>
            </a:r>
            <a:r>
              <a:rPr lang="en-US" dirty="0"/>
              <a:t>&gt;, ADT consisting of</a:t>
            </a:r>
          </a:p>
          <a:p>
            <a:pPr lvl="2"/>
            <a:r>
              <a:rPr lang="en-US" dirty="0"/>
              <a:t>Some(</a:t>
            </a:r>
            <a:r>
              <a:rPr lang="en-US" dirty="0" err="1"/>
              <a:t>envRecord</a:t>
            </a:r>
            <a:r>
              <a:rPr lang="en-US" dirty="0"/>
              <a:t>) and None</a:t>
            </a:r>
          </a:p>
        </p:txBody>
      </p:sp>
    </p:spTree>
    <p:extLst>
      <p:ext uri="{BB962C8B-B14F-4D97-AF65-F5344CB8AC3E}">
        <p14:creationId xmlns:p14="http://schemas.microsoft.com/office/powerpoint/2010/main" val="3002707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Forward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nearing a turning point in the course</a:t>
            </a:r>
          </a:p>
          <a:p>
            <a:r>
              <a:rPr lang="en-US" dirty="0"/>
              <a:t>The lectures are more mathematical material: formal semantics and type systems, with type-checking for homework</a:t>
            </a:r>
          </a:p>
          <a:p>
            <a:r>
              <a:rPr lang="en-US" dirty="0"/>
              <a:t>After that, we switch focus to design and then branch out into breadth topics</a:t>
            </a:r>
          </a:p>
          <a:p>
            <a:r>
              <a:rPr lang="en-US" dirty="0"/>
              <a:t>(For CS 536, expect more back-and-forth between topics though)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11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remaining time during the lecture period will be used as office hours to work on HW3</a:t>
            </a:r>
          </a:p>
        </p:txBody>
      </p:sp>
    </p:spTree>
    <p:extLst>
      <p:ext uri="{BB962C8B-B14F-4D97-AF65-F5344CB8AC3E}">
        <p14:creationId xmlns:p14="http://schemas.microsoft.com/office/powerpoint/2010/main" val="327240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D6DB-E008-2FE4-19E9-D2111AB5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Philosophy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E9BA-2A80-D39D-B1C8-88419B5D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intentional that the book and lectures don’t give complete Rust code for an example evaluator</a:t>
            </a:r>
          </a:p>
          <a:p>
            <a:r>
              <a:rPr lang="en-US" dirty="0"/>
              <a:t>I want to be able to show you the algorithm for an evaluator in good detail and still have something left for you to implement</a:t>
            </a:r>
          </a:p>
          <a:p>
            <a:r>
              <a:rPr lang="en-US" dirty="0"/>
              <a:t>I present code in a language agnostic way. The goal of the HW is to apply this high-level code successfully in Rust</a:t>
            </a:r>
          </a:p>
          <a:p>
            <a:pPr lvl="1"/>
            <a:r>
              <a:rPr lang="en-US" dirty="0"/>
              <a:t>Need Rust help? Office hours, Slack, and in-class review are good resources</a:t>
            </a:r>
          </a:p>
        </p:txBody>
      </p:sp>
    </p:spTree>
    <p:extLst>
      <p:ext uri="{BB962C8B-B14F-4D97-AF65-F5344CB8AC3E}">
        <p14:creationId xmlns:p14="http://schemas.microsoft.com/office/powerpoint/2010/main" val="25005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Evaluator, First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is an Exciting Milestone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676735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BF4CD-ED20-BD4E-3A41-81F1F8BB2C20}"/>
              </a:ext>
            </a:extLst>
          </p:cNvPr>
          <p:cNvSpPr txBox="1"/>
          <p:nvPr/>
        </p:nvSpPr>
        <p:spPr>
          <a:xfrm>
            <a:off x="364516" y="5727032"/>
            <a:ext cx="7059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the first time, we can type in a program and run it!!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Evaluators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An evaluator is a function that runs programs</a:t>
            </a:r>
          </a:p>
          <a:p>
            <a:pPr lvl="1"/>
            <a:r>
              <a:rPr lang="en-US" dirty="0"/>
              <a:t>An interpreter is the complete PL implementation: parser + evaluator</a:t>
            </a:r>
          </a:p>
          <a:p>
            <a:pPr lvl="1"/>
            <a:r>
              <a:rPr lang="en-US" dirty="0"/>
              <a:t>We are rarely this careful with language, even in the book</a:t>
            </a:r>
          </a:p>
          <a:p>
            <a:r>
              <a:rPr lang="en-US" dirty="0"/>
              <a:t>At its simplest, an evaluator is a function from programs to values</a:t>
            </a:r>
          </a:p>
          <a:p>
            <a:r>
              <a:rPr lang="en-US" dirty="0">
                <a:latin typeface="Consolas" panose="020B0609020204030204" pitchFamily="49" charset="0"/>
              </a:rPr>
              <a:t>eval : Program → Value</a:t>
            </a:r>
          </a:p>
          <a:p>
            <a:r>
              <a:rPr lang="en-US" dirty="0"/>
              <a:t>But there are many kinds of program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57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Evaluators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An evaluator is a function that runs programs</a:t>
            </a:r>
          </a:p>
          <a:p>
            <a:pPr lvl="1"/>
            <a:r>
              <a:rPr lang="en-US" dirty="0"/>
              <a:t>An interpreter is the complete PL implementation: parser + evaluator</a:t>
            </a:r>
          </a:p>
          <a:p>
            <a:pPr lvl="1"/>
            <a:r>
              <a:rPr lang="en-US" dirty="0"/>
              <a:t>We are rarely this careful with language, even in the book</a:t>
            </a:r>
          </a:p>
          <a:p>
            <a:r>
              <a:rPr lang="en-US" dirty="0"/>
              <a:t>An evaluator often has helper functions for different programs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Expr → Value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eval_stmt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</a:p>
          <a:p>
            <a:r>
              <a:rPr lang="en-US" dirty="0"/>
              <a:t>We will fill in the ??? As we explore interpreters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400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Implementation? Type-Driven Design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Outline for programming evaluator:</a:t>
            </a:r>
          </a:p>
          <a:p>
            <a:pPr lvl="1"/>
            <a:r>
              <a:rPr lang="en-US" dirty="0"/>
              <a:t>Create a helper function for each major class of programs (expr, </a:t>
            </a:r>
            <a:r>
              <a:rPr lang="en-US" dirty="0" err="1"/>
              <a:t>defn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In each function, write a match statement with one case per variant</a:t>
            </a:r>
          </a:p>
          <a:p>
            <a:pPr lvl="1"/>
            <a:r>
              <a:rPr lang="en-US" dirty="0"/>
              <a:t>Implement each case:</a:t>
            </a:r>
          </a:p>
          <a:p>
            <a:pPr lvl="2"/>
            <a:r>
              <a:rPr lang="en-US" dirty="0"/>
              <a:t>Main question: “What are the semantics? What does this program mean?”</a:t>
            </a:r>
          </a:p>
          <a:p>
            <a:pPr lvl="2"/>
            <a:r>
              <a:rPr lang="en-US" dirty="0"/>
              <a:t>Recursive thinking: Every sub-program gets a recursive call</a:t>
            </a:r>
          </a:p>
          <a:p>
            <a:pPr lvl="2"/>
            <a:r>
              <a:rPr lang="en-US" dirty="0"/>
              <a:t>Waste nothing: Usually, you will need to use all arguments of the variant</a:t>
            </a:r>
          </a:p>
          <a:p>
            <a:r>
              <a:rPr lang="en-US" b="1" dirty="0"/>
              <a:t>For teaching purposes: </a:t>
            </a:r>
            <a:r>
              <a:rPr lang="en-US" dirty="0"/>
              <a:t>The hard parts are variables, functions, and definitions. We do these last: they need more general approach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83025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3404</Words>
  <Application>Microsoft Office PowerPoint</Application>
  <PresentationFormat>Widescreen</PresentationFormat>
  <Paragraphs>233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Calibri Light</vt:lpstr>
      <vt:lpstr>Consolas</vt:lpstr>
      <vt:lpstr>Courier New</vt:lpstr>
      <vt:lpstr>Noto Serif</vt:lpstr>
      <vt:lpstr>Retrospect</vt:lpstr>
      <vt:lpstr>05 - Evaluators</vt:lpstr>
      <vt:lpstr>Outline</vt:lpstr>
      <vt:lpstr>Review?</vt:lpstr>
      <vt:lpstr>HW Philosophy / Approach</vt:lpstr>
      <vt:lpstr>Section: Evaluator, First Attempt</vt:lpstr>
      <vt:lpstr>Today is an Exciting Milestone</vt:lpstr>
      <vt:lpstr>Interpreters and Evaluators</vt:lpstr>
      <vt:lpstr>Interpreters and Evaluators</vt:lpstr>
      <vt:lpstr>Implementation? Type-Driven Design</vt:lpstr>
      <vt:lpstr>Decide Helper Functions</vt:lpstr>
      <vt:lpstr>Decide Cases</vt:lpstr>
      <vt:lpstr>Implement Cases (the Ones that Work)</vt:lpstr>
      <vt:lpstr>Implement Cases (the Ones that Work)</vt:lpstr>
      <vt:lpstr>Implement Cases (the Ones that Work)</vt:lpstr>
      <vt:lpstr>Implement Cases (the Ones that Work)</vt:lpstr>
      <vt:lpstr>The Problem Cases</vt:lpstr>
      <vt:lpstr>The Problem Cases</vt:lpstr>
      <vt:lpstr>Design Decision: Handling Definitions</vt:lpstr>
      <vt:lpstr>Section: Environments</vt:lpstr>
      <vt:lpstr>Section: Environments</vt:lpstr>
      <vt:lpstr>Follow the Types</vt:lpstr>
      <vt:lpstr>Follow the Types</vt:lpstr>
      <vt:lpstr>Additional Notation</vt:lpstr>
      <vt:lpstr>Section: Evaluator, Second Attempt</vt:lpstr>
      <vt:lpstr>Creating Definitions</vt:lpstr>
      <vt:lpstr>Creating Definitions</vt:lpstr>
      <vt:lpstr>Using Definitions</vt:lpstr>
      <vt:lpstr>Design Discussion: Scoping Rules</vt:lpstr>
      <vt:lpstr>Design Discussion: Scoping Rules Matter</vt:lpstr>
      <vt:lpstr>Design Discussion: What to Do</vt:lpstr>
      <vt:lpstr>Threading Environment Through Cases</vt:lpstr>
      <vt:lpstr>Finished Code</vt:lpstr>
      <vt:lpstr>Bask in the Glory of our Interpreter</vt:lpstr>
      <vt:lpstr>Appendix: Environments in Rust</vt:lpstr>
      <vt:lpstr>The API for Environments in Rust</vt:lpstr>
      <vt:lpstr>What to Look Forward to</vt:lpstr>
      <vt:lpstr>Remaining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99</cp:revision>
  <dcterms:created xsi:type="dcterms:W3CDTF">2023-08-13T16:19:48Z</dcterms:created>
  <dcterms:modified xsi:type="dcterms:W3CDTF">2023-09-20T21:38:09Z</dcterms:modified>
</cp:coreProperties>
</file>