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2"/>
  </p:notesMasterIdLst>
  <p:sldIdLst>
    <p:sldId id="256" r:id="rId2"/>
    <p:sldId id="314" r:id="rId3"/>
    <p:sldId id="257" r:id="rId4"/>
    <p:sldId id="258" r:id="rId5"/>
    <p:sldId id="262" r:id="rId6"/>
    <p:sldId id="263" r:id="rId7"/>
    <p:sldId id="264" r:id="rId8"/>
    <p:sldId id="265" r:id="rId9"/>
    <p:sldId id="266" r:id="rId10"/>
    <p:sldId id="267" r:id="rId11"/>
    <p:sldId id="268" r:id="rId12"/>
    <p:sldId id="269" r:id="rId13"/>
    <p:sldId id="315" r:id="rId14"/>
    <p:sldId id="270" r:id="rId15"/>
    <p:sldId id="271" r:id="rId16"/>
    <p:sldId id="272" r:id="rId17"/>
    <p:sldId id="259" r:id="rId18"/>
    <p:sldId id="273" r:id="rId19"/>
    <p:sldId id="274" r:id="rId20"/>
    <p:sldId id="275" r:id="rId21"/>
    <p:sldId id="276" r:id="rId22"/>
    <p:sldId id="277" r:id="rId23"/>
    <p:sldId id="278" r:id="rId24"/>
    <p:sldId id="280" r:id="rId25"/>
    <p:sldId id="279" r:id="rId26"/>
    <p:sldId id="281" r:id="rId27"/>
    <p:sldId id="282" r:id="rId28"/>
    <p:sldId id="316" r:id="rId29"/>
    <p:sldId id="283" r:id="rId30"/>
    <p:sldId id="286" r:id="rId31"/>
    <p:sldId id="285" r:id="rId32"/>
    <p:sldId id="287" r:id="rId33"/>
    <p:sldId id="284" r:id="rId34"/>
    <p:sldId id="288" r:id="rId35"/>
    <p:sldId id="289" r:id="rId36"/>
    <p:sldId id="290" r:id="rId37"/>
    <p:sldId id="291" r:id="rId38"/>
    <p:sldId id="292" r:id="rId39"/>
    <p:sldId id="296" r:id="rId40"/>
    <p:sldId id="293" r:id="rId41"/>
    <p:sldId id="294" r:id="rId42"/>
    <p:sldId id="297" r:id="rId43"/>
    <p:sldId id="298" r:id="rId44"/>
    <p:sldId id="299" r:id="rId45"/>
    <p:sldId id="300" r:id="rId46"/>
    <p:sldId id="295" r:id="rId47"/>
    <p:sldId id="260" r:id="rId48"/>
    <p:sldId id="301" r:id="rId49"/>
    <p:sldId id="302" r:id="rId50"/>
    <p:sldId id="305" r:id="rId51"/>
    <p:sldId id="303" r:id="rId52"/>
    <p:sldId id="304" r:id="rId53"/>
    <p:sldId id="306" r:id="rId54"/>
    <p:sldId id="307" r:id="rId55"/>
    <p:sldId id="308" r:id="rId56"/>
    <p:sldId id="309" r:id="rId57"/>
    <p:sldId id="310" r:id="rId58"/>
    <p:sldId id="261" r:id="rId59"/>
    <p:sldId id="311" r:id="rId60"/>
    <p:sldId id="31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90377" autoAdjust="0"/>
  </p:normalViewPr>
  <p:slideViewPr>
    <p:cSldViewPr snapToGrid="0">
      <p:cViewPr varScale="1">
        <p:scale>
          <a:sx n="91" d="100"/>
          <a:sy n="91" d="100"/>
        </p:scale>
        <p:origin x="11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376BB-0133-4A1F-AB50-8F7418DC3C7A}" type="datetimeFigureOut">
              <a:rPr lang="en-US" smtClean="0"/>
              <a:t>10/22/2023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5D66A-26E3-4D05-9130-BB2155DE290D}" type="slidenum">
              <a:rPr lang="en-US" smtClean="0"/>
              <a:t>‹#›</a:t>
            </a:fld>
            <a:endParaRPr lang="en-US"/>
          </a:p>
        </p:txBody>
      </p:sp>
    </p:spTree>
    <p:extLst>
      <p:ext uri="{BB962C8B-B14F-4D97-AF65-F5344CB8AC3E}">
        <p14:creationId xmlns:p14="http://schemas.microsoft.com/office/powerpoint/2010/main" val="1471577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 To address satisfaction, we must be willing to study programmer psychology</a:t>
            </a:r>
          </a:p>
        </p:txBody>
      </p:sp>
      <p:sp>
        <p:nvSpPr>
          <p:cNvPr id="4" name="Slide Number Placeholder 3"/>
          <p:cNvSpPr>
            <a:spLocks noGrp="1"/>
          </p:cNvSpPr>
          <p:nvPr>
            <p:ph type="sldNum" sz="quarter" idx="5"/>
          </p:nvPr>
        </p:nvSpPr>
        <p:spPr/>
        <p:txBody>
          <a:bodyPr/>
          <a:lstStyle/>
          <a:p>
            <a:fld id="{81F5D66A-26E3-4D05-9130-BB2155DE290D}" type="slidenum">
              <a:rPr lang="en-US" smtClean="0"/>
              <a:t>21</a:t>
            </a:fld>
            <a:endParaRPr lang="en-US"/>
          </a:p>
        </p:txBody>
      </p:sp>
    </p:spTree>
    <p:extLst>
      <p:ext uri="{BB962C8B-B14F-4D97-AF65-F5344CB8AC3E}">
        <p14:creationId xmlns:p14="http://schemas.microsoft.com/office/powerpoint/2010/main" val="5558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anecdote: joy comes up as a discussion in real design focus groups</a:t>
            </a:r>
          </a:p>
        </p:txBody>
      </p:sp>
      <p:sp>
        <p:nvSpPr>
          <p:cNvPr id="4" name="Slide Number Placeholder 3"/>
          <p:cNvSpPr>
            <a:spLocks noGrp="1"/>
          </p:cNvSpPr>
          <p:nvPr>
            <p:ph type="sldNum" sz="quarter" idx="5"/>
          </p:nvPr>
        </p:nvSpPr>
        <p:spPr/>
        <p:txBody>
          <a:bodyPr/>
          <a:lstStyle/>
          <a:p>
            <a:fld id="{81F5D66A-26E3-4D05-9130-BB2155DE290D}" type="slidenum">
              <a:rPr lang="en-US" smtClean="0"/>
              <a:t>50</a:t>
            </a:fld>
            <a:endParaRPr lang="en-US"/>
          </a:p>
        </p:txBody>
      </p:sp>
    </p:spTree>
    <p:extLst>
      <p:ext uri="{BB962C8B-B14F-4D97-AF65-F5344CB8AC3E}">
        <p14:creationId xmlns:p14="http://schemas.microsoft.com/office/powerpoint/2010/main" val="209633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B4A0DFC-F603-49B3-92DC-4314F9B70182}"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E07FCE-B1C6-4B40-8646-92A79898B5AD}"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7BA5AD-B0F8-4503-ABE5-3131372F5E41}"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11EB06D-26A6-4C43-8277-99F31CD5B1B5}"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1C776-B46C-4540-9846-946AC493C078}" type="datetime1">
              <a:rPr lang="en-US" smtClean="0"/>
              <a:t>10/22/2023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B782773-779E-4E5F-BE65-5C82215AC1C2}" type="datetime1">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BBF6F25-7BA3-486F-9F1E-3E151C128E18}" type="datetime1">
              <a:rPr lang="en-US" smtClean="0"/>
              <a:t>10/22/2023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ED3F0-DC71-40A6-8BD5-999A523EF1D6}" type="datetime1">
              <a:rPr lang="en-US" smtClean="0"/>
              <a:t>10/22/2023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BBC6905-E1EF-4604-BE16-17126F6AF6F5}" type="datetime1">
              <a:rPr lang="en-US" smtClean="0"/>
              <a:t>10/22/2023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2FE70B-855B-456C-8055-272A72415E6A}" type="datetime1">
              <a:rPr lang="en-US" smtClean="0"/>
              <a:t>10/22/2023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99EF0D-AE8A-467F-B3AA-2668B4F8126E}" type="datetime1">
              <a:rPr lang="en-US" smtClean="0"/>
              <a:t>10/22/2023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CC437C6-6CA9-4A4C-9CAF-87DD1B8E03E5}" type="datetime1">
              <a:rPr lang="en-US" smtClean="0"/>
              <a:t>10/22/2023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3A1CECA5-8CBC-21D8-ACAD-3EEFA2C5F13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
        <p:nvSpPr>
          <p:cNvPr id="4" name="Slide Number Placeholder 3">
            <a:extLst>
              <a:ext uri="{FF2B5EF4-FFF2-40B4-BE49-F238E27FC236}">
                <a16:creationId xmlns:a16="http://schemas.microsoft.com/office/drawing/2014/main" id="{BFB28F13-44E1-BB71-78AB-E195ADB4241A}"/>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197438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
        <p:nvSpPr>
          <p:cNvPr id="4" name="Slide Number Placeholder 3">
            <a:extLst>
              <a:ext uri="{FF2B5EF4-FFF2-40B4-BE49-F238E27FC236}">
                <a16:creationId xmlns:a16="http://schemas.microsoft.com/office/drawing/2014/main" id="{14228DB8-3772-866F-AF4B-AA6F3282E267}"/>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629167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563573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normAutofit/>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pPr marL="0" indent="0">
              <a:buNone/>
            </a:pPr>
            <a:r>
              <a:rPr lang="en-US" dirty="0"/>
              <a:t>Next, we consider a concrete example…</a:t>
            </a:r>
            <a:br>
              <a:rPr lang="en-US" dirty="0"/>
            </a:br>
            <a:r>
              <a:rPr lang="en-US" dirty="0"/>
              <a:t>Content notice: Mild obscenity</a:t>
            </a:r>
          </a:p>
          <a:p>
            <a:pPr marL="0" indent="0">
              <a:buNone/>
            </a:pPr>
            <a:r>
              <a:rPr lang="en-US" dirty="0"/>
              <a:t>Note for user studies: This is like a “speak aloud” study</a:t>
            </a:r>
          </a:p>
          <a:p>
            <a:pPr marL="0" indent="0">
              <a:buNone/>
            </a:pPr>
            <a:endParaRPr lang="en-US" dirty="0"/>
          </a:p>
        </p:txBody>
      </p:sp>
      <p:sp>
        <p:nvSpPr>
          <p:cNvPr id="4" name="Slide Number Placeholder 3">
            <a:extLst>
              <a:ext uri="{FF2B5EF4-FFF2-40B4-BE49-F238E27FC236}">
                <a16:creationId xmlns:a16="http://schemas.microsoft.com/office/drawing/2014/main" id="{F6C62A9A-F7DA-D479-CAB7-096FBB037873}"/>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9244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6B43384A-B264-8E49-290C-4D9CCA306A74}"/>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33678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5E13BB26-00F7-E89D-5F3D-B771F48F0C0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5650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
        <p:nvSpPr>
          <p:cNvPr id="4" name="Slide Number Placeholder 3">
            <a:extLst>
              <a:ext uri="{FF2B5EF4-FFF2-40B4-BE49-F238E27FC236}">
                <a16:creationId xmlns:a16="http://schemas.microsoft.com/office/drawing/2014/main" id="{CA8BDD47-5252-E04B-9C3D-AF89A3E5F3C8}"/>
              </a:ext>
            </a:extLst>
          </p:cNvPr>
          <p:cNvSpPr>
            <a:spLocks noGrp="1"/>
          </p:cNvSpPr>
          <p:nvPr>
            <p:ph type="sldNum" sz="quarter" idx="12"/>
          </p:nvPr>
        </p:nvSpPr>
        <p:spPr/>
        <p:txBody>
          <a:bodyPr/>
          <a:lstStyle/>
          <a:p>
            <a:fld id="{9BF27F29-4B64-4A24-936A-FF41C34C242B}" type="slidenum">
              <a:rPr lang="en-US" smtClean="0"/>
              <a:t>16</a:t>
            </a:fld>
            <a:endParaRPr lang="en-US"/>
          </a:p>
        </p:txBody>
      </p:sp>
      <p:cxnSp>
        <p:nvCxnSpPr>
          <p:cNvPr id="7" name="Straight Connector 6">
            <a:extLst>
              <a:ext uri="{FF2B5EF4-FFF2-40B4-BE49-F238E27FC236}">
                <a16:creationId xmlns:a16="http://schemas.microsoft.com/office/drawing/2014/main" id="{58AF80D6-C1E1-F5DE-A9AF-094341A502A7}"/>
              </a:ext>
            </a:extLst>
          </p:cNvPr>
          <p:cNvCxnSpPr/>
          <p:nvPr/>
        </p:nvCxnSpPr>
        <p:spPr>
          <a:xfrm>
            <a:off x="6323798" y="4177364"/>
            <a:ext cx="4032985"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319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3EDDFC54-D1C3-EF64-932B-424160F4C56A}"/>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85887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normAutofit/>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br>
              <a:rPr lang="en-US" dirty="0"/>
            </a:br>
            <a:r>
              <a:rPr lang="en-US" dirty="0"/>
              <a:t>We want guidance in how we critique languages (see last slide)</a:t>
            </a:r>
          </a:p>
        </p:txBody>
      </p:sp>
      <p:sp>
        <p:nvSpPr>
          <p:cNvPr id="4" name="Slide Number Placeholder 3">
            <a:extLst>
              <a:ext uri="{FF2B5EF4-FFF2-40B4-BE49-F238E27FC236}">
                <a16:creationId xmlns:a16="http://schemas.microsoft.com/office/drawing/2014/main" id="{29A1028C-A748-948B-3389-3DCB8CA4DECA}"/>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809821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Slide Number Placeholder 2">
            <a:extLst>
              <a:ext uri="{FF2B5EF4-FFF2-40B4-BE49-F238E27FC236}">
                <a16:creationId xmlns:a16="http://schemas.microsoft.com/office/drawing/2014/main" id="{81F99CF5-14D9-6110-D2CB-6ECBF7D8A1A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46259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6E42-7976-937A-6174-3AC32EFEBFF8}"/>
              </a:ext>
            </a:extLst>
          </p:cNvPr>
          <p:cNvSpPr>
            <a:spLocks noGrp="1"/>
          </p:cNvSpPr>
          <p:nvPr>
            <p:ph type="title"/>
          </p:nvPr>
        </p:nvSpPr>
        <p:spPr/>
        <p:txBody>
          <a:bodyPr/>
          <a:lstStyle/>
          <a:p>
            <a:r>
              <a:rPr lang="en-US" dirty="0"/>
              <a:t>Course Notes + Announcements</a:t>
            </a:r>
          </a:p>
        </p:txBody>
      </p:sp>
      <p:sp>
        <p:nvSpPr>
          <p:cNvPr id="3" name="Content Placeholder 2">
            <a:extLst>
              <a:ext uri="{FF2B5EF4-FFF2-40B4-BE49-F238E27FC236}">
                <a16:creationId xmlns:a16="http://schemas.microsoft.com/office/drawing/2014/main" id="{3D1B4A8C-71B7-695E-2831-3F2CD3A0FE22}"/>
              </a:ext>
            </a:extLst>
          </p:cNvPr>
          <p:cNvSpPr>
            <a:spLocks noGrp="1"/>
          </p:cNvSpPr>
          <p:nvPr>
            <p:ph idx="1"/>
          </p:nvPr>
        </p:nvSpPr>
        <p:spPr/>
        <p:txBody>
          <a:bodyPr>
            <a:normAutofit fontScale="92500" lnSpcReduction="10000"/>
          </a:bodyPr>
          <a:lstStyle/>
          <a:p>
            <a:r>
              <a:rPr lang="en-US" dirty="0"/>
              <a:t>1. Today’s lecture marks a change in the course direction. For some students, it may feel abrupt, but know the course is designed to handle this transition</a:t>
            </a:r>
          </a:p>
          <a:p>
            <a:pPr lvl="1"/>
            <a:r>
              <a:rPr lang="en-US" dirty="0"/>
              <a:t>We start from the basics</a:t>
            </a:r>
          </a:p>
          <a:p>
            <a:pPr lvl="1"/>
            <a:r>
              <a:rPr lang="en-US" dirty="0"/>
              <a:t>HW is written to match (Exam: I hope to announce plan within 1 week)</a:t>
            </a:r>
          </a:p>
          <a:p>
            <a:r>
              <a:rPr lang="en-US" dirty="0"/>
              <a:t>2. The textbook is slightly less polished for the second half of the term. The slides take precedence over the book and may contain additional material</a:t>
            </a:r>
          </a:p>
          <a:p>
            <a:r>
              <a:rPr lang="en-US" dirty="0"/>
              <a:t>3. CS Wellness Event Friday 2-4pm, FL 311</a:t>
            </a:r>
          </a:p>
          <a:p>
            <a:r>
              <a:rPr lang="en-US" dirty="0"/>
              <a:t>4. User studies: Oct 3, in-class (+ half-lecture)</a:t>
            </a:r>
          </a:p>
        </p:txBody>
      </p:sp>
      <p:sp>
        <p:nvSpPr>
          <p:cNvPr id="4" name="Slide Number Placeholder 3">
            <a:extLst>
              <a:ext uri="{FF2B5EF4-FFF2-40B4-BE49-F238E27FC236}">
                <a16:creationId xmlns:a16="http://schemas.microsoft.com/office/drawing/2014/main" id="{4C454901-8E80-3CAE-7E51-5871ECF7ADEA}"/>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381484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37E06606-0D76-123D-F5C7-4E21BFB6AE40}"/>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58690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73C9B162-7081-B9E8-6E8E-0128E90E873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31936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846808"/>
            <a:ext cx="9997442" cy="830997"/>
          </a:xfrm>
          <a:prstGeom prst="rect">
            <a:avLst/>
          </a:prstGeom>
          <a:noFill/>
        </p:spPr>
        <p:txBody>
          <a:bodyPr wrap="square" rtlCol="0">
            <a:spAutoFit/>
          </a:bodyPr>
          <a:lstStyle/>
          <a:p>
            <a:r>
              <a:rPr lang="en-US" sz="2400" b="1" dirty="0"/>
              <a:t>Design Advice:</a:t>
            </a:r>
            <a:r>
              <a:rPr lang="en-US" sz="2400" dirty="0"/>
              <a:t> When designing a PL, answer these six questions</a:t>
            </a:r>
            <a:br>
              <a:rPr lang="en-US" sz="2400" dirty="0"/>
            </a:br>
            <a:r>
              <a:rPr lang="en-US" sz="2400" b="1" dirty="0"/>
              <a:t>For Written HW’s</a:t>
            </a:r>
            <a:r>
              <a:rPr lang="en-US" sz="2400" dirty="0"/>
              <a:t>: Answering any 1 question is enough</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6D0BF8CA-FBCD-0788-D46C-55B765F89900}"/>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59118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
        <p:nvSpPr>
          <p:cNvPr id="4" name="Slide Number Placeholder 3">
            <a:extLst>
              <a:ext uri="{FF2B5EF4-FFF2-40B4-BE49-F238E27FC236}">
                <a16:creationId xmlns:a16="http://schemas.microsoft.com/office/drawing/2014/main" id="{70D98333-ACDB-00D9-7721-91853F2E06E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166317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used in role-play exercises to help designers get into character as their users and design from empathy</a:t>
            </a:r>
          </a:p>
          <a:p>
            <a:endParaRPr lang="en-US" dirty="0"/>
          </a:p>
        </p:txBody>
      </p:sp>
      <p:sp>
        <p:nvSpPr>
          <p:cNvPr id="4" name="Slide Number Placeholder 3">
            <a:extLst>
              <a:ext uri="{FF2B5EF4-FFF2-40B4-BE49-F238E27FC236}">
                <a16:creationId xmlns:a16="http://schemas.microsoft.com/office/drawing/2014/main" id="{2126F2CE-9E4A-270E-396E-3247E5723F99}"/>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66020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90A6D8BD-37BD-4132-BCF6-87AF1554640A}"/>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718108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
        <p:nvSpPr>
          <p:cNvPr id="4" name="Slide Number Placeholder 3">
            <a:extLst>
              <a:ext uri="{FF2B5EF4-FFF2-40B4-BE49-F238E27FC236}">
                <a16:creationId xmlns:a16="http://schemas.microsoft.com/office/drawing/2014/main" id="{6FFC762E-2ED3-6B06-5D7F-0269A67EF573}"/>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4137136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addresses this problem</a:t>
            </a:r>
          </a:p>
          <a:p>
            <a:pPr lvl="1"/>
            <a:r>
              <a:rPr lang="en-US" dirty="0"/>
              <a:t>See, for example, “Persona Spectrums”</a:t>
            </a:r>
          </a:p>
          <a:p>
            <a:endParaRPr lang="en-US" dirty="0"/>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2669031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5-Minute Break</a:t>
            </a:r>
          </a:p>
        </p:txBody>
      </p:sp>
      <p:sp>
        <p:nvSpPr>
          <p:cNvPr id="4" name="Slide Number Placeholder 3">
            <a:extLst>
              <a:ext uri="{FF2B5EF4-FFF2-40B4-BE49-F238E27FC236}">
                <a16:creationId xmlns:a16="http://schemas.microsoft.com/office/drawing/2014/main" id="{57576B59-01F6-1050-48B5-9FA72440A53F}"/>
              </a:ext>
            </a:extLst>
          </p:cNvPr>
          <p:cNvSpPr>
            <a:spLocks noGrp="1"/>
          </p:cNvSpPr>
          <p:nvPr>
            <p:ph type="sldNum" sz="quarter" idx="12"/>
          </p:nvPr>
        </p:nvSpPr>
        <p:spPr/>
        <p:txBody>
          <a:bodyPr/>
          <a:lstStyle/>
          <a:p>
            <a:fld id="{9BF27F29-4B64-4A24-936A-FF41C34C242B}" type="slidenum">
              <a:rPr lang="en-US" smtClean="0"/>
              <a:t>28</a:t>
            </a:fld>
            <a:endParaRPr lang="en-US"/>
          </a:p>
        </p:txBody>
      </p:sp>
      <p:sp>
        <p:nvSpPr>
          <p:cNvPr id="6" name="Content Placeholder 5">
            <a:extLst>
              <a:ext uri="{FF2B5EF4-FFF2-40B4-BE49-F238E27FC236}">
                <a16:creationId xmlns:a16="http://schemas.microsoft.com/office/drawing/2014/main" id="{81D5D2BF-77CB-0BA9-CE93-F29814CDE0C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82295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4" name="Slide Number Placeholder 3">
            <a:extLst>
              <a:ext uri="{FF2B5EF4-FFF2-40B4-BE49-F238E27FC236}">
                <a16:creationId xmlns:a16="http://schemas.microsoft.com/office/drawing/2014/main" id="{11E94065-EF15-8C49-C6F9-E98C70D06253}"/>
              </a:ext>
            </a:extLst>
          </p:cNvPr>
          <p:cNvSpPr>
            <a:spLocks noGrp="1"/>
          </p:cNvSpPr>
          <p:nvPr>
            <p:ph type="sldNum" sz="quarter" idx="12"/>
          </p:nvPr>
        </p:nvSpPr>
        <p:spPr/>
        <p:txBody>
          <a:bodyPr/>
          <a:lstStyle/>
          <a:p>
            <a:fld id="{9BF27F29-4B64-4A24-936A-FF41C34C242B}" type="slidenum">
              <a:rPr lang="en-US" smtClean="0"/>
              <a:t>29</a:t>
            </a:fld>
            <a:endParaRPr lang="en-US"/>
          </a:p>
        </p:txBody>
      </p:sp>
      <p:sp>
        <p:nvSpPr>
          <p:cNvPr id="8" name="Content Placeholder 7">
            <a:extLst>
              <a:ext uri="{FF2B5EF4-FFF2-40B4-BE49-F238E27FC236}">
                <a16:creationId xmlns:a16="http://schemas.microsoft.com/office/drawing/2014/main" id="{A94DB65B-C4D9-B32C-B01E-CE78A6FBAB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65274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
        <p:nvSpPr>
          <p:cNvPr id="4" name="Slide Number Placeholder 3">
            <a:extLst>
              <a:ext uri="{FF2B5EF4-FFF2-40B4-BE49-F238E27FC236}">
                <a16:creationId xmlns:a16="http://schemas.microsoft.com/office/drawing/2014/main" id="{8587FFB7-47C4-A5E8-BB3A-5B22B035695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71122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4" name="Slide Number Placeholder 3">
            <a:extLst>
              <a:ext uri="{FF2B5EF4-FFF2-40B4-BE49-F238E27FC236}">
                <a16:creationId xmlns:a16="http://schemas.microsoft.com/office/drawing/2014/main" id="{DD44D4D7-9603-EDC7-3F0E-20A677266AB1}"/>
              </a:ext>
            </a:extLst>
          </p:cNvPr>
          <p:cNvSpPr>
            <a:spLocks noGrp="1"/>
          </p:cNvSpPr>
          <p:nvPr>
            <p:ph type="sldNum" sz="quarter" idx="12"/>
          </p:nvPr>
        </p:nvSpPr>
        <p:spPr/>
        <p:txBody>
          <a:bodyPr/>
          <a:lstStyle/>
          <a:p>
            <a:fld id="{9BF27F29-4B64-4A24-936A-FF41C34C242B}" type="slidenum">
              <a:rPr lang="en-US" smtClean="0"/>
              <a:t>30</a:t>
            </a:fld>
            <a:endParaRPr lang="en-US"/>
          </a:p>
        </p:txBody>
      </p:sp>
      <p:sp>
        <p:nvSpPr>
          <p:cNvPr id="8" name="Content Placeholder 7">
            <a:extLst>
              <a:ext uri="{FF2B5EF4-FFF2-40B4-BE49-F238E27FC236}">
                <a16:creationId xmlns:a16="http://schemas.microsoft.com/office/drawing/2014/main" id="{5A4BC02E-70FC-5B1A-1C1A-2E2F5A5477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75253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683FF0F8-739D-6479-999B-2A4E68010963}"/>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982952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
        <p:nvSpPr>
          <p:cNvPr id="4" name="Slide Number Placeholder 3">
            <a:extLst>
              <a:ext uri="{FF2B5EF4-FFF2-40B4-BE49-F238E27FC236}">
                <a16:creationId xmlns:a16="http://schemas.microsoft.com/office/drawing/2014/main" id="{1BFB0003-1DE9-184F-0800-0AE2FCAC851B}"/>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20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b="1" dirty="0"/>
              <a:t>Charlie</a:t>
            </a:r>
            <a:r>
              <a:rPr lang="en-US" dirty="0"/>
              <a:t> is in her late 20s to mid 30s. She has a Bachelor’s degree but not necessarily in IT. She’s a self-taught developer. Her coding is unconventional and she mixes genius lines with simple errors. She seeks to reinvent her software development career but the how is still unclear.</a:t>
            </a:r>
          </a:p>
          <a:p>
            <a:r>
              <a:rPr lang="en-US" dirty="0"/>
              <a:t>Charlie has a family, which makes financial stability and work-life balance essential. She’s new to the industry and thus looks for a company that offers a supportive, people-oriented environment, where she can learn and improve her skills.</a:t>
            </a:r>
          </a:p>
          <a:p>
            <a:r>
              <a:rPr lang="en-US" b="1" dirty="0"/>
              <a:t>Question: </a:t>
            </a:r>
            <a:r>
              <a:rPr lang="en-US" dirty="0"/>
              <a:t>What aspects of Charlie, as a person, are discussed in this persona but not the Microsoft personas?</a:t>
            </a:r>
            <a:endParaRPr lang="en-US" b="1" dirty="0"/>
          </a:p>
        </p:txBody>
      </p:sp>
      <p:sp>
        <p:nvSpPr>
          <p:cNvPr id="4" name="Slide Number Placeholder 3">
            <a:extLst>
              <a:ext uri="{FF2B5EF4-FFF2-40B4-BE49-F238E27FC236}">
                <a16:creationId xmlns:a16="http://schemas.microsoft.com/office/drawing/2014/main" id="{33686CD0-93DD-02E5-58FC-313B11ABC1BD}"/>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7426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a:p>
            <a:r>
              <a:rPr lang="en-US" b="1" dirty="0"/>
              <a:t>Question: </a:t>
            </a:r>
            <a:r>
              <a:rPr lang="en-US" dirty="0"/>
              <a:t>What aspects of Robin, as a person, are discussed in this persona but not the Microsoft personas?</a:t>
            </a:r>
          </a:p>
        </p:txBody>
      </p:sp>
      <p:sp>
        <p:nvSpPr>
          <p:cNvPr id="4" name="Slide Number Placeholder 3">
            <a:extLst>
              <a:ext uri="{FF2B5EF4-FFF2-40B4-BE49-F238E27FC236}">
                <a16:creationId xmlns:a16="http://schemas.microsoft.com/office/drawing/2014/main" id="{27ADE718-42D6-DFA4-9A2F-60D8E3D54187}"/>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17342121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fontScale="85000" lnSpcReduction="20000"/>
          </a:bodyPr>
          <a:lstStyle/>
          <a:p>
            <a:endParaRPr lang="en-US" dirty="0"/>
          </a:p>
          <a:p>
            <a:r>
              <a:rPr lang="en-US" b="1" dirty="0"/>
              <a:t>Question: </a:t>
            </a:r>
            <a:r>
              <a:rPr lang="en-US" dirty="0"/>
              <a:t>What aspects of Robin,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044173B8-8CE6-88F0-E92A-B81797092EE8}"/>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418804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a:bodyPr>
          <a:lstStyle/>
          <a:p>
            <a:endParaRPr lang="en-US" dirty="0"/>
          </a:p>
          <a:p>
            <a:r>
              <a:rPr lang="en-US" b="1" dirty="0"/>
              <a:t>Answer: </a:t>
            </a:r>
            <a:r>
              <a:rPr lang="en-US" dirty="0"/>
              <a:t>Gender, Age, Education, Career + Personal Goals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
        <p:nvSpPr>
          <p:cNvPr id="4" name="Slide Number Placeholder 3">
            <a:extLst>
              <a:ext uri="{FF2B5EF4-FFF2-40B4-BE49-F238E27FC236}">
                <a16:creationId xmlns:a16="http://schemas.microsoft.com/office/drawing/2014/main" id="{6C37D5B7-C9F1-A315-BB60-4BBE1F3D4666}"/>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427456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
        <p:nvSpPr>
          <p:cNvPr id="4" name="Slide Number Placeholder 3">
            <a:extLst>
              <a:ext uri="{FF2B5EF4-FFF2-40B4-BE49-F238E27FC236}">
                <a16:creationId xmlns:a16="http://schemas.microsoft.com/office/drawing/2014/main" id="{026FF083-9C6B-8CD2-E7A7-2E77CB514599}"/>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41638828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
        <p:nvSpPr>
          <p:cNvPr id="4" name="Slide Number Placeholder 3">
            <a:extLst>
              <a:ext uri="{FF2B5EF4-FFF2-40B4-BE49-F238E27FC236}">
                <a16:creationId xmlns:a16="http://schemas.microsoft.com/office/drawing/2014/main" id="{A0F7A80D-5641-6A33-E8A1-83696D66DA65}"/>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2491712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D218D23-377C-9296-E712-3F09E67EE815}"/>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29752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
        <p:nvSpPr>
          <p:cNvPr id="4" name="Slide Number Placeholder 3">
            <a:extLst>
              <a:ext uri="{FF2B5EF4-FFF2-40B4-BE49-F238E27FC236}">
                <a16:creationId xmlns:a16="http://schemas.microsoft.com/office/drawing/2014/main" id="{4139941F-5FB5-B83B-940C-50F75E075EB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28695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
        <p:nvSpPr>
          <p:cNvPr id="4" name="Slide Number Placeholder 3">
            <a:extLst>
              <a:ext uri="{FF2B5EF4-FFF2-40B4-BE49-F238E27FC236}">
                <a16:creationId xmlns:a16="http://schemas.microsoft.com/office/drawing/2014/main" id="{B2A6E7A2-C6EF-3CAA-D55D-6AD13827B813}"/>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3923225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one of several groups of people:</a:t>
            </a:r>
          </a:p>
          <a:p>
            <a:pPr lvl="1"/>
            <a:r>
              <a:rPr lang="en-US" dirty="0"/>
              <a:t>Professional programmers</a:t>
            </a:r>
          </a:p>
          <a:p>
            <a:pPr lvl="1"/>
            <a:r>
              <a:rPr lang="en-US" dirty="0"/>
              <a:t>Student programmers</a:t>
            </a:r>
          </a:p>
          <a:p>
            <a:pPr lvl="1"/>
            <a:r>
              <a:rPr lang="en-US" dirty="0"/>
              <a:t>The language designer</a:t>
            </a:r>
          </a:p>
          <a:p>
            <a:pPr marL="201168" lvl="1" indent="0">
              <a:buNone/>
            </a:pPr>
            <a:r>
              <a:rPr lang="en-US" b="1" dirty="0"/>
              <a:t>What are tradeoffs of focusing on given groups?</a:t>
            </a:r>
          </a:p>
        </p:txBody>
      </p:sp>
      <p:sp>
        <p:nvSpPr>
          <p:cNvPr id="4" name="Slide Number Placeholder 3">
            <a:extLst>
              <a:ext uri="{FF2B5EF4-FFF2-40B4-BE49-F238E27FC236}">
                <a16:creationId xmlns:a16="http://schemas.microsoft.com/office/drawing/2014/main" id="{FD112396-0092-0CD1-8807-14F4AA11CC86}"/>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4489830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
        <p:nvSpPr>
          <p:cNvPr id="4" name="Slide Number Placeholder 3">
            <a:extLst>
              <a:ext uri="{FF2B5EF4-FFF2-40B4-BE49-F238E27FC236}">
                <a16:creationId xmlns:a16="http://schemas.microsoft.com/office/drawing/2014/main" id="{4E6118E6-F48D-4F18-2A9F-2297871C019D}"/>
              </a:ext>
            </a:extLst>
          </p:cNvPr>
          <p:cNvSpPr>
            <a:spLocks noGrp="1"/>
          </p:cNvSpPr>
          <p:nvPr>
            <p:ph type="sldNum" sz="quarter" idx="12"/>
          </p:nvPr>
        </p:nvSpPr>
        <p:spPr/>
        <p:txBody>
          <a:bodyPr/>
          <a:lstStyle/>
          <a:p>
            <a:fld id="{9BF27F29-4B64-4A24-936A-FF41C34C242B}" type="slidenum">
              <a:rPr lang="en-US" smtClean="0"/>
              <a:t>42</a:t>
            </a:fld>
            <a:endParaRPr lang="en-US"/>
          </a:p>
        </p:txBody>
      </p:sp>
    </p:spTree>
    <p:extLst>
      <p:ext uri="{BB962C8B-B14F-4D97-AF65-F5344CB8AC3E}">
        <p14:creationId xmlns:p14="http://schemas.microsoft.com/office/powerpoint/2010/main" val="1051214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
        <p:nvSpPr>
          <p:cNvPr id="4" name="Slide Number Placeholder 3">
            <a:extLst>
              <a:ext uri="{FF2B5EF4-FFF2-40B4-BE49-F238E27FC236}">
                <a16:creationId xmlns:a16="http://schemas.microsoft.com/office/drawing/2014/main" id="{4C82B3B4-5546-3F4E-AC69-63726F67FD00}"/>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1581919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
        <p:nvSpPr>
          <p:cNvPr id="4" name="Slide Number Placeholder 3">
            <a:extLst>
              <a:ext uri="{FF2B5EF4-FFF2-40B4-BE49-F238E27FC236}">
                <a16:creationId xmlns:a16="http://schemas.microsoft.com/office/drawing/2014/main" id="{5079360D-C424-C768-0C34-D7DB537B7B77}"/>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41908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
        <p:nvSpPr>
          <p:cNvPr id="4" name="Slide Number Placeholder 3">
            <a:extLst>
              <a:ext uri="{FF2B5EF4-FFF2-40B4-BE49-F238E27FC236}">
                <a16:creationId xmlns:a16="http://schemas.microsoft.com/office/drawing/2014/main" id="{616D00DD-C15F-1A2F-9BC6-0EA1007CF732}"/>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26675416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
        <p:nvSpPr>
          <p:cNvPr id="4" name="Slide Number Placeholder 3">
            <a:extLst>
              <a:ext uri="{FF2B5EF4-FFF2-40B4-BE49-F238E27FC236}">
                <a16:creationId xmlns:a16="http://schemas.microsoft.com/office/drawing/2014/main" id="{F5F7E5D2-A944-8315-DB3F-F5F1F906F8C8}"/>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2541924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
        <p:nvSpPr>
          <p:cNvPr id="4" name="Slide Number Placeholder 3">
            <a:extLst>
              <a:ext uri="{FF2B5EF4-FFF2-40B4-BE49-F238E27FC236}">
                <a16:creationId xmlns:a16="http://schemas.microsoft.com/office/drawing/2014/main" id="{F85E33CA-C632-6741-617C-8F94E26AA4B1}"/>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35275467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a:p>
            <a:pPr marL="201168" lvl="1" indent="0">
              <a:buNone/>
            </a:pPr>
            <a:r>
              <a:rPr lang="en-US" b="1" dirty="0"/>
              <a:t>Question: </a:t>
            </a:r>
            <a:r>
              <a:rPr lang="en-US" dirty="0"/>
              <a:t>Which of these measures efficiency, which for effectiveness?</a:t>
            </a:r>
            <a:endParaRPr lang="en-US" b="1" dirty="0"/>
          </a:p>
        </p:txBody>
      </p:sp>
      <p:sp>
        <p:nvSpPr>
          <p:cNvPr id="4" name="Slide Number Placeholder 3">
            <a:extLst>
              <a:ext uri="{FF2B5EF4-FFF2-40B4-BE49-F238E27FC236}">
                <a16:creationId xmlns:a16="http://schemas.microsoft.com/office/drawing/2014/main" id="{4975D96A-94D9-5045-5391-8C3CEE6BC48B}"/>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24531709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
        <p:nvSpPr>
          <p:cNvPr id="4" name="Slide Number Placeholder 3">
            <a:extLst>
              <a:ext uri="{FF2B5EF4-FFF2-40B4-BE49-F238E27FC236}">
                <a16:creationId xmlns:a16="http://schemas.microsoft.com/office/drawing/2014/main" id="{07A1FF02-DB59-BE3E-56E4-0C628A9A3D28}"/>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72404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
        <p:nvSpPr>
          <p:cNvPr id="4" name="Slide Number Placeholder 3">
            <a:extLst>
              <a:ext uri="{FF2B5EF4-FFF2-40B4-BE49-F238E27FC236}">
                <a16:creationId xmlns:a16="http://schemas.microsoft.com/office/drawing/2014/main" id="{AFC9A4A6-10EB-1E26-DC7E-226EBF2B0646}"/>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212161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a:p>
            <a:r>
              <a:rPr lang="en-US" dirty="0"/>
              <a:t>These methods are often most helpful during design</a:t>
            </a:r>
          </a:p>
        </p:txBody>
      </p:sp>
      <p:sp>
        <p:nvSpPr>
          <p:cNvPr id="4" name="Slide Number Placeholder 3">
            <a:extLst>
              <a:ext uri="{FF2B5EF4-FFF2-40B4-BE49-F238E27FC236}">
                <a16:creationId xmlns:a16="http://schemas.microsoft.com/office/drawing/2014/main" id="{A7727F3D-91C5-27F4-F654-12570533B4DD}"/>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40377797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 (e.g. in your homework)</a:t>
            </a:r>
          </a:p>
          <a:p>
            <a:r>
              <a:rPr lang="en-US" dirty="0"/>
              <a:t>Recognize the challenges of generalizing results to larger group</a:t>
            </a:r>
          </a:p>
          <a:p>
            <a:r>
              <a:rPr lang="en-US" dirty="0"/>
              <a:t>Strategies for dealing with the challenge:</a:t>
            </a:r>
          </a:p>
          <a:p>
            <a:pPr lvl="1"/>
            <a:r>
              <a:rPr lang="en-US" dirty="0"/>
              <a:t>Don’t claim that results generalize, unless separate evaluation used</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
        <p:nvSpPr>
          <p:cNvPr id="4" name="Slide Number Placeholder 3">
            <a:extLst>
              <a:ext uri="{FF2B5EF4-FFF2-40B4-BE49-F238E27FC236}">
                <a16:creationId xmlns:a16="http://schemas.microsoft.com/office/drawing/2014/main" id="{8D0DA278-D427-AF38-9281-E367B4CD6EDC}"/>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2042440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84A0908-ADD3-10F9-1A11-CE9A4D0195B9}"/>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917840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p>
          <a:p>
            <a:r>
              <a:rPr lang="en-US" b="1" dirty="0"/>
              <a:t>Goal:</a:t>
            </a:r>
            <a:r>
              <a:rPr lang="en-US" dirty="0"/>
              <a:t> Strengthen </a:t>
            </a:r>
            <a:r>
              <a:rPr lang="en-US"/>
              <a:t>communication skills</a:t>
            </a:r>
            <a:endParaRPr lang="en-US" b="1" dirty="0"/>
          </a:p>
        </p:txBody>
      </p:sp>
      <p:sp>
        <p:nvSpPr>
          <p:cNvPr id="4" name="Slide Number Placeholder 3">
            <a:extLst>
              <a:ext uri="{FF2B5EF4-FFF2-40B4-BE49-F238E27FC236}">
                <a16:creationId xmlns:a16="http://schemas.microsoft.com/office/drawing/2014/main" id="{E82A1A77-AE60-1DDB-0C21-97225A017EAB}"/>
              </a:ext>
            </a:extLst>
          </p:cNvPr>
          <p:cNvSpPr>
            <a:spLocks noGrp="1"/>
          </p:cNvSpPr>
          <p:nvPr>
            <p:ph type="sldNum" sz="quarter" idx="12"/>
          </p:nvPr>
        </p:nvSpPr>
        <p:spPr/>
        <p:txBody>
          <a:bodyPr/>
          <a:lstStyle/>
          <a:p>
            <a:fld id="{9BF27F29-4B64-4A24-936A-FF41C34C242B}" type="slidenum">
              <a:rPr lang="en-US" smtClean="0"/>
              <a:t>53</a:t>
            </a:fld>
            <a:endParaRPr lang="en-US"/>
          </a:p>
        </p:txBody>
      </p:sp>
    </p:spTree>
    <p:extLst>
      <p:ext uri="{BB962C8B-B14F-4D97-AF65-F5344CB8AC3E}">
        <p14:creationId xmlns:p14="http://schemas.microsoft.com/office/powerpoint/2010/main" val="35222569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
        <p:nvSpPr>
          <p:cNvPr id="4" name="Slide Number Placeholder 3">
            <a:extLst>
              <a:ext uri="{FF2B5EF4-FFF2-40B4-BE49-F238E27FC236}">
                <a16:creationId xmlns:a16="http://schemas.microsoft.com/office/drawing/2014/main" id="{B7ABDB53-3528-D7C4-B4CA-8FF932C44CAF}"/>
              </a:ext>
            </a:extLst>
          </p:cNvPr>
          <p:cNvSpPr>
            <a:spLocks noGrp="1"/>
          </p:cNvSpPr>
          <p:nvPr>
            <p:ph type="sldNum" sz="quarter" idx="12"/>
          </p:nvPr>
        </p:nvSpPr>
        <p:spPr/>
        <p:txBody>
          <a:bodyPr/>
          <a:lstStyle/>
          <a:p>
            <a:fld id="{9BF27F29-4B64-4A24-936A-FF41C34C242B}" type="slidenum">
              <a:rPr lang="en-US" smtClean="0"/>
              <a:t>54</a:t>
            </a:fld>
            <a:endParaRPr lang="en-US"/>
          </a:p>
        </p:txBody>
      </p:sp>
    </p:spTree>
    <p:extLst>
      <p:ext uri="{BB962C8B-B14F-4D97-AF65-F5344CB8AC3E}">
        <p14:creationId xmlns:p14="http://schemas.microsoft.com/office/powerpoint/2010/main" val="41053863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
        <p:nvSpPr>
          <p:cNvPr id="4" name="Slide Number Placeholder 3">
            <a:extLst>
              <a:ext uri="{FF2B5EF4-FFF2-40B4-BE49-F238E27FC236}">
                <a16:creationId xmlns:a16="http://schemas.microsoft.com/office/drawing/2014/main" id="{0F667C0E-28FC-A199-323C-428650F9608A}"/>
              </a:ext>
            </a:extLst>
          </p:cNvPr>
          <p:cNvSpPr>
            <a:spLocks noGrp="1"/>
          </p:cNvSpPr>
          <p:nvPr>
            <p:ph type="sldNum" sz="quarter" idx="12"/>
          </p:nvPr>
        </p:nvSpPr>
        <p:spPr/>
        <p:txBody>
          <a:bodyPr/>
          <a:lstStyle/>
          <a:p>
            <a:fld id="{9BF27F29-4B64-4A24-936A-FF41C34C242B}" type="slidenum">
              <a:rPr lang="en-US" smtClean="0"/>
              <a:t>55</a:t>
            </a:fld>
            <a:endParaRPr lang="en-US"/>
          </a:p>
        </p:txBody>
      </p:sp>
    </p:spTree>
    <p:extLst>
      <p:ext uri="{BB962C8B-B14F-4D97-AF65-F5344CB8AC3E}">
        <p14:creationId xmlns:p14="http://schemas.microsoft.com/office/powerpoint/2010/main" val="3112134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
        <p:nvSpPr>
          <p:cNvPr id="4" name="Slide Number Placeholder 3">
            <a:extLst>
              <a:ext uri="{FF2B5EF4-FFF2-40B4-BE49-F238E27FC236}">
                <a16:creationId xmlns:a16="http://schemas.microsoft.com/office/drawing/2014/main" id="{975A28CA-AF24-BD7D-A0D3-A23AD3BADB73}"/>
              </a:ext>
            </a:extLst>
          </p:cNvPr>
          <p:cNvSpPr>
            <a:spLocks noGrp="1"/>
          </p:cNvSpPr>
          <p:nvPr>
            <p:ph type="sldNum" sz="quarter" idx="12"/>
          </p:nvPr>
        </p:nvSpPr>
        <p:spPr/>
        <p:txBody>
          <a:bodyPr/>
          <a:lstStyle/>
          <a:p>
            <a:fld id="{9BF27F29-4B64-4A24-936A-FF41C34C242B}" type="slidenum">
              <a:rPr lang="en-US" smtClean="0"/>
              <a:t>56</a:t>
            </a:fld>
            <a:endParaRPr lang="en-US"/>
          </a:p>
        </p:txBody>
      </p:sp>
    </p:spTree>
    <p:extLst>
      <p:ext uri="{BB962C8B-B14F-4D97-AF65-F5344CB8AC3E}">
        <p14:creationId xmlns:p14="http://schemas.microsoft.com/office/powerpoint/2010/main" val="10879939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
        <p:nvSpPr>
          <p:cNvPr id="4" name="Slide Number Placeholder 3">
            <a:extLst>
              <a:ext uri="{FF2B5EF4-FFF2-40B4-BE49-F238E27FC236}">
                <a16:creationId xmlns:a16="http://schemas.microsoft.com/office/drawing/2014/main" id="{FABC2974-C3C1-86CD-8181-7C4781506492}"/>
              </a:ext>
            </a:extLst>
          </p:cNvPr>
          <p:cNvSpPr>
            <a:spLocks noGrp="1"/>
          </p:cNvSpPr>
          <p:nvPr>
            <p:ph type="sldNum" sz="quarter" idx="12"/>
          </p:nvPr>
        </p:nvSpPr>
        <p:spPr/>
        <p:txBody>
          <a:bodyPr/>
          <a:lstStyle/>
          <a:p>
            <a:fld id="{9BF27F29-4B64-4A24-936A-FF41C34C242B}" type="slidenum">
              <a:rPr lang="en-US" smtClean="0"/>
              <a:t>57</a:t>
            </a:fld>
            <a:endParaRPr lang="en-US"/>
          </a:p>
        </p:txBody>
      </p:sp>
    </p:spTree>
    <p:extLst>
      <p:ext uri="{BB962C8B-B14F-4D97-AF65-F5344CB8AC3E}">
        <p14:creationId xmlns:p14="http://schemas.microsoft.com/office/powerpoint/2010/main" val="1267619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
        <p:nvSpPr>
          <p:cNvPr id="4" name="Slide Number Placeholder 3">
            <a:extLst>
              <a:ext uri="{FF2B5EF4-FFF2-40B4-BE49-F238E27FC236}">
                <a16:creationId xmlns:a16="http://schemas.microsoft.com/office/drawing/2014/main" id="{197ABA96-9618-36BB-F36A-B588B2404B34}"/>
              </a:ext>
            </a:extLst>
          </p:cNvPr>
          <p:cNvSpPr>
            <a:spLocks noGrp="1"/>
          </p:cNvSpPr>
          <p:nvPr>
            <p:ph type="sldNum" sz="quarter" idx="12"/>
          </p:nvPr>
        </p:nvSpPr>
        <p:spPr/>
        <p:txBody>
          <a:bodyPr/>
          <a:lstStyle/>
          <a:p>
            <a:fld id="{9BF27F29-4B64-4A24-936A-FF41C34C242B}" type="slidenum">
              <a:rPr lang="en-US" smtClean="0"/>
              <a:t>58</a:t>
            </a:fld>
            <a:endParaRPr lang="en-US"/>
          </a:p>
        </p:txBody>
      </p:sp>
    </p:spTree>
    <p:extLst>
      <p:ext uri="{BB962C8B-B14F-4D97-AF65-F5344CB8AC3E}">
        <p14:creationId xmlns:p14="http://schemas.microsoft.com/office/powerpoint/2010/main" val="1653804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
        <p:nvSpPr>
          <p:cNvPr id="4" name="Slide Number Placeholder 3">
            <a:extLst>
              <a:ext uri="{FF2B5EF4-FFF2-40B4-BE49-F238E27FC236}">
                <a16:creationId xmlns:a16="http://schemas.microsoft.com/office/drawing/2014/main" id="{5086EA1B-AB11-2CD4-66AF-06F98968259E}"/>
              </a:ext>
            </a:extLst>
          </p:cNvPr>
          <p:cNvSpPr>
            <a:spLocks noGrp="1"/>
          </p:cNvSpPr>
          <p:nvPr>
            <p:ph type="sldNum" sz="quarter" idx="12"/>
          </p:nvPr>
        </p:nvSpPr>
        <p:spPr/>
        <p:txBody>
          <a:bodyPr/>
          <a:lstStyle/>
          <a:p>
            <a:fld id="{9BF27F29-4B64-4A24-936A-FF41C34C242B}" type="slidenum">
              <a:rPr lang="en-US" smtClean="0"/>
              <a:t>59</a:t>
            </a:fld>
            <a:endParaRPr lang="en-US"/>
          </a:p>
        </p:txBody>
      </p:sp>
    </p:spTree>
    <p:extLst>
      <p:ext uri="{BB962C8B-B14F-4D97-AF65-F5344CB8AC3E}">
        <p14:creationId xmlns:p14="http://schemas.microsoft.com/office/powerpoint/2010/main" val="105035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
        <p:nvSpPr>
          <p:cNvPr id="4" name="Slide Number Placeholder 3">
            <a:extLst>
              <a:ext uri="{FF2B5EF4-FFF2-40B4-BE49-F238E27FC236}">
                <a16:creationId xmlns:a16="http://schemas.microsoft.com/office/drawing/2014/main" id="{77A6EFB9-82C1-1F1C-BA0F-4C6DCC9CD40C}"/>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677937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
        <p:nvSpPr>
          <p:cNvPr id="3" name="Slide Number Placeholder 2">
            <a:extLst>
              <a:ext uri="{FF2B5EF4-FFF2-40B4-BE49-F238E27FC236}">
                <a16:creationId xmlns:a16="http://schemas.microsoft.com/office/drawing/2014/main" id="{890B483F-DDF6-E124-670F-F6A5C959221C}"/>
              </a:ext>
            </a:extLst>
          </p:cNvPr>
          <p:cNvSpPr>
            <a:spLocks noGrp="1"/>
          </p:cNvSpPr>
          <p:nvPr>
            <p:ph type="sldNum" sz="quarter" idx="12"/>
          </p:nvPr>
        </p:nvSpPr>
        <p:spPr/>
        <p:txBody>
          <a:bodyPr/>
          <a:lstStyle/>
          <a:p>
            <a:fld id="{9BF27F29-4B64-4A24-936A-FF41C34C242B}" type="slidenum">
              <a:rPr lang="en-US" smtClean="0"/>
              <a:t>60</a:t>
            </a:fld>
            <a:endParaRPr lang="en-US"/>
          </a:p>
        </p:txBody>
      </p:sp>
    </p:spTree>
    <p:extLst>
      <p:ext uri="{BB962C8B-B14F-4D97-AF65-F5344CB8AC3E}">
        <p14:creationId xmlns:p14="http://schemas.microsoft.com/office/powerpoint/2010/main" val="3121287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
        <p:nvSpPr>
          <p:cNvPr id="4" name="Slide Number Placeholder 3">
            <a:extLst>
              <a:ext uri="{FF2B5EF4-FFF2-40B4-BE49-F238E27FC236}">
                <a16:creationId xmlns:a16="http://schemas.microsoft.com/office/drawing/2014/main" id="{9F2B3609-C82F-E10E-3D6B-1922B6115448}"/>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3089210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CE08449C-1C48-1E11-19E2-D0C1E6531537}"/>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462739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1C26003-D643-79F4-5D61-BD01AC497BFF}"/>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19833616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801</TotalTime>
  <Words>4707</Words>
  <Application>Microsoft Office PowerPoint</Application>
  <PresentationFormat>Widescreen</PresentationFormat>
  <Paragraphs>400</Paragraphs>
  <Slides>60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Calibri Light</vt:lpstr>
      <vt:lpstr>Courier New</vt:lpstr>
      <vt:lpstr>Noto Serif</vt:lpstr>
      <vt:lpstr>Retrospect</vt:lpstr>
      <vt:lpstr>08 – Human-Computer Interaction 1</vt:lpstr>
      <vt:lpstr>Course Notes + Announcements</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5-Minute Break</vt:lpstr>
      <vt:lpstr>Example Personas: Early Microsoft</vt:lpstr>
      <vt:lpstr>Example Personas: Early Microsoft</vt:lpstr>
      <vt:lpstr>Example Personas: Early Microsoft</vt:lpstr>
      <vt:lpstr>Example Personas: Early Microsoft</vt:lpstr>
      <vt:lpstr>Example Personas: Charlie + Robin</vt:lpstr>
      <vt:lpstr>Example Personas: Charlie + Robin</vt:lpstr>
      <vt:lpstr>Example Personas: Charlie + Robin</vt:lpstr>
      <vt:lpstr>Example Personas: Charlie + Robin</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Rose Bohrer</cp:lastModifiedBy>
  <cp:revision>130</cp:revision>
  <dcterms:created xsi:type="dcterms:W3CDTF">2023-08-13T16:19:48Z</dcterms:created>
  <dcterms:modified xsi:type="dcterms:W3CDTF">2023-10-22T22:54:29Z</dcterms:modified>
</cp:coreProperties>
</file>