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60" r:id="rId29"/>
    <p:sldId id="286" r:id="rId30"/>
    <p:sldId id="287" r:id="rId31"/>
    <p:sldId id="288" r:id="rId32"/>
    <p:sldId id="289" r:id="rId33"/>
    <p:sldId id="298" r:id="rId34"/>
    <p:sldId id="299" r:id="rId35"/>
    <p:sldId id="300" r:id="rId36"/>
    <p:sldId id="301" r:id="rId37"/>
    <p:sldId id="293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dirty="0"/>
              <a:t>Trends in Functional Programming in Education (</a:t>
            </a:r>
            <a:r>
              <a:rPr lang="en-US" dirty="0" err="1"/>
              <a:t>TFPiE</a:t>
            </a:r>
            <a:r>
              <a:rPr lang="en-US" dirty="0"/>
              <a:t>) 2024</a:t>
            </a:r>
            <a:br>
              <a:rPr lang="en-US" dirty="0"/>
            </a:br>
            <a:r>
              <a:rPr lang="en-US" dirty="0"/>
              <a:t>South Orange, NJ, USA</a:t>
            </a:r>
            <a:br>
              <a:rPr lang="en-US" dirty="0"/>
            </a:br>
            <a:r>
              <a:rPr lang="en-US" dirty="0"/>
              <a:t>Jan 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9381" cy="4037749"/>
          </a:xfrm>
        </p:spPr>
        <p:txBody>
          <a:bodyPr>
            <a:normAutofit/>
          </a:bodyPr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EEF4-C333-CDA4-FE7E-804674A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77" y="3211796"/>
            <a:ext cx="3678623" cy="1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Anti-goal: Provide immediate design recommendations</a:t>
            </a:r>
          </a:p>
          <a:p>
            <a:pPr lvl="1"/>
            <a:r>
              <a:rPr lang="en-US" dirty="0"/>
              <a:t>If we restrict ourselves only to immediately actionable studies, we deprive ourselves of the opportunity to build a robust theory</a:t>
            </a:r>
          </a:p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history. Though not the original goal, this became pressing when primary sources became inaccessible during paper revisions!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13CDE-C7D7-DA22-6833-FCD26E1C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759200"/>
            <a:ext cx="8468590" cy="2156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09E5-E349-6AC7-D87D-1695915A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033106" cy="9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Standard close reading tip: </a:t>
            </a:r>
            <a:r>
              <a:rPr lang="en-US" dirty="0"/>
              <a:t>When two textual elements appear right next to one another, infer that the author views them as inherently related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is essential to legitimizing interdisciplinary methods</a:t>
            </a:r>
          </a:p>
          <a:p>
            <a:pPr lvl="1"/>
            <a:r>
              <a:rPr lang="en-US" dirty="0"/>
              <a:t>Engage CS students by connecting theory with application</a:t>
            </a:r>
          </a:p>
          <a:p>
            <a:pPr lvl="1"/>
            <a:r>
              <a:rPr lang="en-US" dirty="0"/>
              <a:t>Protect instructors from reactionary backlash</a:t>
            </a:r>
          </a:p>
          <a:p>
            <a:pPr lvl="1"/>
            <a:r>
              <a:rPr lang="en-US" dirty="0"/>
              <a:t>Accommodate realities of curriculum constraints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We dodge this question. Though Twine does not describe itself as a programming language, it teaches us something about PL design, thus 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br>
              <a:rPr lang="en-US" dirty="0"/>
            </a:br>
            <a:r>
              <a:rPr lang="en-US" i="1" dirty="0"/>
              <a:t>Proof:</a:t>
            </a:r>
            <a:r>
              <a:rPr lang="en-US" dirty="0"/>
              <a:t> By definition of regularity and translation of Twine &lt;-&gt; DFA correspondence.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i="1" dirty="0"/>
              <a:t>Proof: </a:t>
            </a:r>
            <a:r>
              <a:rPr lang="en-US" dirty="0"/>
              <a:t>Given a play longer than </a:t>
            </a:r>
            <a:r>
              <a:rPr lang="en-US" i="1" dirty="0"/>
              <a:t>k</a:t>
            </a:r>
            <a:r>
              <a:rPr lang="en-US" dirty="0"/>
              <a:t>, a cycle exists by the pumping lemma. That cycle can be removed without affecting result.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  <a:p>
            <a:r>
              <a:rPr lang="en-US" i="1" dirty="0"/>
              <a:t>Proof: </a:t>
            </a:r>
            <a:r>
              <a:rPr lang="en-US" dirty="0"/>
              <a:t>By the pumping lemma, the cycle can be repeated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</a:t>
            </a:r>
            <a:r>
              <a:rPr lang="en-US" b="1" dirty="0"/>
              <a:t>design</a:t>
            </a:r>
            <a:r>
              <a:rPr lang="en-US" dirty="0"/>
              <a:t> has long been a topic of interest. To this end, we expand the scope of HCPL to include topics from the humanities and social sciences which support design work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b="1" dirty="0"/>
              <a:t>Course design support: </a:t>
            </a:r>
            <a:r>
              <a:rPr lang="en-US" dirty="0"/>
              <a:t>The HCPL course uses five </a:t>
            </a:r>
            <a:r>
              <a:rPr lang="en-US" b="1" i="1" dirty="0"/>
              <a:t>archetypes</a:t>
            </a:r>
            <a:r>
              <a:rPr lang="en-US" dirty="0"/>
              <a:t>, or fictional characters, throughout the course to help identify and contextualize competing perspectives</a:t>
            </a:r>
          </a:p>
          <a:p>
            <a:pPr lvl="1"/>
            <a:r>
              <a:rPr lang="en-US" b="1" dirty="0"/>
              <a:t>Conservative </a:t>
            </a:r>
            <a:r>
              <a:rPr lang="en-US" b="1" dirty="0" err="1"/>
              <a:t>ungrading</a:t>
            </a:r>
            <a:r>
              <a:rPr lang="en-US" b="1" dirty="0"/>
              <a:t> </a:t>
            </a:r>
            <a:r>
              <a:rPr lang="en-US" dirty="0"/>
              <a:t>scheme balances course expectations:</a:t>
            </a:r>
          </a:p>
          <a:p>
            <a:pPr lvl="2"/>
            <a:r>
              <a:rPr lang="en-US" dirty="0"/>
              <a:t>Students must do both programming work and (usability study) design work</a:t>
            </a:r>
          </a:p>
          <a:p>
            <a:pPr lvl="2"/>
            <a:r>
              <a:rPr lang="en-US" dirty="0"/>
              <a:t>Design work is graded base on completion, to accommodate programming-focused students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r>
              <a:rPr lang="en-US" dirty="0"/>
              <a:t>. Currently self-published</a:t>
            </a:r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Papers:</a:t>
            </a:r>
            <a:r>
              <a:rPr lang="en-US" dirty="0"/>
              <a:t> In addition to this paper, SPLASHE’23 documents the textbook design</a:t>
            </a:r>
          </a:p>
          <a:p>
            <a:r>
              <a:rPr lang="en-US" b="1" dirty="0"/>
              <a:t>Classroom-tested: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Graduate class:</a:t>
            </a:r>
            <a:r>
              <a:rPr lang="en-US" dirty="0"/>
              <a:t> Spring ’23, ~18 students (prelim.), Fall’23, ~28 students (full) </a:t>
            </a:r>
          </a:p>
          <a:p>
            <a:pPr lvl="1"/>
            <a:r>
              <a:rPr lang="en-US" b="1" dirty="0"/>
              <a:t>Undergraduate class: </a:t>
            </a:r>
            <a:r>
              <a:rPr lang="en-US" dirty="0"/>
              <a:t>Fall’23, 55 students (full)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19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paper has more case studies, the book has even more than that</a:t>
            </a:r>
          </a:p>
          <a:p>
            <a:pPr marL="0" indent="0">
              <a:buNone/>
            </a:pPr>
            <a:r>
              <a:rPr lang="en-US" dirty="0"/>
              <a:t>For each case study I will present its </a:t>
            </a:r>
            <a:r>
              <a:rPr lang="en-US" b="1" dirty="0"/>
              <a:t>depth:</a:t>
            </a:r>
            <a:r>
              <a:rPr lang="en-US" dirty="0"/>
              <a:t> what foundational idea it teaches, how that idea fits into the course, and what beyond the case study is done in the lesson</a:t>
            </a:r>
          </a:p>
          <a:p>
            <a:pPr marL="0" indent="0">
              <a:buNone/>
            </a:pPr>
            <a:r>
              <a:rPr lang="en-US" dirty="0"/>
              <a:t>Breadth of subject matter makes interdisciplinary teaching hard. We’ll close the presentation with recommendations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B09DB-2E62-00FF-D70B-0AA8879E48CE}"/>
              </a:ext>
            </a:extLst>
          </p:cNvPr>
          <p:cNvGrpSpPr/>
          <p:nvPr/>
        </p:nvGrpSpPr>
        <p:grpSpPr>
          <a:xfrm>
            <a:off x="3746696" y="2530072"/>
            <a:ext cx="5417624" cy="1088582"/>
            <a:chOff x="3746696" y="2530072"/>
            <a:chExt cx="4013721" cy="806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4D411-E8EC-E136-77E8-43D83929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502" y="2530072"/>
              <a:ext cx="3206915" cy="80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E27655-ABD5-5766-1A2A-8AB721E5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696" y="2530072"/>
              <a:ext cx="838243" cy="76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young </a:t>
            </a:r>
            <a:r>
              <a:rPr lang="en-US" dirty="0" err="1"/>
              <a:t>chlidren</a:t>
            </a:r>
            <a:r>
              <a:rPr lang="en-US" dirty="0"/>
              <a:t> 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  <a:p>
            <a:r>
              <a:rPr lang="en-US" b="1" dirty="0"/>
              <a:t>How do PL design and design of the evaluation change?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PL courses have struggle to provide students a clear intellectual foundation for questions of syntax design</a:t>
            </a:r>
          </a:p>
          <a:p>
            <a:pPr lvl="1"/>
            <a:r>
              <a:rPr lang="en-US" dirty="0"/>
              <a:t>The “Theory” approach -&gt; “Syntax doesn’t matter”</a:t>
            </a:r>
          </a:p>
          <a:p>
            <a:pPr lvl="1"/>
            <a:r>
              <a:rPr lang="en-US" dirty="0"/>
              <a:t>The “Racket” approach -&gt; (Make (it all) parentheses) </a:t>
            </a:r>
          </a:p>
          <a:p>
            <a:r>
              <a:rPr lang="en-US" dirty="0"/>
              <a:t>Try the “</a:t>
            </a:r>
            <a:r>
              <a:rPr lang="en-US" dirty="0" err="1"/>
              <a:t>Randomo</a:t>
            </a:r>
            <a:r>
              <a:rPr lang="en-US" dirty="0"/>
              <a:t>” approach? -&gt; Randomized controlled trials (too narrow)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322</TotalTime>
  <Words>3224</Words>
  <Application>Microsoft Office PowerPoint</Application>
  <PresentationFormat>Widescreen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</vt:lpstr>
      <vt:lpstr>Who is Torino for? </vt:lpstr>
      <vt:lpstr>How does torino work? Tactile syntax</vt:lpstr>
      <vt:lpstr>Depth 1: Syntax</vt:lpstr>
      <vt:lpstr>Depth 2: Disability Continuum</vt:lpstr>
      <vt:lpstr>Influence on user study design</vt:lpstr>
      <vt:lpstr>Influence on language design</vt:lpstr>
      <vt:lpstr>Assimilation and integration</vt:lpstr>
      <vt:lpstr>Limits of competing approaches</vt:lpstr>
      <vt:lpstr>Why kids?</vt:lpstr>
      <vt:lpstr>Rest of lesson</vt:lpstr>
      <vt:lpstr>Role of Disabled Researchers</vt:lpstr>
      <vt:lpstr>Section 3: C+=</vt:lpstr>
      <vt:lpstr>Goals</vt:lpstr>
      <vt:lpstr>description</vt:lpstr>
      <vt:lpstr>context</vt:lpstr>
      <vt:lpstr>Depth 1: close reading </vt:lpstr>
      <vt:lpstr>Depth 2: scope of pl design</vt:lpstr>
      <vt:lpstr>The reading</vt:lpstr>
      <vt:lpstr>Insight: misogyny and transphobia</vt:lpstr>
      <vt:lpstr>Implications on language choice</vt:lpstr>
      <vt:lpstr>Beyond case study: GenderMag</vt:lpstr>
      <vt:lpstr>Section 4: Twine</vt:lpstr>
      <vt:lpstr>Goals: “Found” theory</vt:lpstr>
      <vt:lpstr>Description</vt:lpstr>
      <vt:lpstr>Depth: Static Analysis vs. types</vt:lpstr>
      <vt:lpstr>Graph Model</vt:lpstr>
      <vt:lpstr>All Stepping Rules</vt:lpstr>
      <vt:lpstr>Pumping Lemma for DFA</vt:lpstr>
      <vt:lpstr>Twine Theorems</vt:lpstr>
      <vt:lpstr>Section 5: Conclusion</vt:lpstr>
      <vt:lpstr>Redefining scope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35</cp:revision>
  <dcterms:created xsi:type="dcterms:W3CDTF">2024-01-01T01:25:17Z</dcterms:created>
  <dcterms:modified xsi:type="dcterms:W3CDTF">2024-01-04T03:19:45Z</dcterms:modified>
</cp:coreProperties>
</file>