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85" r:id="rId3"/>
    <p:sldId id="286" r:id="rId4"/>
    <p:sldId id="287" r:id="rId5"/>
    <p:sldId id="257" r:id="rId6"/>
    <p:sldId id="272" r:id="rId7"/>
    <p:sldId id="258" r:id="rId8"/>
    <p:sldId id="261" r:id="rId9"/>
    <p:sldId id="269" r:id="rId10"/>
    <p:sldId id="271" r:id="rId11"/>
    <p:sldId id="260" r:id="rId12"/>
    <p:sldId id="266"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68" r:id="rId26"/>
    <p:sldId id="259" r:id="rId27"/>
    <p:sldId id="262" r:id="rId28"/>
    <p:sldId id="263" r:id="rId29"/>
    <p:sldId id="264" r:id="rId30"/>
    <p:sldId id="26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8" d="100"/>
          <a:sy n="78" d="100"/>
        </p:scale>
        <p:origin x="126" y="5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DF0DA02A-3D36-4521-B995-F6A931B35345}"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F0DA02A-3D36-4521-B995-F6A931B35345}"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0DA02A-3D36-4521-B995-F6A931B35345}"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F0DA02A-3D36-4521-B995-F6A931B35345}" type="datetimeFigureOut">
              <a:rPr lang="en-US" smtClean="0"/>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DF0DA02A-3D36-4521-B995-F6A931B35345}" type="datetimeFigureOut">
              <a:rPr lang="en-US" smtClean="0"/>
              <a:t>4/4/2025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0DA02A-3D36-4521-B995-F6A931B35345}" type="datetimeFigureOut">
              <a:rPr lang="en-US" smtClean="0"/>
              <a:t>4/4/2025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F0DA02A-3D36-4521-B995-F6A931B35345}" type="datetimeFigureOut">
              <a:rPr lang="en-US" smtClean="0"/>
              <a:t>4/4/2025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0DA02A-3D36-4521-B995-F6A931B35345}" type="datetimeFigureOut">
              <a:rPr lang="en-US" smtClean="0"/>
              <a:t>4/4/2025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0DA02A-3D36-4521-B995-F6A931B35345}" type="datetimeFigureOut">
              <a:rPr lang="en-US" smtClean="0"/>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0DA02A-3D36-4521-B995-F6A931B35345}" type="datetimeFigureOut">
              <a:rPr lang="en-US" smtClean="0"/>
              <a:t>4/4/2025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09+ Human-Computer Interaction Part 3</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a:t>
            </a:r>
            <a:r>
              <a:rPr lang="en-US"/>
              <a:t>©2024 </a:t>
            </a:r>
            <a:r>
              <a:rPr lang="en-US" dirty="0"/>
              <a:t>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28824-4C65-2559-2FDD-DABC57BE0ECA}"/>
              </a:ext>
            </a:extLst>
          </p:cNvPr>
          <p:cNvSpPr>
            <a:spLocks noGrp="1"/>
          </p:cNvSpPr>
          <p:nvPr>
            <p:ph type="title"/>
          </p:nvPr>
        </p:nvSpPr>
        <p:spPr/>
        <p:txBody>
          <a:bodyPr/>
          <a:lstStyle/>
          <a:p>
            <a:r>
              <a:rPr lang="en-US" dirty="0"/>
              <a:t>Section: Thematic Analysis</a:t>
            </a:r>
            <a:endParaRPr lang="en-US" b="1" dirty="0"/>
          </a:p>
        </p:txBody>
      </p:sp>
      <p:sp>
        <p:nvSpPr>
          <p:cNvPr id="5" name="Content Placeholder 4">
            <a:extLst>
              <a:ext uri="{FF2B5EF4-FFF2-40B4-BE49-F238E27FC236}">
                <a16:creationId xmlns:a16="http://schemas.microsoft.com/office/drawing/2014/main" id="{B1435148-2020-49A6-8FB6-D53B80C9976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56077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40A0C-EAC1-42AA-32D7-0F0485DF424E}"/>
              </a:ext>
            </a:extLst>
          </p:cNvPr>
          <p:cNvSpPr>
            <a:spLocks noGrp="1"/>
          </p:cNvSpPr>
          <p:nvPr>
            <p:ph type="title"/>
          </p:nvPr>
        </p:nvSpPr>
        <p:spPr/>
        <p:txBody>
          <a:bodyPr/>
          <a:lstStyle/>
          <a:p>
            <a:r>
              <a:rPr lang="en-US" dirty="0"/>
              <a:t>Interpreting Qualitative Data</a:t>
            </a:r>
          </a:p>
        </p:txBody>
      </p:sp>
      <p:sp>
        <p:nvSpPr>
          <p:cNvPr id="3" name="Content Placeholder 2">
            <a:extLst>
              <a:ext uri="{FF2B5EF4-FFF2-40B4-BE49-F238E27FC236}">
                <a16:creationId xmlns:a16="http://schemas.microsoft.com/office/drawing/2014/main" id="{39257BD6-EA54-3978-EFDB-AB707C5FEE2B}"/>
              </a:ext>
            </a:extLst>
          </p:cNvPr>
          <p:cNvSpPr>
            <a:spLocks noGrp="1"/>
          </p:cNvSpPr>
          <p:nvPr>
            <p:ph idx="1"/>
          </p:nvPr>
        </p:nvSpPr>
        <p:spPr/>
        <p:txBody>
          <a:bodyPr>
            <a:normAutofit/>
          </a:bodyPr>
          <a:lstStyle/>
          <a:p>
            <a:r>
              <a:rPr lang="en-US" b="1" dirty="0"/>
              <a:t>Challenge:</a:t>
            </a:r>
            <a:r>
              <a:rPr lang="en-US" dirty="0"/>
              <a:t> Interpreting qualitative data is always subjective. How do we deal with this challenge in an intellectually serious way?</a:t>
            </a:r>
          </a:p>
          <a:p>
            <a:r>
              <a:rPr lang="en-US" b="1" dirty="0"/>
              <a:t>Two answers:</a:t>
            </a:r>
            <a:endParaRPr lang="en-US" dirty="0"/>
          </a:p>
          <a:p>
            <a:pPr marL="514350" indent="-514350">
              <a:buFont typeface="+mj-lt"/>
              <a:buAutoNum type="arabicPeriod"/>
            </a:pPr>
            <a:r>
              <a:rPr lang="en-US" dirty="0"/>
              <a:t>“little-q qualitative”: Ensure that the analysis is reproducible</a:t>
            </a:r>
          </a:p>
          <a:p>
            <a:pPr marL="514350" indent="-514350">
              <a:buFont typeface="+mj-lt"/>
              <a:buAutoNum type="arabicPeriod"/>
            </a:pPr>
            <a:r>
              <a:rPr lang="en-US" dirty="0"/>
              <a:t>“Big-Q Qualitative”: Embrace subjectivity, communicate it well</a:t>
            </a:r>
          </a:p>
          <a:p>
            <a:r>
              <a:rPr lang="en-US" dirty="0"/>
              <a:t>Two main methods, </a:t>
            </a:r>
            <a:r>
              <a:rPr lang="en-US" b="1" dirty="0"/>
              <a:t>grounded theory </a:t>
            </a:r>
            <a:r>
              <a:rPr lang="en-US" dirty="0"/>
              <a:t>and </a:t>
            </a:r>
            <a:r>
              <a:rPr lang="en-US" b="1" dirty="0"/>
              <a:t>thematic analysis</a:t>
            </a:r>
            <a:r>
              <a:rPr lang="en-US" dirty="0"/>
              <a:t>, share:</a:t>
            </a:r>
          </a:p>
          <a:p>
            <a:pPr lvl="1"/>
            <a:r>
              <a:rPr lang="en-US" dirty="0"/>
              <a:t>Annotate insightful data in a process called </a:t>
            </a:r>
            <a:r>
              <a:rPr lang="en-US" b="1" dirty="0"/>
              <a:t>coding</a:t>
            </a:r>
            <a:endParaRPr lang="en-US" dirty="0"/>
          </a:p>
          <a:p>
            <a:pPr lvl="1"/>
            <a:r>
              <a:rPr lang="en-US" dirty="0"/>
              <a:t>Iteratively collect codes together to form your conclusions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52547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4466F-E98E-BF18-7202-5BA0DF7FBA46}"/>
              </a:ext>
            </a:extLst>
          </p:cNvPr>
          <p:cNvSpPr>
            <a:spLocks noGrp="1"/>
          </p:cNvSpPr>
          <p:nvPr>
            <p:ph type="title"/>
          </p:nvPr>
        </p:nvSpPr>
        <p:spPr/>
        <p:txBody>
          <a:bodyPr/>
          <a:lstStyle/>
          <a:p>
            <a:r>
              <a:rPr lang="en-US" dirty="0"/>
              <a:t>Thematic Analysis Steps</a:t>
            </a:r>
          </a:p>
        </p:txBody>
      </p:sp>
      <p:sp>
        <p:nvSpPr>
          <p:cNvPr id="3" name="Content Placeholder 2">
            <a:extLst>
              <a:ext uri="{FF2B5EF4-FFF2-40B4-BE49-F238E27FC236}">
                <a16:creationId xmlns:a16="http://schemas.microsoft.com/office/drawing/2014/main" id="{7AFB4AA9-AA24-8B29-E4F7-CF1D5B165F4B}"/>
              </a:ext>
            </a:extLst>
          </p:cNvPr>
          <p:cNvSpPr>
            <a:spLocks noGrp="1"/>
          </p:cNvSpPr>
          <p:nvPr>
            <p:ph idx="1"/>
          </p:nvPr>
        </p:nvSpPr>
        <p:spPr/>
        <p:txBody>
          <a:bodyPr/>
          <a:lstStyle/>
          <a:p>
            <a:pPr marL="514350" indent="-514350">
              <a:buFont typeface="+mj-lt"/>
              <a:buAutoNum type="arabicPeriod"/>
            </a:pPr>
            <a:r>
              <a:rPr lang="en-US" b="1" dirty="0"/>
              <a:t>Familiarize</a:t>
            </a:r>
            <a:r>
              <a:rPr lang="en-US" dirty="0"/>
              <a:t> yourself with the data</a:t>
            </a:r>
            <a:endParaRPr lang="en-US" b="1" dirty="0"/>
          </a:p>
          <a:p>
            <a:pPr marL="514350" indent="-514350">
              <a:buFont typeface="+mj-lt"/>
              <a:buAutoNum type="arabicPeriod"/>
            </a:pPr>
            <a:r>
              <a:rPr lang="en-US" b="1" dirty="0"/>
              <a:t>Code</a:t>
            </a:r>
            <a:r>
              <a:rPr lang="en-US" dirty="0"/>
              <a:t> the data</a:t>
            </a:r>
          </a:p>
          <a:p>
            <a:pPr marL="514350" indent="-514350">
              <a:buFont typeface="+mj-lt"/>
              <a:buAutoNum type="arabicPeriod"/>
            </a:pPr>
            <a:r>
              <a:rPr lang="en-US" b="1" dirty="0"/>
              <a:t>Search</a:t>
            </a:r>
            <a:r>
              <a:rPr lang="en-US" dirty="0"/>
              <a:t> for themes in the code</a:t>
            </a:r>
          </a:p>
          <a:p>
            <a:pPr marL="514350" indent="-514350">
              <a:buFont typeface="+mj-lt"/>
              <a:buAutoNum type="arabicPeriod"/>
            </a:pPr>
            <a:r>
              <a:rPr lang="en-US" b="1" dirty="0"/>
              <a:t>Revise</a:t>
            </a:r>
            <a:r>
              <a:rPr lang="en-US" dirty="0"/>
              <a:t> the themes</a:t>
            </a:r>
          </a:p>
          <a:p>
            <a:pPr marL="514350" indent="-514350">
              <a:buFont typeface="+mj-lt"/>
              <a:buAutoNum type="arabicPeriod"/>
            </a:pPr>
            <a:r>
              <a:rPr lang="en-US" b="1" dirty="0"/>
              <a:t>Define</a:t>
            </a:r>
            <a:r>
              <a:rPr lang="en-US" dirty="0"/>
              <a:t> the themes</a:t>
            </a:r>
          </a:p>
          <a:p>
            <a:pPr marL="514350" indent="-514350">
              <a:buFont typeface="+mj-lt"/>
              <a:buAutoNum type="arabicPeriod"/>
            </a:pPr>
            <a:r>
              <a:rPr lang="en-US" b="1" dirty="0"/>
              <a:t>Write</a:t>
            </a:r>
            <a:r>
              <a:rPr lang="en-US" dirty="0"/>
              <a:t> a report</a:t>
            </a:r>
          </a:p>
        </p:txBody>
      </p:sp>
    </p:spTree>
    <p:extLst>
      <p:ext uri="{BB962C8B-B14F-4D97-AF65-F5344CB8AC3E}">
        <p14:creationId xmlns:p14="http://schemas.microsoft.com/office/powerpoint/2010/main" val="4197185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Familiarize</a:t>
            </a:r>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4023360"/>
          </a:xfrm>
        </p:spPr>
        <p:txBody>
          <a:bodyPr>
            <a:normAutofit fontScale="92500" lnSpcReduction="10000"/>
          </a:bodyPr>
          <a:lstStyle/>
          <a:p>
            <a:r>
              <a:rPr lang="en-US" sz="3000" b="1" dirty="0"/>
              <a:t>Data</a:t>
            </a:r>
            <a:r>
              <a:rPr lang="en-US" sz="3000" dirty="0"/>
              <a:t> (Example responses to example interview):</a:t>
            </a:r>
            <a:br>
              <a:rPr lang="en-US" dirty="0"/>
            </a:br>
            <a:r>
              <a:rPr lang="en-US" dirty="0"/>
              <a:t>“In my life, I want to use programming for something productive, to help people make things. Maybe engineering software or productivity software. I want to know how a programmer should think about performance day-to-day. I know about common optimizations, but I also know they aren’t always needed in real life. If I knew this, I would be able to ensure that productivity software scale to the large projects that happen when engineers are trying to develop new things in the real world, whether it’s roads or movies.” </a:t>
            </a:r>
          </a:p>
        </p:txBody>
      </p:sp>
    </p:spTree>
    <p:extLst>
      <p:ext uri="{BB962C8B-B14F-4D97-AF65-F5344CB8AC3E}">
        <p14:creationId xmlns:p14="http://schemas.microsoft.com/office/powerpoint/2010/main" val="2390803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Familiarize</a:t>
            </a:r>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4023360"/>
          </a:xfrm>
        </p:spPr>
        <p:txBody>
          <a:bodyPr>
            <a:normAutofit fontScale="92500" lnSpcReduction="10000"/>
          </a:bodyPr>
          <a:lstStyle/>
          <a:p>
            <a:r>
              <a:rPr lang="en-US" sz="3000" b="1" dirty="0"/>
              <a:t>Data</a:t>
            </a:r>
            <a:r>
              <a:rPr lang="en-US" sz="3000" dirty="0"/>
              <a:t> (Example responses to example interview):</a:t>
            </a:r>
            <a:br>
              <a:rPr lang="en-US" dirty="0"/>
            </a:br>
            <a:r>
              <a:rPr lang="en-US" dirty="0"/>
              <a:t>“In my life, I want to use programming for something productive, to help people make things. Maybe engineering software or productivity software. I want to know how a programmer should think about performance day-to-day. I know about common optimizations, but I also know they aren’t always needed in real life. If I knew this, I would be able to ensure that productivity software scale to the large projects that happen when engineers are trying to develop new things in the real world, whether it’s roads or movies.” </a:t>
            </a:r>
          </a:p>
        </p:txBody>
      </p:sp>
      <p:sp>
        <p:nvSpPr>
          <p:cNvPr id="4" name="Content Placeholder 2">
            <a:extLst>
              <a:ext uri="{FF2B5EF4-FFF2-40B4-BE49-F238E27FC236}">
                <a16:creationId xmlns:a16="http://schemas.microsoft.com/office/drawing/2014/main" id="{7F7B2F4F-0465-EA7F-B450-A5A481D14182}"/>
              </a:ext>
            </a:extLst>
          </p:cNvPr>
          <p:cNvSpPr txBox="1">
            <a:spLocks/>
          </p:cNvSpPr>
          <p:nvPr/>
        </p:nvSpPr>
        <p:spPr>
          <a:xfrm>
            <a:off x="7506100" y="1845734"/>
            <a:ext cx="4440094"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3000" b="1" dirty="0"/>
              <a:t>Familiarize </a:t>
            </a:r>
            <a:r>
              <a:rPr lang="en-US" sz="3000" dirty="0"/>
              <a:t>means read the data more than once. </a:t>
            </a:r>
          </a:p>
          <a:p>
            <a:r>
              <a:rPr lang="en-US" sz="2600" dirty="0"/>
              <a:t>Ask questions about the data. </a:t>
            </a:r>
          </a:p>
          <a:p>
            <a:r>
              <a:rPr lang="en-US" sz="2600" dirty="0"/>
              <a:t>Form initial observations.</a:t>
            </a:r>
          </a:p>
          <a:p>
            <a:r>
              <a:rPr lang="en-US" sz="2600" dirty="0"/>
              <a:t>Get in the subject’s head.</a:t>
            </a:r>
          </a:p>
          <a:p>
            <a:r>
              <a:rPr lang="en-US" sz="2600" dirty="0"/>
              <a:t>Where are they coming from? </a:t>
            </a:r>
          </a:p>
          <a:p>
            <a:r>
              <a:rPr lang="en-US" sz="2600" dirty="0"/>
              <a:t>How are they feeling?</a:t>
            </a:r>
          </a:p>
        </p:txBody>
      </p:sp>
    </p:spTree>
    <p:extLst>
      <p:ext uri="{BB962C8B-B14F-4D97-AF65-F5344CB8AC3E}">
        <p14:creationId xmlns:p14="http://schemas.microsoft.com/office/powerpoint/2010/main" val="1132937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Coding</a:t>
            </a:r>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4023360"/>
          </a:xfrm>
        </p:spPr>
        <p:txBody>
          <a:bodyPr>
            <a:normAutofit fontScale="92500" lnSpcReduction="10000"/>
          </a:bodyPr>
          <a:lstStyle/>
          <a:p>
            <a:r>
              <a:rPr lang="en-US" sz="3000" b="1" dirty="0"/>
              <a:t>Data</a:t>
            </a:r>
            <a:r>
              <a:rPr lang="en-US" sz="3000" dirty="0"/>
              <a:t> (Example responses to example interview):</a:t>
            </a:r>
            <a:br>
              <a:rPr lang="en-US" dirty="0"/>
            </a:br>
            <a:r>
              <a:rPr lang="en-US" dirty="0"/>
              <a:t>“In my life, I want to use programming for something productive, to help people make things. Maybe engineering software or productivity software. I want to know how a programmer should think about performance day-to-day. I know about common optimizations, but I also know they aren’t always needed in real life. If I knew this, I would be able to ensure that productivity software scale to the large projects that happen when engineers are trying to develop new things in the real world, whether it’s roads or movies.” </a:t>
            </a:r>
          </a:p>
        </p:txBody>
      </p:sp>
      <p:sp>
        <p:nvSpPr>
          <p:cNvPr id="4" name="Content Placeholder 2">
            <a:extLst>
              <a:ext uri="{FF2B5EF4-FFF2-40B4-BE49-F238E27FC236}">
                <a16:creationId xmlns:a16="http://schemas.microsoft.com/office/drawing/2014/main" id="{7F7B2F4F-0465-EA7F-B450-A5A481D14182}"/>
              </a:ext>
            </a:extLst>
          </p:cNvPr>
          <p:cNvSpPr txBox="1">
            <a:spLocks/>
          </p:cNvSpPr>
          <p:nvPr/>
        </p:nvSpPr>
        <p:spPr>
          <a:xfrm>
            <a:off x="7506099" y="1845733"/>
            <a:ext cx="4448477" cy="4121929"/>
          </a:xfrm>
          <a:prstGeom prst="rect">
            <a:avLst/>
          </a:prstGeom>
        </p:spPr>
        <p:txBody>
          <a:bodyPr vert="horz" lIns="0" tIns="45720" rIns="0" bIns="45720" rtlCol="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3000" b="1" dirty="0"/>
              <a:t>Coding </a:t>
            </a:r>
            <a:r>
              <a:rPr lang="en-US" sz="3000" dirty="0"/>
              <a:t>means assigning descriptive labels to interesting parts of data. If the same thing happens repeatedly, reuse the code.</a:t>
            </a:r>
          </a:p>
          <a:p>
            <a:r>
              <a:rPr lang="en-US" sz="3000" dirty="0"/>
              <a:t>When you assign codes, you may or may not have a specific goal in mind. Depending on this, the same person could assign wildly different codes.</a:t>
            </a:r>
          </a:p>
          <a:p>
            <a:r>
              <a:rPr lang="en-US" sz="3000" dirty="0"/>
              <a:t>You do not need to code every line of the data.</a:t>
            </a:r>
          </a:p>
        </p:txBody>
      </p:sp>
    </p:spTree>
    <p:extLst>
      <p:ext uri="{BB962C8B-B14F-4D97-AF65-F5344CB8AC3E}">
        <p14:creationId xmlns:p14="http://schemas.microsoft.com/office/powerpoint/2010/main" val="70517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Coding</a:t>
            </a:r>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4023360"/>
          </a:xfrm>
        </p:spPr>
        <p:txBody>
          <a:bodyPr>
            <a:normAutofit fontScale="92500" lnSpcReduction="10000"/>
          </a:bodyPr>
          <a:lstStyle/>
          <a:p>
            <a:r>
              <a:rPr lang="en-US" sz="3000" b="1" dirty="0"/>
              <a:t>Data</a:t>
            </a:r>
            <a:r>
              <a:rPr lang="en-US" sz="3000" dirty="0"/>
              <a:t> (Example responses to example interview):</a:t>
            </a:r>
            <a:br>
              <a:rPr lang="en-US" dirty="0"/>
            </a:br>
            <a:r>
              <a:rPr lang="en-US" dirty="0"/>
              <a:t>“In my life, I want to use programming for something productive, to help people make things. Maybe engineering software or productivity software. I want to know how a programmer should think about performance day-to-day. I know about common optimizations, but I also know they aren’t always needed in real life. If I knew this, I would be able to ensure that productivity software scale to the large projects that happen when engineers are trying to develop new things in the real world, whether it’s roads or movies.” </a:t>
            </a:r>
          </a:p>
        </p:txBody>
      </p:sp>
      <p:sp>
        <p:nvSpPr>
          <p:cNvPr id="5" name="TextBox 4">
            <a:extLst>
              <a:ext uri="{FF2B5EF4-FFF2-40B4-BE49-F238E27FC236}">
                <a16:creationId xmlns:a16="http://schemas.microsoft.com/office/drawing/2014/main" id="{A8491B79-7632-84D3-4DA8-29194D46F36E}"/>
              </a:ext>
            </a:extLst>
          </p:cNvPr>
          <p:cNvSpPr txBox="1"/>
          <p:nvPr/>
        </p:nvSpPr>
        <p:spPr>
          <a:xfrm>
            <a:off x="8209258" y="2521820"/>
            <a:ext cx="1703864" cy="369332"/>
          </a:xfrm>
          <a:prstGeom prst="rect">
            <a:avLst/>
          </a:prstGeom>
          <a:noFill/>
        </p:spPr>
        <p:txBody>
          <a:bodyPr wrap="none" rtlCol="0">
            <a:spAutoFit/>
          </a:bodyPr>
          <a:lstStyle/>
          <a:p>
            <a:r>
              <a:rPr lang="en-US" dirty="0"/>
              <a:t>“Desire to Help”</a:t>
            </a:r>
          </a:p>
        </p:txBody>
      </p:sp>
      <p:sp>
        <p:nvSpPr>
          <p:cNvPr id="6" name="TextBox 5">
            <a:extLst>
              <a:ext uri="{FF2B5EF4-FFF2-40B4-BE49-F238E27FC236}">
                <a16:creationId xmlns:a16="http://schemas.microsoft.com/office/drawing/2014/main" id="{23E63D90-4ED8-73C6-4832-DBC9DE2B441F}"/>
              </a:ext>
            </a:extLst>
          </p:cNvPr>
          <p:cNvSpPr txBox="1"/>
          <p:nvPr/>
        </p:nvSpPr>
        <p:spPr>
          <a:xfrm>
            <a:off x="8422105" y="1737360"/>
            <a:ext cx="1181990" cy="523220"/>
          </a:xfrm>
          <a:prstGeom prst="rect">
            <a:avLst/>
          </a:prstGeom>
          <a:noFill/>
        </p:spPr>
        <p:txBody>
          <a:bodyPr wrap="none" rtlCol="0">
            <a:spAutoFit/>
          </a:bodyPr>
          <a:lstStyle/>
          <a:p>
            <a:r>
              <a:rPr lang="en-US" sz="2800" b="1" dirty="0"/>
              <a:t>CODES</a:t>
            </a:r>
          </a:p>
        </p:txBody>
      </p:sp>
      <p:sp>
        <p:nvSpPr>
          <p:cNvPr id="7" name="TextBox 6">
            <a:extLst>
              <a:ext uri="{FF2B5EF4-FFF2-40B4-BE49-F238E27FC236}">
                <a16:creationId xmlns:a16="http://schemas.microsoft.com/office/drawing/2014/main" id="{DC58D5FF-A3C2-38CE-6EA6-B8D0F03145A9}"/>
              </a:ext>
            </a:extLst>
          </p:cNvPr>
          <p:cNvSpPr txBox="1"/>
          <p:nvPr/>
        </p:nvSpPr>
        <p:spPr>
          <a:xfrm>
            <a:off x="8183858" y="2845181"/>
            <a:ext cx="2288896" cy="369332"/>
          </a:xfrm>
          <a:prstGeom prst="rect">
            <a:avLst/>
          </a:prstGeom>
          <a:noFill/>
        </p:spPr>
        <p:txBody>
          <a:bodyPr wrap="none" rtlCol="0">
            <a:spAutoFit/>
          </a:bodyPr>
          <a:lstStyle/>
          <a:p>
            <a:r>
              <a:rPr lang="en-US" dirty="0"/>
              <a:t>“Productivity-minded”</a:t>
            </a:r>
          </a:p>
        </p:txBody>
      </p:sp>
      <p:sp>
        <p:nvSpPr>
          <p:cNvPr id="8" name="TextBox 7">
            <a:extLst>
              <a:ext uri="{FF2B5EF4-FFF2-40B4-BE49-F238E27FC236}">
                <a16:creationId xmlns:a16="http://schemas.microsoft.com/office/drawing/2014/main" id="{E819E907-837F-C757-F4EC-96F55B1AC89C}"/>
              </a:ext>
            </a:extLst>
          </p:cNvPr>
          <p:cNvSpPr txBox="1"/>
          <p:nvPr/>
        </p:nvSpPr>
        <p:spPr>
          <a:xfrm>
            <a:off x="8230147" y="4548864"/>
            <a:ext cx="2288896" cy="369332"/>
          </a:xfrm>
          <a:prstGeom prst="rect">
            <a:avLst/>
          </a:prstGeom>
          <a:noFill/>
        </p:spPr>
        <p:txBody>
          <a:bodyPr wrap="none" rtlCol="0">
            <a:spAutoFit/>
          </a:bodyPr>
          <a:lstStyle/>
          <a:p>
            <a:r>
              <a:rPr lang="en-US" dirty="0"/>
              <a:t>“Productivity-minded”</a:t>
            </a:r>
          </a:p>
        </p:txBody>
      </p:sp>
      <p:sp>
        <p:nvSpPr>
          <p:cNvPr id="9" name="TextBox 8">
            <a:extLst>
              <a:ext uri="{FF2B5EF4-FFF2-40B4-BE49-F238E27FC236}">
                <a16:creationId xmlns:a16="http://schemas.microsoft.com/office/drawing/2014/main" id="{931D0ED5-8A64-A19E-AB7B-1B5ECAC4B04A}"/>
              </a:ext>
            </a:extLst>
          </p:cNvPr>
          <p:cNvSpPr txBox="1"/>
          <p:nvPr/>
        </p:nvSpPr>
        <p:spPr>
          <a:xfrm>
            <a:off x="8270863" y="5338516"/>
            <a:ext cx="2207464" cy="369332"/>
          </a:xfrm>
          <a:prstGeom prst="rect">
            <a:avLst/>
          </a:prstGeom>
          <a:noFill/>
        </p:spPr>
        <p:txBody>
          <a:bodyPr wrap="none" rtlCol="0">
            <a:spAutoFit/>
          </a:bodyPr>
          <a:lstStyle/>
          <a:p>
            <a:r>
              <a:rPr lang="en-US" dirty="0"/>
              <a:t>“Applications matter”</a:t>
            </a:r>
          </a:p>
        </p:txBody>
      </p:sp>
      <p:sp>
        <p:nvSpPr>
          <p:cNvPr id="11" name="TextBox 10">
            <a:extLst>
              <a:ext uri="{FF2B5EF4-FFF2-40B4-BE49-F238E27FC236}">
                <a16:creationId xmlns:a16="http://schemas.microsoft.com/office/drawing/2014/main" id="{DF4700D9-A2D2-1FAC-5E6E-16D083C26207}"/>
              </a:ext>
            </a:extLst>
          </p:cNvPr>
          <p:cNvSpPr txBox="1"/>
          <p:nvPr/>
        </p:nvSpPr>
        <p:spPr>
          <a:xfrm>
            <a:off x="8209257" y="4248273"/>
            <a:ext cx="1957331" cy="369332"/>
          </a:xfrm>
          <a:prstGeom prst="rect">
            <a:avLst/>
          </a:prstGeom>
          <a:noFill/>
        </p:spPr>
        <p:txBody>
          <a:bodyPr wrap="none" rtlCol="0">
            <a:spAutoFit/>
          </a:bodyPr>
          <a:lstStyle/>
          <a:p>
            <a:r>
              <a:rPr lang="en-US" dirty="0"/>
              <a:t>“Practical-minded”</a:t>
            </a:r>
          </a:p>
        </p:txBody>
      </p:sp>
      <p:sp>
        <p:nvSpPr>
          <p:cNvPr id="12" name="TextBox 11">
            <a:extLst>
              <a:ext uri="{FF2B5EF4-FFF2-40B4-BE49-F238E27FC236}">
                <a16:creationId xmlns:a16="http://schemas.microsoft.com/office/drawing/2014/main" id="{7F991E9D-E6D4-2300-1541-BFB17D8FD45A}"/>
              </a:ext>
            </a:extLst>
          </p:cNvPr>
          <p:cNvSpPr txBox="1"/>
          <p:nvPr/>
        </p:nvSpPr>
        <p:spPr>
          <a:xfrm>
            <a:off x="8209258" y="3567758"/>
            <a:ext cx="1957331" cy="369332"/>
          </a:xfrm>
          <a:prstGeom prst="rect">
            <a:avLst/>
          </a:prstGeom>
          <a:noFill/>
        </p:spPr>
        <p:txBody>
          <a:bodyPr wrap="none" rtlCol="0">
            <a:spAutoFit/>
          </a:bodyPr>
          <a:lstStyle/>
          <a:p>
            <a:r>
              <a:rPr lang="en-US" dirty="0"/>
              <a:t>“Practical-minded”</a:t>
            </a:r>
          </a:p>
        </p:txBody>
      </p:sp>
      <p:cxnSp>
        <p:nvCxnSpPr>
          <p:cNvPr id="14" name="Straight Connector 13">
            <a:extLst>
              <a:ext uri="{FF2B5EF4-FFF2-40B4-BE49-F238E27FC236}">
                <a16:creationId xmlns:a16="http://schemas.microsoft.com/office/drawing/2014/main" id="{A984B22D-D617-B8C6-4AE7-75C667A6FC7C}"/>
              </a:ext>
            </a:extLst>
          </p:cNvPr>
          <p:cNvCxnSpPr/>
          <p:nvPr/>
        </p:nvCxnSpPr>
        <p:spPr>
          <a:xfrm>
            <a:off x="3907857" y="2845181"/>
            <a:ext cx="331109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77371B62-93F7-C5CB-2AE8-A318BB524F38}"/>
              </a:ext>
            </a:extLst>
          </p:cNvPr>
          <p:cNvCxnSpPr>
            <a:cxnSpLocks/>
          </p:cNvCxnSpPr>
          <p:nvPr/>
        </p:nvCxnSpPr>
        <p:spPr>
          <a:xfrm>
            <a:off x="4705149" y="3214513"/>
            <a:ext cx="164752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642481F0-D73E-723A-6D31-A129F38167E9}"/>
              </a:ext>
            </a:extLst>
          </p:cNvPr>
          <p:cNvCxnSpPr>
            <a:cxnSpLocks/>
          </p:cNvCxnSpPr>
          <p:nvPr/>
        </p:nvCxnSpPr>
        <p:spPr>
          <a:xfrm>
            <a:off x="3808395" y="3819301"/>
            <a:ext cx="156141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0783490F-579A-BB83-3C13-BC3B8830916A}"/>
              </a:ext>
            </a:extLst>
          </p:cNvPr>
          <p:cNvCxnSpPr>
            <a:cxnSpLocks/>
          </p:cNvCxnSpPr>
          <p:nvPr/>
        </p:nvCxnSpPr>
        <p:spPr>
          <a:xfrm>
            <a:off x="1382829" y="4426283"/>
            <a:ext cx="2425566"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60884885-1D47-8E29-E5A4-44329EC299B4}"/>
              </a:ext>
            </a:extLst>
          </p:cNvPr>
          <p:cNvCxnSpPr>
            <a:cxnSpLocks/>
          </p:cNvCxnSpPr>
          <p:nvPr/>
        </p:nvCxnSpPr>
        <p:spPr>
          <a:xfrm>
            <a:off x="3095568" y="4781866"/>
            <a:ext cx="2833037" cy="11554"/>
          </a:xfrm>
          <a:prstGeom prst="line">
            <a:avLst/>
          </a:prstGeom>
          <a:ln w="3810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F0E6EC13-BC6F-FFD4-D1CC-D54FBB771FCA}"/>
              </a:ext>
            </a:extLst>
          </p:cNvPr>
          <p:cNvCxnSpPr>
            <a:cxnSpLocks/>
          </p:cNvCxnSpPr>
          <p:nvPr/>
        </p:nvCxnSpPr>
        <p:spPr>
          <a:xfrm>
            <a:off x="2037347" y="5718036"/>
            <a:ext cx="2398294"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30E62BF-7F98-78CB-EB7A-6C75D83BD29E}"/>
              </a:ext>
            </a:extLst>
          </p:cNvPr>
          <p:cNvCxnSpPr>
            <a:cxnSpLocks/>
          </p:cNvCxnSpPr>
          <p:nvPr/>
        </p:nvCxnSpPr>
        <p:spPr>
          <a:xfrm>
            <a:off x="7211305" y="2532821"/>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7C7074B-D9A0-59CA-6DE8-211F15A0B2F8}"/>
              </a:ext>
            </a:extLst>
          </p:cNvPr>
          <p:cNvCxnSpPr>
            <a:cxnSpLocks/>
          </p:cNvCxnSpPr>
          <p:nvPr/>
        </p:nvCxnSpPr>
        <p:spPr>
          <a:xfrm>
            <a:off x="6352674" y="2902153"/>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2C302F44-5FD7-5A3C-DA9A-5AE5AF51626C}"/>
              </a:ext>
            </a:extLst>
          </p:cNvPr>
          <p:cNvCxnSpPr>
            <a:cxnSpLocks/>
          </p:cNvCxnSpPr>
          <p:nvPr/>
        </p:nvCxnSpPr>
        <p:spPr>
          <a:xfrm>
            <a:off x="5369805" y="3506941"/>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C70B7A7B-F182-806E-B624-E9BF41782525}"/>
              </a:ext>
            </a:extLst>
          </p:cNvPr>
          <p:cNvCxnSpPr>
            <a:cxnSpLocks/>
          </p:cNvCxnSpPr>
          <p:nvPr/>
        </p:nvCxnSpPr>
        <p:spPr>
          <a:xfrm>
            <a:off x="3808395" y="4135103"/>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D11DEF5-6DF9-D14B-AADD-A93F57593A47}"/>
              </a:ext>
            </a:extLst>
          </p:cNvPr>
          <p:cNvCxnSpPr>
            <a:cxnSpLocks/>
          </p:cNvCxnSpPr>
          <p:nvPr/>
        </p:nvCxnSpPr>
        <p:spPr>
          <a:xfrm>
            <a:off x="5928605" y="4504435"/>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EBCC55E4-4F53-A7CA-2A41-BBFF75B03639}"/>
              </a:ext>
            </a:extLst>
          </p:cNvPr>
          <p:cNvCxnSpPr>
            <a:cxnSpLocks/>
          </p:cNvCxnSpPr>
          <p:nvPr/>
        </p:nvCxnSpPr>
        <p:spPr>
          <a:xfrm>
            <a:off x="4414296" y="5405676"/>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E42E43F1-E6B3-D88B-9B45-6A2560AD9C5F}"/>
              </a:ext>
            </a:extLst>
          </p:cNvPr>
          <p:cNvCxnSpPr>
            <a:cxnSpLocks/>
            <a:endCxn id="5" idx="1"/>
          </p:cNvCxnSpPr>
          <p:nvPr/>
        </p:nvCxnSpPr>
        <p:spPr>
          <a:xfrm>
            <a:off x="7211305" y="2705651"/>
            <a:ext cx="997953" cy="835"/>
          </a:xfrm>
          <a:prstGeom prst="line">
            <a:avLst/>
          </a:prstGeom>
          <a:ln w="12700"/>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558C2967-E598-3DC3-8FE5-E8C187C13131}"/>
              </a:ext>
            </a:extLst>
          </p:cNvPr>
          <p:cNvCxnSpPr>
            <a:cxnSpLocks/>
            <a:endCxn id="7" idx="1"/>
          </p:cNvCxnSpPr>
          <p:nvPr/>
        </p:nvCxnSpPr>
        <p:spPr>
          <a:xfrm>
            <a:off x="6327274" y="3029847"/>
            <a:ext cx="185658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48A1CBB5-3DFD-F439-8BAC-72603B889536}"/>
              </a:ext>
            </a:extLst>
          </p:cNvPr>
          <p:cNvCxnSpPr>
            <a:cxnSpLocks/>
          </p:cNvCxnSpPr>
          <p:nvPr/>
        </p:nvCxnSpPr>
        <p:spPr>
          <a:xfrm>
            <a:off x="5395406" y="3752424"/>
            <a:ext cx="287545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C803A5-8CFA-B93A-0A42-655281487FD3}"/>
              </a:ext>
            </a:extLst>
          </p:cNvPr>
          <p:cNvCxnSpPr>
            <a:cxnSpLocks/>
          </p:cNvCxnSpPr>
          <p:nvPr/>
        </p:nvCxnSpPr>
        <p:spPr>
          <a:xfrm>
            <a:off x="3833996" y="4412534"/>
            <a:ext cx="4396151" cy="19024"/>
          </a:xfrm>
          <a:prstGeom prst="line">
            <a:avLst/>
          </a:prstGeom>
          <a:ln w="12700"/>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A1AFC982-B827-FFA3-4483-DB5418F176F7}"/>
              </a:ext>
            </a:extLst>
          </p:cNvPr>
          <p:cNvCxnSpPr>
            <a:cxnSpLocks/>
          </p:cNvCxnSpPr>
          <p:nvPr/>
        </p:nvCxnSpPr>
        <p:spPr>
          <a:xfrm>
            <a:off x="5928605" y="4726741"/>
            <a:ext cx="2280653"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2552B461-8514-78A1-943F-3F1EDB1947D1}"/>
              </a:ext>
            </a:extLst>
          </p:cNvPr>
          <p:cNvCxnSpPr>
            <a:cxnSpLocks/>
            <a:endCxn id="9" idx="1"/>
          </p:cNvCxnSpPr>
          <p:nvPr/>
        </p:nvCxnSpPr>
        <p:spPr>
          <a:xfrm flipV="1">
            <a:off x="4414296" y="5523182"/>
            <a:ext cx="3856567" cy="43797"/>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7894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Coding </a:t>
            </a:r>
            <a:r>
              <a:rPr lang="en-US" sz="4000" dirty="0"/>
              <a:t>(with goal)</a:t>
            </a:r>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4023360"/>
          </a:xfrm>
        </p:spPr>
        <p:txBody>
          <a:bodyPr>
            <a:normAutofit fontScale="92500" lnSpcReduction="10000"/>
          </a:bodyPr>
          <a:lstStyle/>
          <a:p>
            <a:r>
              <a:rPr lang="en-US" sz="3000" b="1" dirty="0"/>
              <a:t>Data</a:t>
            </a:r>
            <a:r>
              <a:rPr lang="en-US" sz="3000" dirty="0"/>
              <a:t> (Example responses to example interview):</a:t>
            </a:r>
            <a:br>
              <a:rPr lang="en-US" dirty="0"/>
            </a:br>
            <a:r>
              <a:rPr lang="en-US" dirty="0"/>
              <a:t>“In my life, I want to use programming for something productive, to help people make things. Maybe engineering software or productivity software. I want to know how a programmer should think about performance day-to-day. I know about common optimizations, but I also know they aren’t always needed in real life. If I knew this, I would be able to ensure that productivity software scale to the large projects that happen when engineers are trying to develop new things in the real world, whether it’s roads or movies.” </a:t>
            </a:r>
          </a:p>
        </p:txBody>
      </p:sp>
      <p:sp>
        <p:nvSpPr>
          <p:cNvPr id="5" name="TextBox 4">
            <a:extLst>
              <a:ext uri="{FF2B5EF4-FFF2-40B4-BE49-F238E27FC236}">
                <a16:creationId xmlns:a16="http://schemas.microsoft.com/office/drawing/2014/main" id="{A8491B79-7632-84D3-4DA8-29194D46F36E}"/>
              </a:ext>
            </a:extLst>
          </p:cNvPr>
          <p:cNvSpPr txBox="1"/>
          <p:nvPr/>
        </p:nvSpPr>
        <p:spPr>
          <a:xfrm>
            <a:off x="8209258" y="2521820"/>
            <a:ext cx="2689454" cy="369332"/>
          </a:xfrm>
          <a:prstGeom prst="rect">
            <a:avLst/>
          </a:prstGeom>
          <a:noFill/>
        </p:spPr>
        <p:txBody>
          <a:bodyPr wrap="none" rtlCol="0">
            <a:spAutoFit/>
          </a:bodyPr>
          <a:lstStyle/>
          <a:p>
            <a:r>
              <a:rPr lang="en-US" dirty="0"/>
              <a:t>“Implementation-focused”</a:t>
            </a:r>
          </a:p>
        </p:txBody>
      </p:sp>
      <p:sp>
        <p:nvSpPr>
          <p:cNvPr id="6" name="TextBox 5">
            <a:extLst>
              <a:ext uri="{FF2B5EF4-FFF2-40B4-BE49-F238E27FC236}">
                <a16:creationId xmlns:a16="http://schemas.microsoft.com/office/drawing/2014/main" id="{23E63D90-4ED8-73C6-4832-DBC9DE2B441F}"/>
              </a:ext>
            </a:extLst>
          </p:cNvPr>
          <p:cNvSpPr txBox="1"/>
          <p:nvPr/>
        </p:nvSpPr>
        <p:spPr>
          <a:xfrm>
            <a:off x="8422105" y="1737360"/>
            <a:ext cx="1181990" cy="523220"/>
          </a:xfrm>
          <a:prstGeom prst="rect">
            <a:avLst/>
          </a:prstGeom>
          <a:noFill/>
        </p:spPr>
        <p:txBody>
          <a:bodyPr wrap="none" rtlCol="0">
            <a:spAutoFit/>
          </a:bodyPr>
          <a:lstStyle/>
          <a:p>
            <a:r>
              <a:rPr lang="en-US" sz="2800" b="1" dirty="0"/>
              <a:t>CODES</a:t>
            </a:r>
          </a:p>
        </p:txBody>
      </p:sp>
      <p:sp>
        <p:nvSpPr>
          <p:cNvPr id="7" name="TextBox 6">
            <a:extLst>
              <a:ext uri="{FF2B5EF4-FFF2-40B4-BE49-F238E27FC236}">
                <a16:creationId xmlns:a16="http://schemas.microsoft.com/office/drawing/2014/main" id="{DC58D5FF-A3C2-38CE-6EA6-B8D0F03145A9}"/>
              </a:ext>
            </a:extLst>
          </p:cNvPr>
          <p:cNvSpPr txBox="1"/>
          <p:nvPr/>
        </p:nvSpPr>
        <p:spPr>
          <a:xfrm>
            <a:off x="8183858" y="2845181"/>
            <a:ext cx="1920141" cy="369332"/>
          </a:xfrm>
          <a:prstGeom prst="rect">
            <a:avLst/>
          </a:prstGeom>
          <a:noFill/>
        </p:spPr>
        <p:txBody>
          <a:bodyPr wrap="none" rtlCol="0">
            <a:spAutoFit/>
          </a:bodyPr>
          <a:lstStyle/>
          <a:p>
            <a:r>
              <a:rPr lang="en-US" dirty="0"/>
              <a:t>“Large codebases”</a:t>
            </a:r>
          </a:p>
        </p:txBody>
      </p:sp>
      <p:sp>
        <p:nvSpPr>
          <p:cNvPr id="8" name="TextBox 7">
            <a:extLst>
              <a:ext uri="{FF2B5EF4-FFF2-40B4-BE49-F238E27FC236}">
                <a16:creationId xmlns:a16="http://schemas.microsoft.com/office/drawing/2014/main" id="{E819E907-837F-C757-F4EC-96F55B1AC89C}"/>
              </a:ext>
            </a:extLst>
          </p:cNvPr>
          <p:cNvSpPr txBox="1"/>
          <p:nvPr/>
        </p:nvSpPr>
        <p:spPr>
          <a:xfrm>
            <a:off x="8230147" y="4548864"/>
            <a:ext cx="2103140" cy="369332"/>
          </a:xfrm>
          <a:prstGeom prst="rect">
            <a:avLst/>
          </a:prstGeom>
          <a:noFill/>
        </p:spPr>
        <p:txBody>
          <a:bodyPr wrap="none" rtlCol="0">
            <a:spAutoFit/>
          </a:bodyPr>
          <a:lstStyle/>
          <a:p>
            <a:r>
              <a:rPr lang="en-US" dirty="0"/>
              <a:t>“Scalability-minded”</a:t>
            </a:r>
          </a:p>
        </p:txBody>
      </p:sp>
      <p:sp>
        <p:nvSpPr>
          <p:cNvPr id="12" name="TextBox 11">
            <a:extLst>
              <a:ext uri="{FF2B5EF4-FFF2-40B4-BE49-F238E27FC236}">
                <a16:creationId xmlns:a16="http://schemas.microsoft.com/office/drawing/2014/main" id="{7F991E9D-E6D4-2300-1541-BFB17D8FD45A}"/>
              </a:ext>
            </a:extLst>
          </p:cNvPr>
          <p:cNvSpPr txBox="1"/>
          <p:nvPr/>
        </p:nvSpPr>
        <p:spPr>
          <a:xfrm>
            <a:off x="8209258" y="3567758"/>
            <a:ext cx="2372894" cy="369332"/>
          </a:xfrm>
          <a:prstGeom prst="rect">
            <a:avLst/>
          </a:prstGeom>
          <a:noFill/>
        </p:spPr>
        <p:txBody>
          <a:bodyPr wrap="none" rtlCol="0">
            <a:spAutoFit/>
          </a:bodyPr>
          <a:lstStyle/>
          <a:p>
            <a:r>
              <a:rPr lang="en-US" dirty="0"/>
              <a:t>“Performance-minded”</a:t>
            </a:r>
          </a:p>
        </p:txBody>
      </p:sp>
      <p:cxnSp>
        <p:nvCxnSpPr>
          <p:cNvPr id="14" name="Straight Connector 13">
            <a:extLst>
              <a:ext uri="{FF2B5EF4-FFF2-40B4-BE49-F238E27FC236}">
                <a16:creationId xmlns:a16="http://schemas.microsoft.com/office/drawing/2014/main" id="{A984B22D-D617-B8C6-4AE7-75C667A6FC7C}"/>
              </a:ext>
            </a:extLst>
          </p:cNvPr>
          <p:cNvCxnSpPr>
            <a:cxnSpLocks/>
          </p:cNvCxnSpPr>
          <p:nvPr/>
        </p:nvCxnSpPr>
        <p:spPr>
          <a:xfrm>
            <a:off x="3845292" y="2845181"/>
            <a:ext cx="337365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77371B62-93F7-C5CB-2AE8-A318BB524F38}"/>
              </a:ext>
            </a:extLst>
          </p:cNvPr>
          <p:cNvCxnSpPr>
            <a:cxnSpLocks/>
          </p:cNvCxnSpPr>
          <p:nvPr/>
        </p:nvCxnSpPr>
        <p:spPr>
          <a:xfrm>
            <a:off x="4705149" y="3214513"/>
            <a:ext cx="164752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642481F0-D73E-723A-6D31-A129F38167E9}"/>
              </a:ext>
            </a:extLst>
          </p:cNvPr>
          <p:cNvCxnSpPr>
            <a:cxnSpLocks/>
          </p:cNvCxnSpPr>
          <p:nvPr/>
        </p:nvCxnSpPr>
        <p:spPr>
          <a:xfrm>
            <a:off x="419100" y="3819301"/>
            <a:ext cx="495070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60884885-1D47-8E29-E5A4-44329EC299B4}"/>
              </a:ext>
            </a:extLst>
          </p:cNvPr>
          <p:cNvCxnSpPr>
            <a:cxnSpLocks/>
          </p:cNvCxnSpPr>
          <p:nvPr/>
        </p:nvCxnSpPr>
        <p:spPr>
          <a:xfrm flipV="1">
            <a:off x="3095568" y="4762891"/>
            <a:ext cx="3600687" cy="18975"/>
          </a:xfrm>
          <a:prstGeom prst="line">
            <a:avLst/>
          </a:prstGeom>
          <a:ln w="381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30E62BF-7F98-78CB-EB7A-6C75D83BD29E}"/>
              </a:ext>
            </a:extLst>
          </p:cNvPr>
          <p:cNvCxnSpPr>
            <a:cxnSpLocks/>
          </p:cNvCxnSpPr>
          <p:nvPr/>
        </p:nvCxnSpPr>
        <p:spPr>
          <a:xfrm>
            <a:off x="7211305" y="2532821"/>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7C7074B-D9A0-59CA-6DE8-211F15A0B2F8}"/>
              </a:ext>
            </a:extLst>
          </p:cNvPr>
          <p:cNvCxnSpPr>
            <a:cxnSpLocks/>
          </p:cNvCxnSpPr>
          <p:nvPr/>
        </p:nvCxnSpPr>
        <p:spPr>
          <a:xfrm>
            <a:off x="6352674" y="2902153"/>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2C302F44-5FD7-5A3C-DA9A-5AE5AF51626C}"/>
              </a:ext>
            </a:extLst>
          </p:cNvPr>
          <p:cNvCxnSpPr>
            <a:cxnSpLocks/>
          </p:cNvCxnSpPr>
          <p:nvPr/>
        </p:nvCxnSpPr>
        <p:spPr>
          <a:xfrm>
            <a:off x="5369805" y="3506941"/>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D11DEF5-6DF9-D14B-AADD-A93F57593A47}"/>
              </a:ext>
            </a:extLst>
          </p:cNvPr>
          <p:cNvCxnSpPr>
            <a:cxnSpLocks/>
          </p:cNvCxnSpPr>
          <p:nvPr/>
        </p:nvCxnSpPr>
        <p:spPr>
          <a:xfrm>
            <a:off x="6675365" y="4481060"/>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E42E43F1-E6B3-D88B-9B45-6A2560AD9C5F}"/>
              </a:ext>
            </a:extLst>
          </p:cNvPr>
          <p:cNvCxnSpPr>
            <a:cxnSpLocks/>
            <a:endCxn id="5" idx="1"/>
          </p:cNvCxnSpPr>
          <p:nvPr/>
        </p:nvCxnSpPr>
        <p:spPr>
          <a:xfrm>
            <a:off x="7211305" y="2705651"/>
            <a:ext cx="997953" cy="835"/>
          </a:xfrm>
          <a:prstGeom prst="line">
            <a:avLst/>
          </a:prstGeom>
          <a:ln w="12700"/>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558C2967-E598-3DC3-8FE5-E8C187C13131}"/>
              </a:ext>
            </a:extLst>
          </p:cNvPr>
          <p:cNvCxnSpPr>
            <a:cxnSpLocks/>
            <a:endCxn id="7" idx="1"/>
          </p:cNvCxnSpPr>
          <p:nvPr/>
        </p:nvCxnSpPr>
        <p:spPr>
          <a:xfrm>
            <a:off x="6327274" y="3029847"/>
            <a:ext cx="185658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48A1CBB5-3DFD-F439-8BAC-72603B889536}"/>
              </a:ext>
            </a:extLst>
          </p:cNvPr>
          <p:cNvCxnSpPr>
            <a:cxnSpLocks/>
          </p:cNvCxnSpPr>
          <p:nvPr/>
        </p:nvCxnSpPr>
        <p:spPr>
          <a:xfrm>
            <a:off x="5395406" y="3752424"/>
            <a:ext cx="287545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A1AFC982-B827-FFA3-4483-DB5418F176F7}"/>
              </a:ext>
            </a:extLst>
          </p:cNvPr>
          <p:cNvCxnSpPr>
            <a:cxnSpLocks/>
          </p:cNvCxnSpPr>
          <p:nvPr/>
        </p:nvCxnSpPr>
        <p:spPr>
          <a:xfrm flipV="1">
            <a:off x="6705600" y="4726741"/>
            <a:ext cx="1503658" cy="6789"/>
          </a:xfrm>
          <a:prstGeom prst="line">
            <a:avLst/>
          </a:prstGeom>
          <a:ln w="1270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C89C2948-EC21-B7B1-FB87-72459935D44A}"/>
              </a:ext>
            </a:extLst>
          </p:cNvPr>
          <p:cNvSpPr txBox="1"/>
          <p:nvPr/>
        </p:nvSpPr>
        <p:spPr>
          <a:xfrm>
            <a:off x="519237" y="5756192"/>
            <a:ext cx="10268965" cy="584775"/>
          </a:xfrm>
          <a:prstGeom prst="rect">
            <a:avLst/>
          </a:prstGeom>
          <a:noFill/>
        </p:spPr>
        <p:txBody>
          <a:bodyPr wrap="none" rtlCol="0">
            <a:spAutoFit/>
          </a:bodyPr>
          <a:lstStyle/>
          <a:p>
            <a:r>
              <a:rPr lang="en-US" sz="3200" dirty="0"/>
              <a:t>Goal: Assess which classroom topics the subject cares about </a:t>
            </a:r>
          </a:p>
        </p:txBody>
      </p:sp>
    </p:spTree>
    <p:extLst>
      <p:ext uri="{BB962C8B-B14F-4D97-AF65-F5344CB8AC3E}">
        <p14:creationId xmlns:p14="http://schemas.microsoft.com/office/powerpoint/2010/main" val="3148361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Coding </a:t>
            </a:r>
            <a:r>
              <a:rPr lang="en-US" sz="4000" dirty="0"/>
              <a:t>(Are You Done?)</a:t>
            </a:r>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4023360"/>
          </a:xfrm>
        </p:spPr>
        <p:txBody>
          <a:bodyPr>
            <a:normAutofit fontScale="92500" lnSpcReduction="10000"/>
          </a:bodyPr>
          <a:lstStyle/>
          <a:p>
            <a:r>
              <a:rPr lang="en-US" sz="3000" b="1" dirty="0"/>
              <a:t>Data</a:t>
            </a:r>
            <a:r>
              <a:rPr lang="en-US" sz="3000" dirty="0"/>
              <a:t> (Example responses to example interview):</a:t>
            </a:r>
            <a:br>
              <a:rPr lang="en-US" dirty="0"/>
            </a:br>
            <a:r>
              <a:rPr lang="en-US" dirty="0"/>
              <a:t>“In my life, I want to use programming for something productive, to help people make things. Maybe engineering software or productivity software. I want to know how a programmer should think about performance day-to-day. I know about common optimizations, but I also know they aren’t always needed in real life. If I knew this, I would be able to ensure that productivity software scale to the large projects that happen when engineers are trying to develop new things in the real world, whether it’s roads or movies.” </a:t>
            </a:r>
          </a:p>
        </p:txBody>
      </p:sp>
      <p:sp>
        <p:nvSpPr>
          <p:cNvPr id="5" name="TextBox 4">
            <a:extLst>
              <a:ext uri="{FF2B5EF4-FFF2-40B4-BE49-F238E27FC236}">
                <a16:creationId xmlns:a16="http://schemas.microsoft.com/office/drawing/2014/main" id="{A8491B79-7632-84D3-4DA8-29194D46F36E}"/>
              </a:ext>
            </a:extLst>
          </p:cNvPr>
          <p:cNvSpPr txBox="1"/>
          <p:nvPr/>
        </p:nvSpPr>
        <p:spPr>
          <a:xfrm>
            <a:off x="8209258" y="2521820"/>
            <a:ext cx="2689454" cy="369332"/>
          </a:xfrm>
          <a:prstGeom prst="rect">
            <a:avLst/>
          </a:prstGeom>
          <a:noFill/>
        </p:spPr>
        <p:txBody>
          <a:bodyPr wrap="none" rtlCol="0">
            <a:spAutoFit/>
          </a:bodyPr>
          <a:lstStyle/>
          <a:p>
            <a:r>
              <a:rPr lang="en-US" dirty="0"/>
              <a:t>“Implementation-focused”</a:t>
            </a:r>
          </a:p>
        </p:txBody>
      </p:sp>
      <p:sp>
        <p:nvSpPr>
          <p:cNvPr id="6" name="TextBox 5">
            <a:extLst>
              <a:ext uri="{FF2B5EF4-FFF2-40B4-BE49-F238E27FC236}">
                <a16:creationId xmlns:a16="http://schemas.microsoft.com/office/drawing/2014/main" id="{23E63D90-4ED8-73C6-4832-DBC9DE2B441F}"/>
              </a:ext>
            </a:extLst>
          </p:cNvPr>
          <p:cNvSpPr txBox="1"/>
          <p:nvPr/>
        </p:nvSpPr>
        <p:spPr>
          <a:xfrm>
            <a:off x="8422105" y="1737360"/>
            <a:ext cx="1181990" cy="523220"/>
          </a:xfrm>
          <a:prstGeom prst="rect">
            <a:avLst/>
          </a:prstGeom>
          <a:noFill/>
        </p:spPr>
        <p:txBody>
          <a:bodyPr wrap="none" rtlCol="0">
            <a:spAutoFit/>
          </a:bodyPr>
          <a:lstStyle/>
          <a:p>
            <a:r>
              <a:rPr lang="en-US" sz="2800" b="1" dirty="0"/>
              <a:t>CODES</a:t>
            </a:r>
          </a:p>
        </p:txBody>
      </p:sp>
      <p:sp>
        <p:nvSpPr>
          <p:cNvPr id="7" name="TextBox 6">
            <a:extLst>
              <a:ext uri="{FF2B5EF4-FFF2-40B4-BE49-F238E27FC236}">
                <a16:creationId xmlns:a16="http://schemas.microsoft.com/office/drawing/2014/main" id="{DC58D5FF-A3C2-38CE-6EA6-B8D0F03145A9}"/>
              </a:ext>
            </a:extLst>
          </p:cNvPr>
          <p:cNvSpPr txBox="1"/>
          <p:nvPr/>
        </p:nvSpPr>
        <p:spPr>
          <a:xfrm>
            <a:off x="8183858" y="2845181"/>
            <a:ext cx="1920141" cy="369332"/>
          </a:xfrm>
          <a:prstGeom prst="rect">
            <a:avLst/>
          </a:prstGeom>
          <a:noFill/>
        </p:spPr>
        <p:txBody>
          <a:bodyPr wrap="none" rtlCol="0">
            <a:spAutoFit/>
          </a:bodyPr>
          <a:lstStyle/>
          <a:p>
            <a:r>
              <a:rPr lang="en-US" dirty="0"/>
              <a:t>“Large codebases”</a:t>
            </a:r>
          </a:p>
        </p:txBody>
      </p:sp>
      <p:sp>
        <p:nvSpPr>
          <p:cNvPr id="8" name="TextBox 7">
            <a:extLst>
              <a:ext uri="{FF2B5EF4-FFF2-40B4-BE49-F238E27FC236}">
                <a16:creationId xmlns:a16="http://schemas.microsoft.com/office/drawing/2014/main" id="{E819E907-837F-C757-F4EC-96F55B1AC89C}"/>
              </a:ext>
            </a:extLst>
          </p:cNvPr>
          <p:cNvSpPr txBox="1"/>
          <p:nvPr/>
        </p:nvSpPr>
        <p:spPr>
          <a:xfrm>
            <a:off x="8230147" y="4548864"/>
            <a:ext cx="2103140" cy="369332"/>
          </a:xfrm>
          <a:prstGeom prst="rect">
            <a:avLst/>
          </a:prstGeom>
          <a:noFill/>
        </p:spPr>
        <p:txBody>
          <a:bodyPr wrap="none" rtlCol="0">
            <a:spAutoFit/>
          </a:bodyPr>
          <a:lstStyle/>
          <a:p>
            <a:r>
              <a:rPr lang="en-US" dirty="0"/>
              <a:t>“Scalability-minded”</a:t>
            </a:r>
          </a:p>
        </p:txBody>
      </p:sp>
      <p:sp>
        <p:nvSpPr>
          <p:cNvPr id="12" name="TextBox 11">
            <a:extLst>
              <a:ext uri="{FF2B5EF4-FFF2-40B4-BE49-F238E27FC236}">
                <a16:creationId xmlns:a16="http://schemas.microsoft.com/office/drawing/2014/main" id="{7F991E9D-E6D4-2300-1541-BFB17D8FD45A}"/>
              </a:ext>
            </a:extLst>
          </p:cNvPr>
          <p:cNvSpPr txBox="1"/>
          <p:nvPr/>
        </p:nvSpPr>
        <p:spPr>
          <a:xfrm>
            <a:off x="8209258" y="3567758"/>
            <a:ext cx="2372894" cy="369332"/>
          </a:xfrm>
          <a:prstGeom prst="rect">
            <a:avLst/>
          </a:prstGeom>
          <a:noFill/>
        </p:spPr>
        <p:txBody>
          <a:bodyPr wrap="none" rtlCol="0">
            <a:spAutoFit/>
          </a:bodyPr>
          <a:lstStyle/>
          <a:p>
            <a:r>
              <a:rPr lang="en-US" dirty="0"/>
              <a:t>“Performance-minded”</a:t>
            </a:r>
          </a:p>
        </p:txBody>
      </p:sp>
      <p:cxnSp>
        <p:nvCxnSpPr>
          <p:cNvPr id="14" name="Straight Connector 13">
            <a:extLst>
              <a:ext uri="{FF2B5EF4-FFF2-40B4-BE49-F238E27FC236}">
                <a16:creationId xmlns:a16="http://schemas.microsoft.com/office/drawing/2014/main" id="{A984B22D-D617-B8C6-4AE7-75C667A6FC7C}"/>
              </a:ext>
            </a:extLst>
          </p:cNvPr>
          <p:cNvCxnSpPr>
            <a:cxnSpLocks/>
          </p:cNvCxnSpPr>
          <p:nvPr/>
        </p:nvCxnSpPr>
        <p:spPr>
          <a:xfrm>
            <a:off x="3845292" y="2845181"/>
            <a:ext cx="337365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77371B62-93F7-C5CB-2AE8-A318BB524F38}"/>
              </a:ext>
            </a:extLst>
          </p:cNvPr>
          <p:cNvCxnSpPr>
            <a:cxnSpLocks/>
          </p:cNvCxnSpPr>
          <p:nvPr/>
        </p:nvCxnSpPr>
        <p:spPr>
          <a:xfrm>
            <a:off x="4705149" y="3214513"/>
            <a:ext cx="164752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642481F0-D73E-723A-6D31-A129F38167E9}"/>
              </a:ext>
            </a:extLst>
          </p:cNvPr>
          <p:cNvCxnSpPr>
            <a:cxnSpLocks/>
          </p:cNvCxnSpPr>
          <p:nvPr/>
        </p:nvCxnSpPr>
        <p:spPr>
          <a:xfrm>
            <a:off x="419100" y="3819301"/>
            <a:ext cx="495070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60884885-1D47-8E29-E5A4-44329EC299B4}"/>
              </a:ext>
            </a:extLst>
          </p:cNvPr>
          <p:cNvCxnSpPr>
            <a:cxnSpLocks/>
          </p:cNvCxnSpPr>
          <p:nvPr/>
        </p:nvCxnSpPr>
        <p:spPr>
          <a:xfrm flipV="1">
            <a:off x="3095568" y="4762891"/>
            <a:ext cx="3600687" cy="18975"/>
          </a:xfrm>
          <a:prstGeom prst="line">
            <a:avLst/>
          </a:prstGeom>
          <a:ln w="381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30E62BF-7F98-78CB-EB7A-6C75D83BD29E}"/>
              </a:ext>
            </a:extLst>
          </p:cNvPr>
          <p:cNvCxnSpPr>
            <a:cxnSpLocks/>
          </p:cNvCxnSpPr>
          <p:nvPr/>
        </p:nvCxnSpPr>
        <p:spPr>
          <a:xfrm>
            <a:off x="7211305" y="2532821"/>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7C7074B-D9A0-59CA-6DE8-211F15A0B2F8}"/>
              </a:ext>
            </a:extLst>
          </p:cNvPr>
          <p:cNvCxnSpPr>
            <a:cxnSpLocks/>
          </p:cNvCxnSpPr>
          <p:nvPr/>
        </p:nvCxnSpPr>
        <p:spPr>
          <a:xfrm>
            <a:off x="6352674" y="2902153"/>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2C302F44-5FD7-5A3C-DA9A-5AE5AF51626C}"/>
              </a:ext>
            </a:extLst>
          </p:cNvPr>
          <p:cNvCxnSpPr>
            <a:cxnSpLocks/>
          </p:cNvCxnSpPr>
          <p:nvPr/>
        </p:nvCxnSpPr>
        <p:spPr>
          <a:xfrm>
            <a:off x="5369805" y="3506941"/>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D11DEF5-6DF9-D14B-AADD-A93F57593A47}"/>
              </a:ext>
            </a:extLst>
          </p:cNvPr>
          <p:cNvCxnSpPr>
            <a:cxnSpLocks/>
          </p:cNvCxnSpPr>
          <p:nvPr/>
        </p:nvCxnSpPr>
        <p:spPr>
          <a:xfrm>
            <a:off x="6675365" y="4481060"/>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E42E43F1-E6B3-D88B-9B45-6A2560AD9C5F}"/>
              </a:ext>
            </a:extLst>
          </p:cNvPr>
          <p:cNvCxnSpPr>
            <a:cxnSpLocks/>
            <a:endCxn id="5" idx="1"/>
          </p:cNvCxnSpPr>
          <p:nvPr/>
        </p:nvCxnSpPr>
        <p:spPr>
          <a:xfrm>
            <a:off x="7211305" y="2705651"/>
            <a:ext cx="997953" cy="835"/>
          </a:xfrm>
          <a:prstGeom prst="line">
            <a:avLst/>
          </a:prstGeom>
          <a:ln w="12700"/>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558C2967-E598-3DC3-8FE5-E8C187C13131}"/>
              </a:ext>
            </a:extLst>
          </p:cNvPr>
          <p:cNvCxnSpPr>
            <a:cxnSpLocks/>
            <a:endCxn id="7" idx="1"/>
          </p:cNvCxnSpPr>
          <p:nvPr/>
        </p:nvCxnSpPr>
        <p:spPr>
          <a:xfrm>
            <a:off x="6327274" y="3029847"/>
            <a:ext cx="185658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48A1CBB5-3DFD-F439-8BAC-72603B889536}"/>
              </a:ext>
            </a:extLst>
          </p:cNvPr>
          <p:cNvCxnSpPr>
            <a:cxnSpLocks/>
          </p:cNvCxnSpPr>
          <p:nvPr/>
        </p:nvCxnSpPr>
        <p:spPr>
          <a:xfrm>
            <a:off x="5395406" y="3752424"/>
            <a:ext cx="287545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A1AFC982-B827-FFA3-4483-DB5418F176F7}"/>
              </a:ext>
            </a:extLst>
          </p:cNvPr>
          <p:cNvCxnSpPr>
            <a:cxnSpLocks/>
          </p:cNvCxnSpPr>
          <p:nvPr/>
        </p:nvCxnSpPr>
        <p:spPr>
          <a:xfrm flipV="1">
            <a:off x="6705600" y="4726741"/>
            <a:ext cx="1503658" cy="6789"/>
          </a:xfrm>
          <a:prstGeom prst="line">
            <a:avLst/>
          </a:prstGeom>
          <a:ln w="1270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C89C2948-EC21-B7B1-FB87-72459935D44A}"/>
              </a:ext>
            </a:extLst>
          </p:cNvPr>
          <p:cNvSpPr txBox="1"/>
          <p:nvPr/>
        </p:nvSpPr>
        <p:spPr>
          <a:xfrm>
            <a:off x="519237" y="5756192"/>
            <a:ext cx="11355130" cy="584775"/>
          </a:xfrm>
          <a:prstGeom prst="rect">
            <a:avLst/>
          </a:prstGeom>
          <a:noFill/>
        </p:spPr>
        <p:txBody>
          <a:bodyPr wrap="square" rtlCol="0">
            <a:spAutoFit/>
          </a:bodyPr>
          <a:lstStyle/>
          <a:p>
            <a:r>
              <a:rPr lang="en-US" sz="3200" b="1" dirty="0"/>
              <a:t>“Take-away-the-data” test:</a:t>
            </a:r>
            <a:r>
              <a:rPr lang="en-US" sz="3200" dirty="0"/>
              <a:t> If I delete data, can I finish analysis?</a:t>
            </a:r>
          </a:p>
        </p:txBody>
      </p:sp>
    </p:spTree>
    <p:extLst>
      <p:ext uri="{BB962C8B-B14F-4D97-AF65-F5344CB8AC3E}">
        <p14:creationId xmlns:p14="http://schemas.microsoft.com/office/powerpoint/2010/main" val="1722511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Searching</a:t>
            </a:r>
            <a:endParaRPr lang="en-US" sz="4000" dirty="0"/>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3448793"/>
          </a:xfrm>
        </p:spPr>
        <p:txBody>
          <a:bodyPr>
            <a:normAutofit/>
          </a:bodyPr>
          <a:lstStyle/>
          <a:p>
            <a:endParaRPr lang="en-US" dirty="0"/>
          </a:p>
        </p:txBody>
      </p:sp>
      <p:sp>
        <p:nvSpPr>
          <p:cNvPr id="5" name="TextBox 4">
            <a:extLst>
              <a:ext uri="{FF2B5EF4-FFF2-40B4-BE49-F238E27FC236}">
                <a16:creationId xmlns:a16="http://schemas.microsoft.com/office/drawing/2014/main" id="{A8491B79-7632-84D3-4DA8-29194D46F36E}"/>
              </a:ext>
            </a:extLst>
          </p:cNvPr>
          <p:cNvSpPr txBox="1"/>
          <p:nvPr/>
        </p:nvSpPr>
        <p:spPr>
          <a:xfrm>
            <a:off x="8209258" y="2521820"/>
            <a:ext cx="2689454" cy="369332"/>
          </a:xfrm>
          <a:prstGeom prst="rect">
            <a:avLst/>
          </a:prstGeom>
          <a:noFill/>
        </p:spPr>
        <p:txBody>
          <a:bodyPr wrap="none" rtlCol="0">
            <a:spAutoFit/>
          </a:bodyPr>
          <a:lstStyle/>
          <a:p>
            <a:r>
              <a:rPr lang="en-US" dirty="0"/>
              <a:t>“Implementation-focused”</a:t>
            </a:r>
          </a:p>
        </p:txBody>
      </p:sp>
      <p:sp>
        <p:nvSpPr>
          <p:cNvPr id="6" name="TextBox 5">
            <a:extLst>
              <a:ext uri="{FF2B5EF4-FFF2-40B4-BE49-F238E27FC236}">
                <a16:creationId xmlns:a16="http://schemas.microsoft.com/office/drawing/2014/main" id="{23E63D90-4ED8-73C6-4832-DBC9DE2B441F}"/>
              </a:ext>
            </a:extLst>
          </p:cNvPr>
          <p:cNvSpPr txBox="1"/>
          <p:nvPr/>
        </p:nvSpPr>
        <p:spPr>
          <a:xfrm>
            <a:off x="8422105" y="1737360"/>
            <a:ext cx="1181990" cy="523220"/>
          </a:xfrm>
          <a:prstGeom prst="rect">
            <a:avLst/>
          </a:prstGeom>
          <a:noFill/>
        </p:spPr>
        <p:txBody>
          <a:bodyPr wrap="none" rtlCol="0">
            <a:spAutoFit/>
          </a:bodyPr>
          <a:lstStyle/>
          <a:p>
            <a:r>
              <a:rPr lang="en-US" sz="2800" b="1" dirty="0"/>
              <a:t>CODES</a:t>
            </a:r>
          </a:p>
        </p:txBody>
      </p:sp>
      <p:sp>
        <p:nvSpPr>
          <p:cNvPr id="7" name="TextBox 6">
            <a:extLst>
              <a:ext uri="{FF2B5EF4-FFF2-40B4-BE49-F238E27FC236}">
                <a16:creationId xmlns:a16="http://schemas.microsoft.com/office/drawing/2014/main" id="{DC58D5FF-A3C2-38CE-6EA6-B8D0F03145A9}"/>
              </a:ext>
            </a:extLst>
          </p:cNvPr>
          <p:cNvSpPr txBox="1"/>
          <p:nvPr/>
        </p:nvSpPr>
        <p:spPr>
          <a:xfrm>
            <a:off x="8183858" y="2845181"/>
            <a:ext cx="1920141" cy="369332"/>
          </a:xfrm>
          <a:prstGeom prst="rect">
            <a:avLst/>
          </a:prstGeom>
          <a:noFill/>
        </p:spPr>
        <p:txBody>
          <a:bodyPr wrap="none" rtlCol="0">
            <a:spAutoFit/>
          </a:bodyPr>
          <a:lstStyle/>
          <a:p>
            <a:r>
              <a:rPr lang="en-US" dirty="0"/>
              <a:t>“Large codebases”</a:t>
            </a:r>
          </a:p>
        </p:txBody>
      </p:sp>
      <p:sp>
        <p:nvSpPr>
          <p:cNvPr id="8" name="TextBox 7">
            <a:extLst>
              <a:ext uri="{FF2B5EF4-FFF2-40B4-BE49-F238E27FC236}">
                <a16:creationId xmlns:a16="http://schemas.microsoft.com/office/drawing/2014/main" id="{E819E907-837F-C757-F4EC-96F55B1AC89C}"/>
              </a:ext>
            </a:extLst>
          </p:cNvPr>
          <p:cNvSpPr txBox="1"/>
          <p:nvPr/>
        </p:nvSpPr>
        <p:spPr>
          <a:xfrm>
            <a:off x="8230147" y="4548864"/>
            <a:ext cx="2103140" cy="369332"/>
          </a:xfrm>
          <a:prstGeom prst="rect">
            <a:avLst/>
          </a:prstGeom>
          <a:noFill/>
        </p:spPr>
        <p:txBody>
          <a:bodyPr wrap="none" rtlCol="0">
            <a:spAutoFit/>
          </a:bodyPr>
          <a:lstStyle/>
          <a:p>
            <a:r>
              <a:rPr lang="en-US" dirty="0"/>
              <a:t>“Scalability-minded”</a:t>
            </a:r>
          </a:p>
        </p:txBody>
      </p:sp>
      <p:sp>
        <p:nvSpPr>
          <p:cNvPr id="12" name="TextBox 11">
            <a:extLst>
              <a:ext uri="{FF2B5EF4-FFF2-40B4-BE49-F238E27FC236}">
                <a16:creationId xmlns:a16="http://schemas.microsoft.com/office/drawing/2014/main" id="{7F991E9D-E6D4-2300-1541-BFB17D8FD45A}"/>
              </a:ext>
            </a:extLst>
          </p:cNvPr>
          <p:cNvSpPr txBox="1"/>
          <p:nvPr/>
        </p:nvSpPr>
        <p:spPr>
          <a:xfrm>
            <a:off x="8209258" y="3567758"/>
            <a:ext cx="2372894" cy="369332"/>
          </a:xfrm>
          <a:prstGeom prst="rect">
            <a:avLst/>
          </a:prstGeom>
          <a:noFill/>
        </p:spPr>
        <p:txBody>
          <a:bodyPr wrap="none" rtlCol="0">
            <a:spAutoFit/>
          </a:bodyPr>
          <a:lstStyle/>
          <a:p>
            <a:r>
              <a:rPr lang="en-US" dirty="0"/>
              <a:t>“Performance-minded”</a:t>
            </a:r>
          </a:p>
        </p:txBody>
      </p:sp>
      <p:sp>
        <p:nvSpPr>
          <p:cNvPr id="4" name="TextBox 3">
            <a:extLst>
              <a:ext uri="{FF2B5EF4-FFF2-40B4-BE49-F238E27FC236}">
                <a16:creationId xmlns:a16="http://schemas.microsoft.com/office/drawing/2014/main" id="{C89C2948-EC21-B7B1-FB87-72459935D44A}"/>
              </a:ext>
            </a:extLst>
          </p:cNvPr>
          <p:cNvSpPr txBox="1"/>
          <p:nvPr/>
        </p:nvSpPr>
        <p:spPr>
          <a:xfrm>
            <a:off x="519237" y="5756192"/>
            <a:ext cx="11355130" cy="584775"/>
          </a:xfrm>
          <a:prstGeom prst="rect">
            <a:avLst/>
          </a:prstGeom>
          <a:noFill/>
        </p:spPr>
        <p:txBody>
          <a:bodyPr wrap="square" rtlCol="0">
            <a:spAutoFit/>
          </a:bodyPr>
          <a:lstStyle/>
          <a:p>
            <a:r>
              <a:rPr lang="en-US" sz="3200" b="1" dirty="0"/>
              <a:t>Based on codes + goal, identify initial list of themes</a:t>
            </a:r>
            <a:endParaRPr lang="en-US" sz="3200" dirty="0"/>
          </a:p>
        </p:txBody>
      </p:sp>
      <p:sp>
        <p:nvSpPr>
          <p:cNvPr id="9" name="TextBox 8">
            <a:extLst>
              <a:ext uri="{FF2B5EF4-FFF2-40B4-BE49-F238E27FC236}">
                <a16:creationId xmlns:a16="http://schemas.microsoft.com/office/drawing/2014/main" id="{5A0586AD-91BC-08C9-523D-96DEAA90AE63}"/>
              </a:ext>
            </a:extLst>
          </p:cNvPr>
          <p:cNvSpPr txBox="1"/>
          <p:nvPr/>
        </p:nvSpPr>
        <p:spPr>
          <a:xfrm>
            <a:off x="519237" y="5294527"/>
            <a:ext cx="7731475" cy="461665"/>
          </a:xfrm>
          <a:prstGeom prst="rect">
            <a:avLst/>
          </a:prstGeom>
          <a:noFill/>
        </p:spPr>
        <p:txBody>
          <a:bodyPr wrap="none" rtlCol="0">
            <a:spAutoFit/>
          </a:bodyPr>
          <a:lstStyle/>
          <a:p>
            <a:r>
              <a:rPr lang="en-US" sz="2400" dirty="0"/>
              <a:t>Goal: Assess which classroom topics the subject cares about </a:t>
            </a:r>
          </a:p>
        </p:txBody>
      </p:sp>
    </p:spTree>
    <p:extLst>
      <p:ext uri="{BB962C8B-B14F-4D97-AF65-F5344CB8AC3E}">
        <p14:creationId xmlns:p14="http://schemas.microsoft.com/office/powerpoint/2010/main" val="10769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689C7-F297-017F-90D2-FFB7B31E3446}"/>
              </a:ext>
            </a:extLst>
          </p:cNvPr>
          <p:cNvSpPr>
            <a:spLocks noGrp="1"/>
          </p:cNvSpPr>
          <p:nvPr>
            <p:ph type="title"/>
          </p:nvPr>
        </p:nvSpPr>
        <p:spPr/>
        <p:txBody>
          <a:bodyPr/>
          <a:lstStyle/>
          <a:p>
            <a:r>
              <a:rPr lang="en-US" dirty="0"/>
              <a:t>Catching Up on Comics</a:t>
            </a:r>
          </a:p>
        </p:txBody>
      </p:sp>
      <p:pic>
        <p:nvPicPr>
          <p:cNvPr id="5" name="Content Placeholder 4" descr="A black and white comic page of a group of people&#10;&#10;AI-generated content may be incorrect.">
            <a:extLst>
              <a:ext uri="{FF2B5EF4-FFF2-40B4-BE49-F238E27FC236}">
                <a16:creationId xmlns:a16="http://schemas.microsoft.com/office/drawing/2014/main" id="{B0F4E28B-74DA-A8A3-2406-0892EAD3D0F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b="55904"/>
          <a:stretch/>
        </p:blipFill>
        <p:spPr>
          <a:xfrm>
            <a:off x="403859" y="2241885"/>
            <a:ext cx="5193751" cy="3817049"/>
          </a:xfrm>
        </p:spPr>
      </p:pic>
      <p:pic>
        <p:nvPicPr>
          <p:cNvPr id="6" name="Content Placeholder 4" descr="A black and white comic page of a group of people&#10;&#10;AI-generated content may be incorrect.">
            <a:extLst>
              <a:ext uri="{FF2B5EF4-FFF2-40B4-BE49-F238E27FC236}">
                <a16:creationId xmlns:a16="http://schemas.microsoft.com/office/drawing/2014/main" id="{AE4B7E9F-E943-3246-1030-738E68BDDAB3}"/>
              </a:ext>
            </a:extLst>
          </p:cNvPr>
          <p:cNvPicPr>
            <a:picLocks noChangeAspect="1"/>
          </p:cNvPicPr>
          <p:nvPr/>
        </p:nvPicPr>
        <p:blipFill>
          <a:blip r:embed="rId2">
            <a:extLst>
              <a:ext uri="{28A0092B-C50C-407E-A947-70E740481C1C}">
                <a14:useLocalDpi xmlns:a14="http://schemas.microsoft.com/office/drawing/2010/main" val="0"/>
              </a:ext>
            </a:extLst>
          </a:blip>
          <a:srcRect t="44096"/>
          <a:stretch/>
        </p:blipFill>
        <p:spPr>
          <a:xfrm>
            <a:off x="6896100" y="2243542"/>
            <a:ext cx="4345305" cy="4048676"/>
          </a:xfrm>
          <a:prstGeom prst="rect">
            <a:avLst/>
          </a:prstGeom>
        </p:spPr>
      </p:pic>
    </p:spTree>
    <p:extLst>
      <p:ext uri="{BB962C8B-B14F-4D97-AF65-F5344CB8AC3E}">
        <p14:creationId xmlns:p14="http://schemas.microsoft.com/office/powerpoint/2010/main" val="2214339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Searching</a:t>
            </a:r>
            <a:endParaRPr lang="en-US" sz="4000" dirty="0"/>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3448793"/>
          </a:xfrm>
        </p:spPr>
        <p:txBody>
          <a:bodyPr>
            <a:normAutofit/>
          </a:bodyPr>
          <a:lstStyle/>
          <a:p>
            <a:pPr lvl="1"/>
            <a:r>
              <a:rPr lang="en-US" dirty="0"/>
              <a:t>The subject’s highest priority is to learn implementation skills as opposed to theory</a:t>
            </a:r>
          </a:p>
          <a:p>
            <a:pPr lvl="1"/>
            <a:r>
              <a:rPr lang="en-US" dirty="0"/>
              <a:t>This includes programming in the large</a:t>
            </a:r>
          </a:p>
          <a:p>
            <a:pPr lvl="1"/>
            <a:r>
              <a:rPr lang="en-US" dirty="0"/>
              <a:t>It should be efficient</a:t>
            </a:r>
          </a:p>
          <a:p>
            <a:pPr lvl="1"/>
            <a:r>
              <a:rPr lang="en-US" dirty="0"/>
              <a:t>It should scale to large datasets</a:t>
            </a:r>
          </a:p>
          <a:p>
            <a:pPr lvl="1"/>
            <a:r>
              <a:rPr lang="en-US" dirty="0"/>
              <a:t>Correctness is not essential</a:t>
            </a:r>
          </a:p>
        </p:txBody>
      </p:sp>
      <p:sp>
        <p:nvSpPr>
          <p:cNvPr id="5" name="TextBox 4">
            <a:extLst>
              <a:ext uri="{FF2B5EF4-FFF2-40B4-BE49-F238E27FC236}">
                <a16:creationId xmlns:a16="http://schemas.microsoft.com/office/drawing/2014/main" id="{A8491B79-7632-84D3-4DA8-29194D46F36E}"/>
              </a:ext>
            </a:extLst>
          </p:cNvPr>
          <p:cNvSpPr txBox="1"/>
          <p:nvPr/>
        </p:nvSpPr>
        <p:spPr>
          <a:xfrm>
            <a:off x="8209258" y="2521820"/>
            <a:ext cx="2689454" cy="369332"/>
          </a:xfrm>
          <a:prstGeom prst="rect">
            <a:avLst/>
          </a:prstGeom>
          <a:noFill/>
        </p:spPr>
        <p:txBody>
          <a:bodyPr wrap="none" rtlCol="0">
            <a:spAutoFit/>
          </a:bodyPr>
          <a:lstStyle/>
          <a:p>
            <a:r>
              <a:rPr lang="en-US" dirty="0"/>
              <a:t>“Implementation-focused”</a:t>
            </a:r>
          </a:p>
        </p:txBody>
      </p:sp>
      <p:sp>
        <p:nvSpPr>
          <p:cNvPr id="6" name="TextBox 5">
            <a:extLst>
              <a:ext uri="{FF2B5EF4-FFF2-40B4-BE49-F238E27FC236}">
                <a16:creationId xmlns:a16="http://schemas.microsoft.com/office/drawing/2014/main" id="{23E63D90-4ED8-73C6-4832-DBC9DE2B441F}"/>
              </a:ext>
            </a:extLst>
          </p:cNvPr>
          <p:cNvSpPr txBox="1"/>
          <p:nvPr/>
        </p:nvSpPr>
        <p:spPr>
          <a:xfrm>
            <a:off x="8422105" y="1737360"/>
            <a:ext cx="1181990" cy="523220"/>
          </a:xfrm>
          <a:prstGeom prst="rect">
            <a:avLst/>
          </a:prstGeom>
          <a:noFill/>
        </p:spPr>
        <p:txBody>
          <a:bodyPr wrap="none" rtlCol="0">
            <a:spAutoFit/>
          </a:bodyPr>
          <a:lstStyle/>
          <a:p>
            <a:r>
              <a:rPr lang="en-US" sz="2800" b="1" dirty="0"/>
              <a:t>CODES</a:t>
            </a:r>
          </a:p>
        </p:txBody>
      </p:sp>
      <p:sp>
        <p:nvSpPr>
          <p:cNvPr id="7" name="TextBox 6">
            <a:extLst>
              <a:ext uri="{FF2B5EF4-FFF2-40B4-BE49-F238E27FC236}">
                <a16:creationId xmlns:a16="http://schemas.microsoft.com/office/drawing/2014/main" id="{DC58D5FF-A3C2-38CE-6EA6-B8D0F03145A9}"/>
              </a:ext>
            </a:extLst>
          </p:cNvPr>
          <p:cNvSpPr txBox="1"/>
          <p:nvPr/>
        </p:nvSpPr>
        <p:spPr>
          <a:xfrm>
            <a:off x="8183858" y="2845181"/>
            <a:ext cx="1920141" cy="369332"/>
          </a:xfrm>
          <a:prstGeom prst="rect">
            <a:avLst/>
          </a:prstGeom>
          <a:noFill/>
        </p:spPr>
        <p:txBody>
          <a:bodyPr wrap="none" rtlCol="0">
            <a:spAutoFit/>
          </a:bodyPr>
          <a:lstStyle/>
          <a:p>
            <a:r>
              <a:rPr lang="en-US" dirty="0"/>
              <a:t>“Large codebases”</a:t>
            </a:r>
          </a:p>
        </p:txBody>
      </p:sp>
      <p:sp>
        <p:nvSpPr>
          <p:cNvPr id="8" name="TextBox 7">
            <a:extLst>
              <a:ext uri="{FF2B5EF4-FFF2-40B4-BE49-F238E27FC236}">
                <a16:creationId xmlns:a16="http://schemas.microsoft.com/office/drawing/2014/main" id="{E819E907-837F-C757-F4EC-96F55B1AC89C}"/>
              </a:ext>
            </a:extLst>
          </p:cNvPr>
          <p:cNvSpPr txBox="1"/>
          <p:nvPr/>
        </p:nvSpPr>
        <p:spPr>
          <a:xfrm>
            <a:off x="8230147" y="4548864"/>
            <a:ext cx="2103140" cy="369332"/>
          </a:xfrm>
          <a:prstGeom prst="rect">
            <a:avLst/>
          </a:prstGeom>
          <a:noFill/>
        </p:spPr>
        <p:txBody>
          <a:bodyPr wrap="none" rtlCol="0">
            <a:spAutoFit/>
          </a:bodyPr>
          <a:lstStyle/>
          <a:p>
            <a:r>
              <a:rPr lang="en-US" dirty="0"/>
              <a:t>“Scalability-minded”</a:t>
            </a:r>
          </a:p>
        </p:txBody>
      </p:sp>
      <p:sp>
        <p:nvSpPr>
          <p:cNvPr id="12" name="TextBox 11">
            <a:extLst>
              <a:ext uri="{FF2B5EF4-FFF2-40B4-BE49-F238E27FC236}">
                <a16:creationId xmlns:a16="http://schemas.microsoft.com/office/drawing/2014/main" id="{7F991E9D-E6D4-2300-1541-BFB17D8FD45A}"/>
              </a:ext>
            </a:extLst>
          </p:cNvPr>
          <p:cNvSpPr txBox="1"/>
          <p:nvPr/>
        </p:nvSpPr>
        <p:spPr>
          <a:xfrm>
            <a:off x="8209258" y="3567758"/>
            <a:ext cx="2372894" cy="369332"/>
          </a:xfrm>
          <a:prstGeom prst="rect">
            <a:avLst/>
          </a:prstGeom>
          <a:noFill/>
        </p:spPr>
        <p:txBody>
          <a:bodyPr wrap="none" rtlCol="0">
            <a:spAutoFit/>
          </a:bodyPr>
          <a:lstStyle/>
          <a:p>
            <a:r>
              <a:rPr lang="en-US" dirty="0"/>
              <a:t>“Performance-minded”</a:t>
            </a:r>
          </a:p>
        </p:txBody>
      </p:sp>
      <p:sp>
        <p:nvSpPr>
          <p:cNvPr id="4" name="TextBox 3">
            <a:extLst>
              <a:ext uri="{FF2B5EF4-FFF2-40B4-BE49-F238E27FC236}">
                <a16:creationId xmlns:a16="http://schemas.microsoft.com/office/drawing/2014/main" id="{C89C2948-EC21-B7B1-FB87-72459935D44A}"/>
              </a:ext>
            </a:extLst>
          </p:cNvPr>
          <p:cNvSpPr txBox="1"/>
          <p:nvPr/>
        </p:nvSpPr>
        <p:spPr>
          <a:xfrm>
            <a:off x="519237" y="5756192"/>
            <a:ext cx="11355130" cy="584775"/>
          </a:xfrm>
          <a:prstGeom prst="rect">
            <a:avLst/>
          </a:prstGeom>
          <a:noFill/>
        </p:spPr>
        <p:txBody>
          <a:bodyPr wrap="square" rtlCol="0">
            <a:spAutoFit/>
          </a:bodyPr>
          <a:lstStyle/>
          <a:p>
            <a:r>
              <a:rPr lang="en-US" sz="3200" b="1" dirty="0"/>
              <a:t>Based on codes + goal, identify initial list of themes</a:t>
            </a:r>
            <a:endParaRPr lang="en-US" sz="3200" dirty="0"/>
          </a:p>
        </p:txBody>
      </p:sp>
      <p:sp>
        <p:nvSpPr>
          <p:cNvPr id="9" name="TextBox 8">
            <a:extLst>
              <a:ext uri="{FF2B5EF4-FFF2-40B4-BE49-F238E27FC236}">
                <a16:creationId xmlns:a16="http://schemas.microsoft.com/office/drawing/2014/main" id="{5A0586AD-91BC-08C9-523D-96DEAA90AE63}"/>
              </a:ext>
            </a:extLst>
          </p:cNvPr>
          <p:cNvSpPr txBox="1"/>
          <p:nvPr/>
        </p:nvSpPr>
        <p:spPr>
          <a:xfrm>
            <a:off x="519237" y="5294527"/>
            <a:ext cx="7731475" cy="461665"/>
          </a:xfrm>
          <a:prstGeom prst="rect">
            <a:avLst/>
          </a:prstGeom>
          <a:noFill/>
        </p:spPr>
        <p:txBody>
          <a:bodyPr wrap="none" rtlCol="0">
            <a:spAutoFit/>
          </a:bodyPr>
          <a:lstStyle/>
          <a:p>
            <a:r>
              <a:rPr lang="en-US" sz="2400" dirty="0"/>
              <a:t>Goal: Assess which classroom topics the subject cares about </a:t>
            </a:r>
          </a:p>
        </p:txBody>
      </p:sp>
    </p:spTree>
    <p:extLst>
      <p:ext uri="{BB962C8B-B14F-4D97-AF65-F5344CB8AC3E}">
        <p14:creationId xmlns:p14="http://schemas.microsoft.com/office/powerpoint/2010/main" val="1131108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Revising</a:t>
            </a:r>
            <a:endParaRPr lang="en-US" sz="4000" dirty="0"/>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3448793"/>
          </a:xfrm>
        </p:spPr>
        <p:txBody>
          <a:bodyPr>
            <a:normAutofit/>
          </a:bodyPr>
          <a:lstStyle/>
          <a:p>
            <a:pPr lvl="1"/>
            <a:r>
              <a:rPr lang="en-US" dirty="0"/>
              <a:t>The subject’s highest priority is to learn implementation skills as opposed to theory</a:t>
            </a:r>
          </a:p>
          <a:p>
            <a:pPr lvl="1"/>
            <a:r>
              <a:rPr lang="en-US" dirty="0"/>
              <a:t>Within implementation skills, scalability is a priority, broadly defined.</a:t>
            </a:r>
          </a:p>
          <a:p>
            <a:pPr lvl="1"/>
            <a:r>
              <a:rPr lang="en-US" dirty="0"/>
              <a:t>Performance is a priority</a:t>
            </a:r>
          </a:p>
          <a:p>
            <a:pPr lvl="1"/>
            <a:endParaRPr lang="en-US" dirty="0"/>
          </a:p>
          <a:p>
            <a:pPr lvl="1"/>
            <a:r>
              <a:rPr lang="en-US" b="1" dirty="0"/>
              <a:t>Note: </a:t>
            </a:r>
            <a:r>
              <a:rPr lang="en-US" dirty="0"/>
              <a:t>Ideally, themes unite multiple data points. In very small data sets (i.e., exercises), sometimes a single data point becomes a theme</a:t>
            </a:r>
            <a:endParaRPr lang="en-US" b="1" dirty="0"/>
          </a:p>
        </p:txBody>
      </p:sp>
      <p:sp>
        <p:nvSpPr>
          <p:cNvPr id="5" name="TextBox 4">
            <a:extLst>
              <a:ext uri="{FF2B5EF4-FFF2-40B4-BE49-F238E27FC236}">
                <a16:creationId xmlns:a16="http://schemas.microsoft.com/office/drawing/2014/main" id="{A8491B79-7632-84D3-4DA8-29194D46F36E}"/>
              </a:ext>
            </a:extLst>
          </p:cNvPr>
          <p:cNvSpPr txBox="1"/>
          <p:nvPr/>
        </p:nvSpPr>
        <p:spPr>
          <a:xfrm>
            <a:off x="8209258" y="2521820"/>
            <a:ext cx="2689454" cy="369332"/>
          </a:xfrm>
          <a:prstGeom prst="rect">
            <a:avLst/>
          </a:prstGeom>
          <a:noFill/>
        </p:spPr>
        <p:txBody>
          <a:bodyPr wrap="none" rtlCol="0">
            <a:spAutoFit/>
          </a:bodyPr>
          <a:lstStyle/>
          <a:p>
            <a:r>
              <a:rPr lang="en-US" dirty="0"/>
              <a:t>“Implementation-focused”</a:t>
            </a:r>
          </a:p>
        </p:txBody>
      </p:sp>
      <p:sp>
        <p:nvSpPr>
          <p:cNvPr id="6" name="TextBox 5">
            <a:extLst>
              <a:ext uri="{FF2B5EF4-FFF2-40B4-BE49-F238E27FC236}">
                <a16:creationId xmlns:a16="http://schemas.microsoft.com/office/drawing/2014/main" id="{23E63D90-4ED8-73C6-4832-DBC9DE2B441F}"/>
              </a:ext>
            </a:extLst>
          </p:cNvPr>
          <p:cNvSpPr txBox="1"/>
          <p:nvPr/>
        </p:nvSpPr>
        <p:spPr>
          <a:xfrm>
            <a:off x="8422105" y="1737360"/>
            <a:ext cx="1181990" cy="523220"/>
          </a:xfrm>
          <a:prstGeom prst="rect">
            <a:avLst/>
          </a:prstGeom>
          <a:noFill/>
        </p:spPr>
        <p:txBody>
          <a:bodyPr wrap="none" rtlCol="0">
            <a:spAutoFit/>
          </a:bodyPr>
          <a:lstStyle/>
          <a:p>
            <a:r>
              <a:rPr lang="en-US" sz="2800" b="1" dirty="0"/>
              <a:t>CODES</a:t>
            </a:r>
          </a:p>
        </p:txBody>
      </p:sp>
      <p:sp>
        <p:nvSpPr>
          <p:cNvPr id="7" name="TextBox 6">
            <a:extLst>
              <a:ext uri="{FF2B5EF4-FFF2-40B4-BE49-F238E27FC236}">
                <a16:creationId xmlns:a16="http://schemas.microsoft.com/office/drawing/2014/main" id="{DC58D5FF-A3C2-38CE-6EA6-B8D0F03145A9}"/>
              </a:ext>
            </a:extLst>
          </p:cNvPr>
          <p:cNvSpPr txBox="1"/>
          <p:nvPr/>
        </p:nvSpPr>
        <p:spPr>
          <a:xfrm>
            <a:off x="8183858" y="2845181"/>
            <a:ext cx="1920141" cy="369332"/>
          </a:xfrm>
          <a:prstGeom prst="rect">
            <a:avLst/>
          </a:prstGeom>
          <a:noFill/>
        </p:spPr>
        <p:txBody>
          <a:bodyPr wrap="none" rtlCol="0">
            <a:spAutoFit/>
          </a:bodyPr>
          <a:lstStyle/>
          <a:p>
            <a:r>
              <a:rPr lang="en-US" dirty="0"/>
              <a:t>“Large codebases”</a:t>
            </a:r>
          </a:p>
        </p:txBody>
      </p:sp>
      <p:sp>
        <p:nvSpPr>
          <p:cNvPr id="8" name="TextBox 7">
            <a:extLst>
              <a:ext uri="{FF2B5EF4-FFF2-40B4-BE49-F238E27FC236}">
                <a16:creationId xmlns:a16="http://schemas.microsoft.com/office/drawing/2014/main" id="{E819E907-837F-C757-F4EC-96F55B1AC89C}"/>
              </a:ext>
            </a:extLst>
          </p:cNvPr>
          <p:cNvSpPr txBox="1"/>
          <p:nvPr/>
        </p:nvSpPr>
        <p:spPr>
          <a:xfrm>
            <a:off x="8230147" y="4548864"/>
            <a:ext cx="2103140" cy="369332"/>
          </a:xfrm>
          <a:prstGeom prst="rect">
            <a:avLst/>
          </a:prstGeom>
          <a:noFill/>
        </p:spPr>
        <p:txBody>
          <a:bodyPr wrap="none" rtlCol="0">
            <a:spAutoFit/>
          </a:bodyPr>
          <a:lstStyle/>
          <a:p>
            <a:r>
              <a:rPr lang="en-US" dirty="0"/>
              <a:t>“Scalability-minded”</a:t>
            </a:r>
          </a:p>
        </p:txBody>
      </p:sp>
      <p:sp>
        <p:nvSpPr>
          <p:cNvPr id="12" name="TextBox 11">
            <a:extLst>
              <a:ext uri="{FF2B5EF4-FFF2-40B4-BE49-F238E27FC236}">
                <a16:creationId xmlns:a16="http://schemas.microsoft.com/office/drawing/2014/main" id="{7F991E9D-E6D4-2300-1541-BFB17D8FD45A}"/>
              </a:ext>
            </a:extLst>
          </p:cNvPr>
          <p:cNvSpPr txBox="1"/>
          <p:nvPr/>
        </p:nvSpPr>
        <p:spPr>
          <a:xfrm>
            <a:off x="8209258" y="3567758"/>
            <a:ext cx="2372894" cy="369332"/>
          </a:xfrm>
          <a:prstGeom prst="rect">
            <a:avLst/>
          </a:prstGeom>
          <a:noFill/>
        </p:spPr>
        <p:txBody>
          <a:bodyPr wrap="none" rtlCol="0">
            <a:spAutoFit/>
          </a:bodyPr>
          <a:lstStyle/>
          <a:p>
            <a:r>
              <a:rPr lang="en-US" dirty="0"/>
              <a:t>“Performance-minded”</a:t>
            </a:r>
          </a:p>
        </p:txBody>
      </p:sp>
      <p:sp>
        <p:nvSpPr>
          <p:cNvPr id="4" name="TextBox 3">
            <a:extLst>
              <a:ext uri="{FF2B5EF4-FFF2-40B4-BE49-F238E27FC236}">
                <a16:creationId xmlns:a16="http://schemas.microsoft.com/office/drawing/2014/main" id="{C89C2948-EC21-B7B1-FB87-72459935D44A}"/>
              </a:ext>
            </a:extLst>
          </p:cNvPr>
          <p:cNvSpPr txBox="1"/>
          <p:nvPr/>
        </p:nvSpPr>
        <p:spPr>
          <a:xfrm>
            <a:off x="519237" y="5756192"/>
            <a:ext cx="11355130" cy="523220"/>
          </a:xfrm>
          <a:prstGeom prst="rect">
            <a:avLst/>
          </a:prstGeom>
          <a:noFill/>
        </p:spPr>
        <p:txBody>
          <a:bodyPr wrap="square" rtlCol="0">
            <a:spAutoFit/>
          </a:bodyPr>
          <a:lstStyle/>
          <a:p>
            <a:r>
              <a:rPr lang="en-US" sz="2800" b="1" dirty="0"/>
              <a:t>Check: </a:t>
            </a:r>
            <a:r>
              <a:rPr lang="en-US" sz="2800" dirty="0"/>
              <a:t>Supported by data? Redundant? Clear description + relations?</a:t>
            </a:r>
          </a:p>
        </p:txBody>
      </p:sp>
      <p:sp>
        <p:nvSpPr>
          <p:cNvPr id="9" name="TextBox 8">
            <a:extLst>
              <a:ext uri="{FF2B5EF4-FFF2-40B4-BE49-F238E27FC236}">
                <a16:creationId xmlns:a16="http://schemas.microsoft.com/office/drawing/2014/main" id="{5A0586AD-91BC-08C9-523D-96DEAA90AE63}"/>
              </a:ext>
            </a:extLst>
          </p:cNvPr>
          <p:cNvSpPr txBox="1"/>
          <p:nvPr/>
        </p:nvSpPr>
        <p:spPr>
          <a:xfrm>
            <a:off x="519237" y="5294527"/>
            <a:ext cx="7731475" cy="461665"/>
          </a:xfrm>
          <a:prstGeom prst="rect">
            <a:avLst/>
          </a:prstGeom>
          <a:noFill/>
        </p:spPr>
        <p:txBody>
          <a:bodyPr wrap="none" rtlCol="0">
            <a:spAutoFit/>
          </a:bodyPr>
          <a:lstStyle/>
          <a:p>
            <a:r>
              <a:rPr lang="en-US" sz="2400" dirty="0"/>
              <a:t>Goal: Assess which classroom topics the subject cares about </a:t>
            </a:r>
          </a:p>
        </p:txBody>
      </p:sp>
    </p:spTree>
    <p:extLst>
      <p:ext uri="{BB962C8B-B14F-4D97-AF65-F5344CB8AC3E}">
        <p14:creationId xmlns:p14="http://schemas.microsoft.com/office/powerpoint/2010/main" val="1406481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Defining</a:t>
            </a:r>
            <a:endParaRPr lang="en-US" sz="4000" dirty="0"/>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3448793"/>
          </a:xfrm>
        </p:spPr>
        <p:txBody>
          <a:bodyPr>
            <a:normAutofit/>
          </a:bodyPr>
          <a:lstStyle/>
          <a:p>
            <a:pPr lvl="1"/>
            <a:r>
              <a:rPr lang="en-US" dirty="0"/>
              <a:t>“Implementation”: The subject’s highest priority is to learn implementation skills as opposed to theory.</a:t>
            </a:r>
          </a:p>
          <a:p>
            <a:pPr lvl="1"/>
            <a:r>
              <a:rPr lang="en-US" dirty="0"/>
              <a:t>“Scalability”: Within implementation skills, scalability is a priority. Here, scalability ranges from supporting large codebases to supporting large inputs.</a:t>
            </a:r>
          </a:p>
          <a:p>
            <a:pPr lvl="1"/>
            <a:r>
              <a:rPr lang="en-US" dirty="0"/>
              <a:t>“Performance”: Performance is a priority, specifically observed performance in a practical use context, as opposed to best-case theoretical performance.</a:t>
            </a:r>
            <a:endParaRPr lang="en-US" b="1" dirty="0"/>
          </a:p>
        </p:txBody>
      </p:sp>
      <p:sp>
        <p:nvSpPr>
          <p:cNvPr id="5" name="TextBox 4">
            <a:extLst>
              <a:ext uri="{FF2B5EF4-FFF2-40B4-BE49-F238E27FC236}">
                <a16:creationId xmlns:a16="http://schemas.microsoft.com/office/drawing/2014/main" id="{A8491B79-7632-84D3-4DA8-29194D46F36E}"/>
              </a:ext>
            </a:extLst>
          </p:cNvPr>
          <p:cNvSpPr txBox="1"/>
          <p:nvPr/>
        </p:nvSpPr>
        <p:spPr>
          <a:xfrm>
            <a:off x="8209258" y="2521820"/>
            <a:ext cx="2689454" cy="369332"/>
          </a:xfrm>
          <a:prstGeom prst="rect">
            <a:avLst/>
          </a:prstGeom>
          <a:noFill/>
        </p:spPr>
        <p:txBody>
          <a:bodyPr wrap="none" rtlCol="0">
            <a:spAutoFit/>
          </a:bodyPr>
          <a:lstStyle/>
          <a:p>
            <a:r>
              <a:rPr lang="en-US" dirty="0"/>
              <a:t>“Implementation-focused”</a:t>
            </a:r>
          </a:p>
        </p:txBody>
      </p:sp>
      <p:sp>
        <p:nvSpPr>
          <p:cNvPr id="6" name="TextBox 5">
            <a:extLst>
              <a:ext uri="{FF2B5EF4-FFF2-40B4-BE49-F238E27FC236}">
                <a16:creationId xmlns:a16="http://schemas.microsoft.com/office/drawing/2014/main" id="{23E63D90-4ED8-73C6-4832-DBC9DE2B441F}"/>
              </a:ext>
            </a:extLst>
          </p:cNvPr>
          <p:cNvSpPr txBox="1"/>
          <p:nvPr/>
        </p:nvSpPr>
        <p:spPr>
          <a:xfrm>
            <a:off x="8422105" y="1737360"/>
            <a:ext cx="1181990" cy="523220"/>
          </a:xfrm>
          <a:prstGeom prst="rect">
            <a:avLst/>
          </a:prstGeom>
          <a:noFill/>
        </p:spPr>
        <p:txBody>
          <a:bodyPr wrap="none" rtlCol="0">
            <a:spAutoFit/>
          </a:bodyPr>
          <a:lstStyle/>
          <a:p>
            <a:r>
              <a:rPr lang="en-US" sz="2800" b="1" dirty="0"/>
              <a:t>CODES</a:t>
            </a:r>
          </a:p>
        </p:txBody>
      </p:sp>
      <p:sp>
        <p:nvSpPr>
          <p:cNvPr id="7" name="TextBox 6">
            <a:extLst>
              <a:ext uri="{FF2B5EF4-FFF2-40B4-BE49-F238E27FC236}">
                <a16:creationId xmlns:a16="http://schemas.microsoft.com/office/drawing/2014/main" id="{DC58D5FF-A3C2-38CE-6EA6-B8D0F03145A9}"/>
              </a:ext>
            </a:extLst>
          </p:cNvPr>
          <p:cNvSpPr txBox="1"/>
          <p:nvPr/>
        </p:nvSpPr>
        <p:spPr>
          <a:xfrm>
            <a:off x="8183858" y="2845181"/>
            <a:ext cx="1920141" cy="369332"/>
          </a:xfrm>
          <a:prstGeom prst="rect">
            <a:avLst/>
          </a:prstGeom>
          <a:noFill/>
        </p:spPr>
        <p:txBody>
          <a:bodyPr wrap="none" rtlCol="0">
            <a:spAutoFit/>
          </a:bodyPr>
          <a:lstStyle/>
          <a:p>
            <a:r>
              <a:rPr lang="en-US" dirty="0"/>
              <a:t>“Large codebases”</a:t>
            </a:r>
          </a:p>
        </p:txBody>
      </p:sp>
      <p:sp>
        <p:nvSpPr>
          <p:cNvPr id="8" name="TextBox 7">
            <a:extLst>
              <a:ext uri="{FF2B5EF4-FFF2-40B4-BE49-F238E27FC236}">
                <a16:creationId xmlns:a16="http://schemas.microsoft.com/office/drawing/2014/main" id="{E819E907-837F-C757-F4EC-96F55B1AC89C}"/>
              </a:ext>
            </a:extLst>
          </p:cNvPr>
          <p:cNvSpPr txBox="1"/>
          <p:nvPr/>
        </p:nvSpPr>
        <p:spPr>
          <a:xfrm>
            <a:off x="8230147" y="4548864"/>
            <a:ext cx="2103140" cy="369332"/>
          </a:xfrm>
          <a:prstGeom prst="rect">
            <a:avLst/>
          </a:prstGeom>
          <a:noFill/>
        </p:spPr>
        <p:txBody>
          <a:bodyPr wrap="none" rtlCol="0">
            <a:spAutoFit/>
          </a:bodyPr>
          <a:lstStyle/>
          <a:p>
            <a:r>
              <a:rPr lang="en-US" dirty="0"/>
              <a:t>“Scalability-minded”</a:t>
            </a:r>
          </a:p>
        </p:txBody>
      </p:sp>
      <p:sp>
        <p:nvSpPr>
          <p:cNvPr id="12" name="TextBox 11">
            <a:extLst>
              <a:ext uri="{FF2B5EF4-FFF2-40B4-BE49-F238E27FC236}">
                <a16:creationId xmlns:a16="http://schemas.microsoft.com/office/drawing/2014/main" id="{7F991E9D-E6D4-2300-1541-BFB17D8FD45A}"/>
              </a:ext>
            </a:extLst>
          </p:cNvPr>
          <p:cNvSpPr txBox="1"/>
          <p:nvPr/>
        </p:nvSpPr>
        <p:spPr>
          <a:xfrm>
            <a:off x="8209258" y="3567758"/>
            <a:ext cx="2372894" cy="369332"/>
          </a:xfrm>
          <a:prstGeom prst="rect">
            <a:avLst/>
          </a:prstGeom>
          <a:noFill/>
        </p:spPr>
        <p:txBody>
          <a:bodyPr wrap="none" rtlCol="0">
            <a:spAutoFit/>
          </a:bodyPr>
          <a:lstStyle/>
          <a:p>
            <a:r>
              <a:rPr lang="en-US" dirty="0"/>
              <a:t>“Performance-minded”</a:t>
            </a:r>
          </a:p>
        </p:txBody>
      </p:sp>
      <p:sp>
        <p:nvSpPr>
          <p:cNvPr id="4" name="TextBox 3">
            <a:extLst>
              <a:ext uri="{FF2B5EF4-FFF2-40B4-BE49-F238E27FC236}">
                <a16:creationId xmlns:a16="http://schemas.microsoft.com/office/drawing/2014/main" id="{C89C2948-EC21-B7B1-FB87-72459935D44A}"/>
              </a:ext>
            </a:extLst>
          </p:cNvPr>
          <p:cNvSpPr txBox="1"/>
          <p:nvPr/>
        </p:nvSpPr>
        <p:spPr>
          <a:xfrm>
            <a:off x="519237" y="5756192"/>
            <a:ext cx="11355130" cy="523220"/>
          </a:xfrm>
          <a:prstGeom prst="rect">
            <a:avLst/>
          </a:prstGeom>
          <a:noFill/>
        </p:spPr>
        <p:txBody>
          <a:bodyPr wrap="square" rtlCol="0">
            <a:spAutoFit/>
          </a:bodyPr>
          <a:lstStyle/>
          <a:p>
            <a:r>
              <a:rPr lang="en-US" sz="2800" b="1" dirty="0"/>
              <a:t>Check: </a:t>
            </a:r>
            <a:r>
              <a:rPr lang="en-US" sz="2800" dirty="0"/>
              <a:t>Supported by codes? Descriptive and insightful?</a:t>
            </a:r>
          </a:p>
        </p:txBody>
      </p:sp>
      <p:sp>
        <p:nvSpPr>
          <p:cNvPr id="9" name="TextBox 8">
            <a:extLst>
              <a:ext uri="{FF2B5EF4-FFF2-40B4-BE49-F238E27FC236}">
                <a16:creationId xmlns:a16="http://schemas.microsoft.com/office/drawing/2014/main" id="{5A0586AD-91BC-08C9-523D-96DEAA90AE63}"/>
              </a:ext>
            </a:extLst>
          </p:cNvPr>
          <p:cNvSpPr txBox="1"/>
          <p:nvPr/>
        </p:nvSpPr>
        <p:spPr>
          <a:xfrm>
            <a:off x="519237" y="5294527"/>
            <a:ext cx="7731475" cy="461665"/>
          </a:xfrm>
          <a:prstGeom prst="rect">
            <a:avLst/>
          </a:prstGeom>
          <a:noFill/>
        </p:spPr>
        <p:txBody>
          <a:bodyPr wrap="none" rtlCol="0">
            <a:spAutoFit/>
          </a:bodyPr>
          <a:lstStyle/>
          <a:p>
            <a:r>
              <a:rPr lang="en-US" sz="2400" dirty="0"/>
              <a:t>Goal: Assess which classroom topics the subject cares about </a:t>
            </a:r>
          </a:p>
        </p:txBody>
      </p:sp>
    </p:spTree>
    <p:extLst>
      <p:ext uri="{BB962C8B-B14F-4D97-AF65-F5344CB8AC3E}">
        <p14:creationId xmlns:p14="http://schemas.microsoft.com/office/powerpoint/2010/main" val="1823764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Writing</a:t>
            </a:r>
            <a:endParaRPr lang="en-US" sz="4000" dirty="0"/>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3448793"/>
          </a:xfrm>
        </p:spPr>
        <p:txBody>
          <a:bodyPr>
            <a:normAutofit/>
          </a:bodyPr>
          <a:lstStyle/>
          <a:p>
            <a:pPr marL="201168" lvl="1" indent="0">
              <a:buNone/>
            </a:pPr>
            <a:r>
              <a:rPr lang="en-US" b="1" dirty="0"/>
              <a:t>Self-explanatory:</a:t>
            </a:r>
            <a:r>
              <a:rPr lang="en-US" dirty="0"/>
              <a:t> Write a report</a:t>
            </a:r>
            <a:endParaRPr lang="en-US" b="1" dirty="0"/>
          </a:p>
        </p:txBody>
      </p:sp>
    </p:spTree>
    <p:extLst>
      <p:ext uri="{BB962C8B-B14F-4D97-AF65-F5344CB8AC3E}">
        <p14:creationId xmlns:p14="http://schemas.microsoft.com/office/powerpoint/2010/main" val="4270118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Activity (5-10 minutes)</a:t>
            </a:r>
            <a:endParaRPr lang="en-US" sz="4000" dirty="0"/>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11391767" cy="4377265"/>
          </a:xfrm>
        </p:spPr>
        <p:txBody>
          <a:bodyPr>
            <a:normAutofit/>
          </a:bodyPr>
          <a:lstStyle/>
          <a:p>
            <a:pPr marL="201168" lvl="1" indent="0">
              <a:buNone/>
            </a:pPr>
            <a:r>
              <a:rPr lang="en-US" b="1" dirty="0"/>
              <a:t>Perform</a:t>
            </a:r>
            <a:r>
              <a:rPr lang="en-US" dirty="0"/>
              <a:t> a thematic analysis on the interview data you collected in the previous exercise. Ask questions as needed. Recall the steps.</a:t>
            </a:r>
            <a:endParaRPr lang="en-US" b="1" dirty="0"/>
          </a:p>
        </p:txBody>
      </p:sp>
      <p:sp>
        <p:nvSpPr>
          <p:cNvPr id="4" name="Content Placeholder 2">
            <a:extLst>
              <a:ext uri="{FF2B5EF4-FFF2-40B4-BE49-F238E27FC236}">
                <a16:creationId xmlns:a16="http://schemas.microsoft.com/office/drawing/2014/main" id="{3917E053-A371-C221-1D81-7985B37F7E00}"/>
              </a:ext>
            </a:extLst>
          </p:cNvPr>
          <p:cNvSpPr txBox="1">
            <a:spLocks/>
          </p:cNvSpPr>
          <p:nvPr/>
        </p:nvSpPr>
        <p:spPr>
          <a:xfrm>
            <a:off x="984316" y="2548037"/>
            <a:ext cx="10058400" cy="348446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buFont typeface="+mj-lt"/>
              <a:buAutoNum type="arabicPeriod"/>
            </a:pPr>
            <a:r>
              <a:rPr lang="en-US" b="1" dirty="0"/>
              <a:t>Familiarize</a:t>
            </a:r>
            <a:r>
              <a:rPr lang="en-US" dirty="0"/>
              <a:t> yourself with the data</a:t>
            </a:r>
            <a:endParaRPr lang="en-US" b="1" dirty="0"/>
          </a:p>
          <a:p>
            <a:pPr marL="514350" indent="-514350">
              <a:buFont typeface="+mj-lt"/>
              <a:buAutoNum type="arabicPeriod"/>
            </a:pPr>
            <a:r>
              <a:rPr lang="en-US" b="1" dirty="0"/>
              <a:t>Code</a:t>
            </a:r>
            <a:r>
              <a:rPr lang="en-US" dirty="0"/>
              <a:t> the data</a:t>
            </a:r>
          </a:p>
          <a:p>
            <a:pPr marL="514350" indent="-514350">
              <a:buFont typeface="+mj-lt"/>
              <a:buAutoNum type="arabicPeriod"/>
            </a:pPr>
            <a:r>
              <a:rPr lang="en-US" b="1" dirty="0"/>
              <a:t>Search</a:t>
            </a:r>
            <a:r>
              <a:rPr lang="en-US" dirty="0"/>
              <a:t> for themes in the code</a:t>
            </a:r>
          </a:p>
          <a:p>
            <a:pPr marL="514350" indent="-514350">
              <a:buFont typeface="+mj-lt"/>
              <a:buAutoNum type="arabicPeriod"/>
            </a:pPr>
            <a:r>
              <a:rPr lang="en-US" b="1" dirty="0"/>
              <a:t>Revise</a:t>
            </a:r>
            <a:r>
              <a:rPr lang="en-US" dirty="0"/>
              <a:t> the themes</a:t>
            </a:r>
          </a:p>
          <a:p>
            <a:pPr marL="514350" indent="-514350">
              <a:buFont typeface="+mj-lt"/>
              <a:buAutoNum type="arabicPeriod"/>
            </a:pPr>
            <a:r>
              <a:rPr lang="en-US" b="1" dirty="0"/>
              <a:t>Define</a:t>
            </a:r>
            <a:r>
              <a:rPr lang="en-US" dirty="0"/>
              <a:t> the themes</a:t>
            </a:r>
          </a:p>
          <a:p>
            <a:pPr marL="514350" indent="-514350">
              <a:buFont typeface="+mj-lt"/>
              <a:buAutoNum type="arabicPeriod"/>
            </a:pPr>
            <a:r>
              <a:rPr lang="en-US" b="1" strike="sngStrike" dirty="0"/>
              <a:t>Write</a:t>
            </a:r>
            <a:r>
              <a:rPr lang="en-US" strike="sngStrike" dirty="0"/>
              <a:t> a report (not for in-class exercise)</a:t>
            </a:r>
          </a:p>
        </p:txBody>
      </p:sp>
    </p:spTree>
    <p:extLst>
      <p:ext uri="{BB962C8B-B14F-4D97-AF65-F5344CB8AC3E}">
        <p14:creationId xmlns:p14="http://schemas.microsoft.com/office/powerpoint/2010/main" val="2030202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7A34B-9465-F9ED-68E8-96CA855969EC}"/>
              </a:ext>
            </a:extLst>
          </p:cNvPr>
          <p:cNvSpPr>
            <a:spLocks noGrp="1"/>
          </p:cNvSpPr>
          <p:nvPr>
            <p:ph type="title"/>
          </p:nvPr>
        </p:nvSpPr>
        <p:spPr/>
        <p:txBody>
          <a:bodyPr/>
          <a:lstStyle/>
          <a:p>
            <a:r>
              <a:rPr lang="en-US" dirty="0"/>
              <a:t>Appendix: Observational Studies</a:t>
            </a:r>
          </a:p>
        </p:txBody>
      </p:sp>
      <p:sp>
        <p:nvSpPr>
          <p:cNvPr id="3" name="Content Placeholder 2">
            <a:extLst>
              <a:ext uri="{FF2B5EF4-FFF2-40B4-BE49-F238E27FC236}">
                <a16:creationId xmlns:a16="http://schemas.microsoft.com/office/drawing/2014/main" id="{284BA00F-FCE2-15B0-230E-45292EB5058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58445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1A159-51CF-CD79-4764-F45ECDB43046}"/>
              </a:ext>
            </a:extLst>
          </p:cNvPr>
          <p:cNvSpPr>
            <a:spLocks noGrp="1"/>
          </p:cNvSpPr>
          <p:nvPr>
            <p:ph type="title"/>
          </p:nvPr>
        </p:nvSpPr>
        <p:spPr/>
        <p:txBody>
          <a:bodyPr/>
          <a:lstStyle/>
          <a:p>
            <a:r>
              <a:rPr lang="en-US" dirty="0"/>
              <a:t>Observational Studies</a:t>
            </a:r>
          </a:p>
        </p:txBody>
      </p:sp>
      <p:sp>
        <p:nvSpPr>
          <p:cNvPr id="3" name="Content Placeholder 2">
            <a:extLst>
              <a:ext uri="{FF2B5EF4-FFF2-40B4-BE49-F238E27FC236}">
                <a16:creationId xmlns:a16="http://schemas.microsoft.com/office/drawing/2014/main" id="{96AD5048-D149-BE65-3C2E-C963187B9F87}"/>
              </a:ext>
            </a:extLst>
          </p:cNvPr>
          <p:cNvSpPr>
            <a:spLocks noGrp="1"/>
          </p:cNvSpPr>
          <p:nvPr>
            <p:ph idx="1"/>
          </p:nvPr>
        </p:nvSpPr>
        <p:spPr/>
        <p:txBody>
          <a:bodyPr/>
          <a:lstStyle/>
          <a:p>
            <a:r>
              <a:rPr lang="en-US" b="1" dirty="0"/>
              <a:t>Often not an “experiment”:</a:t>
            </a:r>
            <a:r>
              <a:rPr lang="en-US" dirty="0"/>
              <a:t> Usually, the setting is not completely controlled and you are not looking for a single exact outcome</a:t>
            </a:r>
          </a:p>
          <a:p>
            <a:r>
              <a:rPr lang="en-US" b="1" dirty="0"/>
              <a:t>Usually: </a:t>
            </a:r>
            <a:r>
              <a:rPr lang="en-US" dirty="0"/>
              <a:t>Give the participant a task, watch them do it, analyze that</a:t>
            </a:r>
          </a:p>
          <a:p>
            <a:r>
              <a:rPr lang="en-US" b="1" dirty="0"/>
              <a:t>Open-ended </a:t>
            </a:r>
            <a:r>
              <a:rPr lang="en-US" dirty="0"/>
              <a:t>with potentially unpredictable results</a:t>
            </a:r>
            <a:endParaRPr lang="en-US" b="1" dirty="0"/>
          </a:p>
        </p:txBody>
      </p:sp>
    </p:spTree>
    <p:extLst>
      <p:ext uri="{BB962C8B-B14F-4D97-AF65-F5344CB8AC3E}">
        <p14:creationId xmlns:p14="http://schemas.microsoft.com/office/powerpoint/2010/main" val="588804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FF6FE-BB46-C5C3-DBFB-E1088F623ABF}"/>
              </a:ext>
            </a:extLst>
          </p:cNvPr>
          <p:cNvSpPr>
            <a:spLocks noGrp="1"/>
          </p:cNvSpPr>
          <p:nvPr>
            <p:ph type="title"/>
          </p:nvPr>
        </p:nvSpPr>
        <p:spPr/>
        <p:txBody>
          <a:bodyPr/>
          <a:lstStyle/>
          <a:p>
            <a:r>
              <a:rPr lang="en-US" dirty="0"/>
              <a:t>Picking Tasks</a:t>
            </a:r>
          </a:p>
        </p:txBody>
      </p:sp>
      <p:sp>
        <p:nvSpPr>
          <p:cNvPr id="3" name="Content Placeholder 2">
            <a:extLst>
              <a:ext uri="{FF2B5EF4-FFF2-40B4-BE49-F238E27FC236}">
                <a16:creationId xmlns:a16="http://schemas.microsoft.com/office/drawing/2014/main" id="{0AE8E94D-D76E-A59D-1144-89630539B6F4}"/>
              </a:ext>
            </a:extLst>
          </p:cNvPr>
          <p:cNvSpPr>
            <a:spLocks noGrp="1"/>
          </p:cNvSpPr>
          <p:nvPr>
            <p:ph idx="1"/>
          </p:nvPr>
        </p:nvSpPr>
        <p:spPr/>
        <p:txBody>
          <a:bodyPr>
            <a:normAutofit/>
          </a:bodyPr>
          <a:lstStyle/>
          <a:p>
            <a:r>
              <a:rPr lang="en-US" dirty="0"/>
              <a:t>Let your research questions guide you. Let yourself iterate. Try tasks for yourself and revise. Examples:</a:t>
            </a:r>
          </a:p>
          <a:p>
            <a:pPr lvl="1"/>
            <a:r>
              <a:rPr lang="en-US" dirty="0"/>
              <a:t>“Write a program that satisfies this specification”</a:t>
            </a:r>
          </a:p>
          <a:p>
            <a:pPr lvl="1"/>
            <a:r>
              <a:rPr lang="en-US" dirty="0"/>
              <a:t>“Fill in the missing code to satisfy the specification”</a:t>
            </a:r>
          </a:p>
          <a:p>
            <a:pPr lvl="1"/>
            <a:r>
              <a:rPr lang="en-US" dirty="0"/>
              <a:t>“Read this code. Are there bugs? If so, which?”</a:t>
            </a:r>
          </a:p>
          <a:p>
            <a:pPr lvl="1"/>
            <a:r>
              <a:rPr lang="en-US" dirty="0"/>
              <a:t>“Here is a debugger. Debug this code”</a:t>
            </a:r>
          </a:p>
          <a:p>
            <a:pPr lvl="1"/>
            <a:r>
              <a:rPr lang="en-US" dirty="0"/>
              <a:t>“This code does not compile. Modify it so that it compiles”</a:t>
            </a:r>
          </a:p>
          <a:p>
            <a:pPr lvl="1"/>
            <a:r>
              <a:rPr lang="en-US" dirty="0"/>
              <a:t>Parsons problems: Given these code snippets, put them in right order.</a:t>
            </a:r>
          </a:p>
        </p:txBody>
      </p:sp>
    </p:spTree>
    <p:extLst>
      <p:ext uri="{BB962C8B-B14F-4D97-AF65-F5344CB8AC3E}">
        <p14:creationId xmlns:p14="http://schemas.microsoft.com/office/powerpoint/2010/main" val="12202078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988C5-BDA2-5EC0-FE31-DEDEBAF7F3E1}"/>
              </a:ext>
            </a:extLst>
          </p:cNvPr>
          <p:cNvSpPr>
            <a:spLocks noGrp="1"/>
          </p:cNvSpPr>
          <p:nvPr>
            <p:ph type="title"/>
          </p:nvPr>
        </p:nvSpPr>
        <p:spPr/>
        <p:txBody>
          <a:bodyPr/>
          <a:lstStyle/>
          <a:p>
            <a:r>
              <a:rPr lang="en-US" dirty="0"/>
              <a:t>Participant Preparation</a:t>
            </a:r>
          </a:p>
        </p:txBody>
      </p:sp>
      <p:sp>
        <p:nvSpPr>
          <p:cNvPr id="3" name="Content Placeholder 2">
            <a:extLst>
              <a:ext uri="{FF2B5EF4-FFF2-40B4-BE49-F238E27FC236}">
                <a16:creationId xmlns:a16="http://schemas.microsoft.com/office/drawing/2014/main" id="{18B91967-E981-402C-E815-D8D129C9492C}"/>
              </a:ext>
            </a:extLst>
          </p:cNvPr>
          <p:cNvSpPr>
            <a:spLocks noGrp="1"/>
          </p:cNvSpPr>
          <p:nvPr>
            <p:ph idx="1"/>
          </p:nvPr>
        </p:nvSpPr>
        <p:spPr/>
        <p:txBody>
          <a:bodyPr>
            <a:normAutofit/>
          </a:bodyPr>
          <a:lstStyle/>
          <a:p>
            <a:pPr lvl="1"/>
            <a:r>
              <a:rPr lang="en-US" dirty="0"/>
              <a:t>Do they need training? What kind?</a:t>
            </a:r>
          </a:p>
          <a:p>
            <a:pPr lvl="1"/>
            <a:r>
              <a:rPr lang="en-US" dirty="0"/>
              <a:t>What tools (physical + software) are needed? Simulate code on paper?</a:t>
            </a:r>
          </a:p>
          <a:p>
            <a:pPr lvl="1"/>
            <a:r>
              <a:rPr lang="en-US" dirty="0"/>
              <a:t>Know how much information and help you’re willing to provide, in very clear terms, before you start.</a:t>
            </a:r>
          </a:p>
          <a:p>
            <a:pPr lvl="1"/>
            <a:r>
              <a:rPr lang="en-US" dirty="0"/>
              <a:t>Rehearse interviewing best-practices such as using probe questions, asking one question at a time, speaking in clear, simple terms, and providing adequate time to answer.</a:t>
            </a:r>
          </a:p>
          <a:p>
            <a:pPr lvl="1"/>
            <a:r>
              <a:rPr lang="en-US" dirty="0"/>
              <a:t>Bring a notetaking device in addition to any recordings, so that you can go through the recordings “as-needed” rather than in their entirety.</a:t>
            </a:r>
          </a:p>
          <a:p>
            <a:pPr lvl="1"/>
            <a:r>
              <a:rPr lang="en-US" dirty="0"/>
              <a:t>Keep a timer/clock in view so that you can record timestamps in your notes</a:t>
            </a:r>
          </a:p>
        </p:txBody>
      </p:sp>
    </p:spTree>
    <p:extLst>
      <p:ext uri="{BB962C8B-B14F-4D97-AF65-F5344CB8AC3E}">
        <p14:creationId xmlns:p14="http://schemas.microsoft.com/office/powerpoint/2010/main" val="15651088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EC217-6780-E308-3E63-94C782165039}"/>
              </a:ext>
            </a:extLst>
          </p:cNvPr>
          <p:cNvSpPr>
            <a:spLocks noGrp="1"/>
          </p:cNvSpPr>
          <p:nvPr>
            <p:ph type="title"/>
          </p:nvPr>
        </p:nvSpPr>
        <p:spPr/>
        <p:txBody>
          <a:bodyPr/>
          <a:lstStyle/>
          <a:p>
            <a:r>
              <a:rPr lang="en-US" dirty="0"/>
              <a:t>Revising Tasks</a:t>
            </a:r>
          </a:p>
        </p:txBody>
      </p:sp>
      <p:sp>
        <p:nvSpPr>
          <p:cNvPr id="3" name="Content Placeholder 2">
            <a:extLst>
              <a:ext uri="{FF2B5EF4-FFF2-40B4-BE49-F238E27FC236}">
                <a16:creationId xmlns:a16="http://schemas.microsoft.com/office/drawing/2014/main" id="{6CB1D050-BCD9-2F1E-8624-B1E22A8E14AF}"/>
              </a:ext>
            </a:extLst>
          </p:cNvPr>
          <p:cNvSpPr>
            <a:spLocks noGrp="1"/>
          </p:cNvSpPr>
          <p:nvPr>
            <p:ph idx="1"/>
          </p:nvPr>
        </p:nvSpPr>
        <p:spPr/>
        <p:txBody>
          <a:bodyPr>
            <a:normAutofit/>
          </a:bodyPr>
          <a:lstStyle/>
          <a:p>
            <a:pPr lvl="1"/>
            <a:r>
              <a:rPr lang="en-US" dirty="0"/>
              <a:t>Identify the most important point of your language design, design task for that</a:t>
            </a:r>
          </a:p>
          <a:p>
            <a:pPr lvl="1"/>
            <a:r>
              <a:rPr lang="en-US" dirty="0"/>
              <a:t> Task should be easy enough to be possible, hard enough to be meaningful</a:t>
            </a:r>
          </a:p>
          <a:p>
            <a:pPr lvl="1"/>
            <a:r>
              <a:rPr lang="en-US" dirty="0"/>
              <a:t>Don’t give too many tasks</a:t>
            </a:r>
          </a:p>
          <a:p>
            <a:pPr lvl="1"/>
            <a:r>
              <a:rPr lang="en-US" dirty="0"/>
              <a:t>Minimize distractions, e.g., you don’t want a subject to spend 30 minutes exploring whitespace questions if the language is whitespace-insensitive.</a:t>
            </a:r>
          </a:p>
          <a:p>
            <a:pPr lvl="1"/>
            <a:r>
              <a:rPr lang="en-US" dirty="0"/>
              <a:t>Narrow task scope to only things you care about</a:t>
            </a:r>
          </a:p>
          <a:p>
            <a:pPr lvl="1"/>
            <a:r>
              <a:rPr lang="en-US" dirty="0"/>
              <a:t>For big monolithic tasks, consider breaking them down into small tasks (unless your point is to assess integration of the smaller parts, big-picture thinking, etc.)</a:t>
            </a:r>
          </a:p>
        </p:txBody>
      </p:sp>
    </p:spTree>
    <p:extLst>
      <p:ext uri="{BB962C8B-B14F-4D97-AF65-F5344CB8AC3E}">
        <p14:creationId xmlns:p14="http://schemas.microsoft.com/office/powerpoint/2010/main" val="3324808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A2CB8B-40E6-F6F7-CB52-7A3FA5685D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8D1FBA-7E8F-827C-FDBD-40DCA27BC734}"/>
              </a:ext>
            </a:extLst>
          </p:cNvPr>
          <p:cNvSpPr>
            <a:spLocks noGrp="1"/>
          </p:cNvSpPr>
          <p:nvPr>
            <p:ph type="title"/>
          </p:nvPr>
        </p:nvSpPr>
        <p:spPr/>
        <p:txBody>
          <a:bodyPr/>
          <a:lstStyle/>
          <a:p>
            <a:r>
              <a:rPr lang="en-US"/>
              <a:t>Catching Up on Comics</a:t>
            </a:r>
            <a:endParaRPr lang="en-US" dirty="0"/>
          </a:p>
        </p:txBody>
      </p:sp>
      <p:pic>
        <p:nvPicPr>
          <p:cNvPr id="8" name="Content Placeholder 7" descr="A comic page of a couple of people&#10;&#10;AI-generated content may be incorrect.">
            <a:extLst>
              <a:ext uri="{FF2B5EF4-FFF2-40B4-BE49-F238E27FC236}">
                <a16:creationId xmlns:a16="http://schemas.microsoft.com/office/drawing/2014/main" id="{1DAEA18E-EF66-E4B8-822A-46D94B22E84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b="55920"/>
          <a:stretch/>
        </p:blipFill>
        <p:spPr>
          <a:xfrm>
            <a:off x="1020928" y="2058979"/>
            <a:ext cx="4023512" cy="3547170"/>
          </a:xfrm>
        </p:spPr>
      </p:pic>
      <p:pic>
        <p:nvPicPr>
          <p:cNvPr id="9" name="Content Placeholder 7" descr="A comic page of a couple of people&#10;&#10;AI-generated content may be incorrect.">
            <a:extLst>
              <a:ext uri="{FF2B5EF4-FFF2-40B4-BE49-F238E27FC236}">
                <a16:creationId xmlns:a16="http://schemas.microsoft.com/office/drawing/2014/main" id="{A3256499-1BC9-E17F-E050-DB4C842E3EE8}"/>
              </a:ext>
            </a:extLst>
          </p:cNvPr>
          <p:cNvPicPr>
            <a:picLocks noChangeAspect="1"/>
          </p:cNvPicPr>
          <p:nvPr/>
        </p:nvPicPr>
        <p:blipFill>
          <a:blip r:embed="rId3">
            <a:extLst>
              <a:ext uri="{28A0092B-C50C-407E-A947-70E740481C1C}">
                <a14:useLocalDpi xmlns:a14="http://schemas.microsoft.com/office/drawing/2010/main" val="0"/>
              </a:ext>
            </a:extLst>
          </a:blip>
          <a:srcRect t="44080"/>
          <a:stretch/>
        </p:blipFill>
        <p:spPr>
          <a:xfrm>
            <a:off x="6096000" y="2058979"/>
            <a:ext cx="2974976" cy="3327184"/>
          </a:xfrm>
          <a:prstGeom prst="rect">
            <a:avLst/>
          </a:prstGeom>
        </p:spPr>
      </p:pic>
      <p:pic>
        <p:nvPicPr>
          <p:cNvPr id="10" name="Content Placeholder 7" descr="A comic page of a couple of people&#10;&#10;AI-generated content may be incorrect.">
            <a:extLst>
              <a:ext uri="{FF2B5EF4-FFF2-40B4-BE49-F238E27FC236}">
                <a16:creationId xmlns:a16="http://schemas.microsoft.com/office/drawing/2014/main" id="{F988C2DC-17E8-103C-50ED-EAF01FE9C96F}"/>
              </a:ext>
            </a:extLst>
          </p:cNvPr>
          <p:cNvPicPr>
            <a:picLocks noChangeAspect="1"/>
          </p:cNvPicPr>
          <p:nvPr/>
        </p:nvPicPr>
        <p:blipFill>
          <a:blip r:embed="rId2">
            <a:extLst>
              <a:ext uri="{28A0092B-C50C-407E-A947-70E740481C1C}">
                <a14:useLocalDpi xmlns:a14="http://schemas.microsoft.com/office/drawing/2010/main" val="0"/>
              </a:ext>
            </a:extLst>
          </a:blip>
          <a:srcRect t="44080"/>
          <a:stretch/>
        </p:blipFill>
        <p:spPr>
          <a:xfrm>
            <a:off x="6195060" y="2112319"/>
            <a:ext cx="3177540" cy="3553730"/>
          </a:xfrm>
          <a:prstGeom prst="rect">
            <a:avLst/>
          </a:prstGeom>
        </p:spPr>
      </p:pic>
    </p:spTree>
    <p:extLst>
      <p:ext uri="{BB962C8B-B14F-4D97-AF65-F5344CB8AC3E}">
        <p14:creationId xmlns:p14="http://schemas.microsoft.com/office/powerpoint/2010/main" val="31382756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3527B-D03A-865B-4FB2-EFD40F91EC3F}"/>
              </a:ext>
            </a:extLst>
          </p:cNvPr>
          <p:cNvSpPr>
            <a:spLocks noGrp="1"/>
          </p:cNvSpPr>
          <p:nvPr>
            <p:ph type="title"/>
          </p:nvPr>
        </p:nvSpPr>
        <p:spPr/>
        <p:txBody>
          <a:bodyPr/>
          <a:lstStyle/>
          <a:p>
            <a:r>
              <a:rPr lang="en-US" dirty="0"/>
              <a:t>Collecting Data</a:t>
            </a:r>
          </a:p>
        </p:txBody>
      </p:sp>
      <p:sp>
        <p:nvSpPr>
          <p:cNvPr id="3" name="Content Placeholder 2">
            <a:extLst>
              <a:ext uri="{FF2B5EF4-FFF2-40B4-BE49-F238E27FC236}">
                <a16:creationId xmlns:a16="http://schemas.microsoft.com/office/drawing/2014/main" id="{850A2995-DC9B-5DE6-A258-8776D5B0DC16}"/>
              </a:ext>
            </a:extLst>
          </p:cNvPr>
          <p:cNvSpPr>
            <a:spLocks noGrp="1"/>
          </p:cNvSpPr>
          <p:nvPr>
            <p:ph idx="1"/>
          </p:nvPr>
        </p:nvSpPr>
        <p:spPr/>
        <p:txBody>
          <a:bodyPr/>
          <a:lstStyle/>
          <a:p>
            <a:pPr lvl="1"/>
            <a:r>
              <a:rPr lang="en-US" dirty="0"/>
              <a:t>Audio + Video + Screen recordings</a:t>
            </a:r>
          </a:p>
          <a:p>
            <a:pPr lvl="1"/>
            <a:r>
              <a:rPr lang="en-US" dirty="0"/>
              <a:t>Eye tracking (expensive!!)</a:t>
            </a:r>
          </a:p>
          <a:p>
            <a:pPr lvl="1"/>
            <a:r>
              <a:rPr lang="en-US" dirty="0"/>
              <a:t>Post-study Surveys (see Survey lecture)</a:t>
            </a:r>
          </a:p>
          <a:p>
            <a:pPr lvl="1"/>
            <a:r>
              <a:rPr lang="en-US" dirty="0"/>
              <a:t>Think-aloud: have them think through thoughts out loud either after or during study. Prompt them to keep talking.</a:t>
            </a:r>
          </a:p>
          <a:p>
            <a:pPr lvl="1"/>
            <a:r>
              <a:rPr lang="en-US" dirty="0"/>
              <a:t>Take lots of notes</a:t>
            </a:r>
          </a:p>
        </p:txBody>
      </p:sp>
    </p:spTree>
    <p:extLst>
      <p:ext uri="{BB962C8B-B14F-4D97-AF65-F5344CB8AC3E}">
        <p14:creationId xmlns:p14="http://schemas.microsoft.com/office/powerpoint/2010/main" val="504142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0B3EC3-5869-406F-8E1F-BD3ED1EB6E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8328AA-F7F8-7A09-6456-BDC4AA9A72B6}"/>
              </a:ext>
            </a:extLst>
          </p:cNvPr>
          <p:cNvSpPr>
            <a:spLocks noGrp="1"/>
          </p:cNvSpPr>
          <p:nvPr>
            <p:ph type="title"/>
          </p:nvPr>
        </p:nvSpPr>
        <p:spPr/>
        <p:txBody>
          <a:bodyPr/>
          <a:lstStyle/>
          <a:p>
            <a:r>
              <a:rPr lang="en-US" dirty="0"/>
              <a:t>Catching Up on Comics</a:t>
            </a:r>
          </a:p>
        </p:txBody>
      </p:sp>
      <p:pic>
        <p:nvPicPr>
          <p:cNvPr id="6" name="Picture 5" descr="A cartoon of a child and a person&#10;&#10;AI-generated content may be incorrect.">
            <a:extLst>
              <a:ext uri="{FF2B5EF4-FFF2-40B4-BE49-F238E27FC236}">
                <a16:creationId xmlns:a16="http://schemas.microsoft.com/office/drawing/2014/main" id="{8D497EA5-BA6C-0B3E-313B-D1919C9BD218}"/>
              </a:ext>
            </a:extLst>
          </p:cNvPr>
          <p:cNvPicPr>
            <a:picLocks noChangeAspect="1"/>
          </p:cNvPicPr>
          <p:nvPr/>
        </p:nvPicPr>
        <p:blipFill>
          <a:blip r:embed="rId2">
            <a:extLst>
              <a:ext uri="{28A0092B-C50C-407E-A947-70E740481C1C}">
                <a14:useLocalDpi xmlns:a14="http://schemas.microsoft.com/office/drawing/2010/main" val="0"/>
              </a:ext>
            </a:extLst>
          </a:blip>
          <a:srcRect b="50666"/>
          <a:stretch/>
        </p:blipFill>
        <p:spPr>
          <a:xfrm>
            <a:off x="1400124" y="2023672"/>
            <a:ext cx="4472340" cy="4228847"/>
          </a:xfrm>
          <a:prstGeom prst="rect">
            <a:avLst/>
          </a:prstGeom>
        </p:spPr>
      </p:pic>
      <p:pic>
        <p:nvPicPr>
          <p:cNvPr id="7" name="Picture 6" descr="A cartoon of a child and a person&#10;&#10;AI-generated content may be incorrect.">
            <a:extLst>
              <a:ext uri="{FF2B5EF4-FFF2-40B4-BE49-F238E27FC236}">
                <a16:creationId xmlns:a16="http://schemas.microsoft.com/office/drawing/2014/main" id="{350B67D7-AE4E-2F3A-CFC8-F07F14B39CEB}"/>
              </a:ext>
            </a:extLst>
          </p:cNvPr>
          <p:cNvPicPr>
            <a:picLocks noChangeAspect="1"/>
          </p:cNvPicPr>
          <p:nvPr/>
        </p:nvPicPr>
        <p:blipFill>
          <a:blip r:embed="rId2">
            <a:extLst>
              <a:ext uri="{28A0092B-C50C-407E-A947-70E740481C1C}">
                <a14:useLocalDpi xmlns:a14="http://schemas.microsoft.com/office/drawing/2010/main" val="0"/>
              </a:ext>
            </a:extLst>
          </a:blip>
          <a:srcRect t="49444"/>
          <a:stretch/>
        </p:blipFill>
        <p:spPr>
          <a:xfrm>
            <a:off x="6683340" y="1918903"/>
            <a:ext cx="4472340" cy="4333616"/>
          </a:xfrm>
          <a:prstGeom prst="rect">
            <a:avLst/>
          </a:prstGeom>
        </p:spPr>
      </p:pic>
    </p:spTree>
    <p:extLst>
      <p:ext uri="{BB962C8B-B14F-4D97-AF65-F5344CB8AC3E}">
        <p14:creationId xmlns:p14="http://schemas.microsoft.com/office/powerpoint/2010/main" val="1529472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3E2A0-E408-4151-98B8-DAB549BC5516}"/>
              </a:ext>
            </a:extLst>
          </p:cNvPr>
          <p:cNvSpPr>
            <a:spLocks noGrp="1"/>
          </p:cNvSpPr>
          <p:nvPr>
            <p:ph type="title"/>
          </p:nvPr>
        </p:nvSpPr>
        <p:spPr/>
        <p:txBody>
          <a:bodyPr/>
          <a:lstStyle/>
          <a:p>
            <a:r>
              <a:rPr lang="en-US" dirty="0"/>
              <a:t>Outline: Qualitative Methods</a:t>
            </a:r>
          </a:p>
        </p:txBody>
      </p:sp>
      <p:sp>
        <p:nvSpPr>
          <p:cNvPr id="3" name="Content Placeholder 2">
            <a:extLst>
              <a:ext uri="{FF2B5EF4-FFF2-40B4-BE49-F238E27FC236}">
                <a16:creationId xmlns:a16="http://schemas.microsoft.com/office/drawing/2014/main" id="{4C039A2E-ED0D-C689-85DB-452D49E78617}"/>
              </a:ext>
            </a:extLst>
          </p:cNvPr>
          <p:cNvSpPr>
            <a:spLocks noGrp="1"/>
          </p:cNvSpPr>
          <p:nvPr>
            <p:ph idx="1"/>
          </p:nvPr>
        </p:nvSpPr>
        <p:spPr/>
        <p:txBody>
          <a:bodyPr/>
          <a:lstStyle/>
          <a:p>
            <a:r>
              <a:rPr lang="en-US" b="1" dirty="0"/>
              <a:t>Interviews:</a:t>
            </a:r>
            <a:r>
              <a:rPr lang="en-US" dirty="0"/>
              <a:t> Collecting Data</a:t>
            </a:r>
          </a:p>
          <a:p>
            <a:r>
              <a:rPr lang="en-US" b="1" dirty="0"/>
              <a:t>Thematic Analysis:</a:t>
            </a:r>
            <a:r>
              <a:rPr lang="en-US" dirty="0"/>
              <a:t> Interpreting Qualitative Data</a:t>
            </a:r>
          </a:p>
          <a:p>
            <a:r>
              <a:rPr lang="en-US" b="1" dirty="0"/>
              <a:t>Appendix</a:t>
            </a:r>
            <a:r>
              <a:rPr lang="en-US" b="1" dirty="0">
                <a:sym typeface="Wingdings" panose="05000000000000000000" pitchFamily="2" charset="2"/>
              </a:rPr>
              <a:t>:</a:t>
            </a:r>
            <a:r>
              <a:rPr lang="en-US" dirty="0">
                <a:sym typeface="Wingdings" panose="05000000000000000000" pitchFamily="2" charset="2"/>
              </a:rPr>
              <a:t> </a:t>
            </a:r>
            <a:r>
              <a:rPr lang="en-US" dirty="0"/>
              <a:t>Observational Studies</a:t>
            </a:r>
          </a:p>
          <a:p>
            <a:endParaRPr lang="en-US" dirty="0"/>
          </a:p>
        </p:txBody>
      </p:sp>
    </p:spTree>
    <p:extLst>
      <p:ext uri="{BB962C8B-B14F-4D97-AF65-F5344CB8AC3E}">
        <p14:creationId xmlns:p14="http://schemas.microsoft.com/office/powerpoint/2010/main" val="3028605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3D8-5D0E-72E1-9708-0CEE8A72672F}"/>
              </a:ext>
            </a:extLst>
          </p:cNvPr>
          <p:cNvSpPr>
            <a:spLocks noGrp="1"/>
          </p:cNvSpPr>
          <p:nvPr>
            <p:ph type="title"/>
          </p:nvPr>
        </p:nvSpPr>
        <p:spPr/>
        <p:txBody>
          <a:bodyPr/>
          <a:lstStyle/>
          <a:p>
            <a:r>
              <a:rPr lang="en-US" dirty="0"/>
              <a:t>Section: Interviews</a:t>
            </a:r>
          </a:p>
        </p:txBody>
      </p:sp>
      <p:sp>
        <p:nvSpPr>
          <p:cNvPr id="3" name="Content Placeholder 2">
            <a:extLst>
              <a:ext uri="{FF2B5EF4-FFF2-40B4-BE49-F238E27FC236}">
                <a16:creationId xmlns:a16="http://schemas.microsoft.com/office/drawing/2014/main" id="{8E1AA787-51AF-25B1-E8B9-2FE7925F1ED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826470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C9D27-1DBE-217D-2D9B-D86B541001D9}"/>
              </a:ext>
            </a:extLst>
          </p:cNvPr>
          <p:cNvSpPr>
            <a:spLocks noGrp="1"/>
          </p:cNvSpPr>
          <p:nvPr>
            <p:ph type="title"/>
          </p:nvPr>
        </p:nvSpPr>
        <p:spPr/>
        <p:txBody>
          <a:bodyPr/>
          <a:lstStyle/>
          <a:p>
            <a:r>
              <a:rPr lang="en-US" dirty="0"/>
              <a:t>Interviews</a:t>
            </a:r>
          </a:p>
        </p:txBody>
      </p:sp>
      <p:sp>
        <p:nvSpPr>
          <p:cNvPr id="3" name="Content Placeholder 2">
            <a:extLst>
              <a:ext uri="{FF2B5EF4-FFF2-40B4-BE49-F238E27FC236}">
                <a16:creationId xmlns:a16="http://schemas.microsoft.com/office/drawing/2014/main" id="{E3BAD25D-EE33-D401-E0D6-E4063DAF840F}"/>
              </a:ext>
            </a:extLst>
          </p:cNvPr>
          <p:cNvSpPr>
            <a:spLocks noGrp="1"/>
          </p:cNvSpPr>
          <p:nvPr>
            <p:ph idx="1"/>
          </p:nvPr>
        </p:nvSpPr>
        <p:spPr/>
        <p:txBody>
          <a:bodyPr>
            <a:normAutofit lnSpcReduction="10000"/>
          </a:bodyPr>
          <a:lstStyle/>
          <a:p>
            <a:r>
              <a:rPr lang="en-US" dirty="0"/>
              <a:t>Common tool for collecting qualitative data from subjects</a:t>
            </a:r>
          </a:p>
          <a:p>
            <a:r>
              <a:rPr lang="en-US" b="1" dirty="0"/>
              <a:t>Pro:</a:t>
            </a:r>
            <a:r>
              <a:rPr lang="en-US" dirty="0"/>
              <a:t> Provides greater flexibility than a survey. You can ask follow-up questions, clarify, etc.</a:t>
            </a:r>
          </a:p>
          <a:p>
            <a:r>
              <a:rPr lang="en-US" b="1" dirty="0"/>
              <a:t>Con: </a:t>
            </a:r>
            <a:r>
              <a:rPr lang="en-US" dirty="0"/>
              <a:t>Takes more time to perform and to analyze that survey</a:t>
            </a:r>
          </a:p>
          <a:p>
            <a:r>
              <a:rPr lang="en-US" b="1" dirty="0"/>
              <a:t>Preparing for an Interview:</a:t>
            </a:r>
          </a:p>
          <a:p>
            <a:pPr lvl="1"/>
            <a:r>
              <a:rPr lang="en-US" b="1" dirty="0"/>
              <a:t>Write a script</a:t>
            </a:r>
            <a:endParaRPr lang="en-US" dirty="0"/>
          </a:p>
          <a:p>
            <a:pPr lvl="1"/>
            <a:r>
              <a:rPr lang="en-US" dirty="0"/>
              <a:t>Understand how you will use the script</a:t>
            </a:r>
          </a:p>
          <a:p>
            <a:pPr lvl="1"/>
            <a:r>
              <a:rPr lang="en-US" dirty="0"/>
              <a:t>Consider a semi-structured interview, where some deviation from the script is allowed</a:t>
            </a:r>
          </a:p>
        </p:txBody>
      </p:sp>
    </p:spTree>
    <p:extLst>
      <p:ext uri="{BB962C8B-B14F-4D97-AF65-F5344CB8AC3E}">
        <p14:creationId xmlns:p14="http://schemas.microsoft.com/office/powerpoint/2010/main" val="941542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40F6-8C2E-0AA6-5CAD-E496626B1D0D}"/>
              </a:ext>
            </a:extLst>
          </p:cNvPr>
          <p:cNvSpPr>
            <a:spLocks noGrp="1"/>
          </p:cNvSpPr>
          <p:nvPr>
            <p:ph type="title"/>
          </p:nvPr>
        </p:nvSpPr>
        <p:spPr/>
        <p:txBody>
          <a:bodyPr/>
          <a:lstStyle/>
          <a:p>
            <a:r>
              <a:rPr lang="en-US" dirty="0"/>
              <a:t>Writing an Interview Script</a:t>
            </a:r>
          </a:p>
        </p:txBody>
      </p:sp>
      <p:sp>
        <p:nvSpPr>
          <p:cNvPr id="3" name="Content Placeholder 2">
            <a:extLst>
              <a:ext uri="{FF2B5EF4-FFF2-40B4-BE49-F238E27FC236}">
                <a16:creationId xmlns:a16="http://schemas.microsoft.com/office/drawing/2014/main" id="{0DBF1762-6FB7-A770-0AE5-CCE1A6FA785F}"/>
              </a:ext>
            </a:extLst>
          </p:cNvPr>
          <p:cNvSpPr>
            <a:spLocks noGrp="1"/>
          </p:cNvSpPr>
          <p:nvPr>
            <p:ph idx="1"/>
          </p:nvPr>
        </p:nvSpPr>
        <p:spPr/>
        <p:txBody>
          <a:bodyPr>
            <a:normAutofit fontScale="92500" lnSpcReduction="10000"/>
          </a:bodyPr>
          <a:lstStyle/>
          <a:p>
            <a:r>
              <a:rPr lang="en-US" dirty="0"/>
              <a:t>1. First question: Do they consent to recording the interview?</a:t>
            </a:r>
          </a:p>
          <a:p>
            <a:pPr lvl="1"/>
            <a:r>
              <a:rPr lang="en-US" dirty="0"/>
              <a:t>Recording is a helpful standard practice, so you need not rely on written notes</a:t>
            </a:r>
          </a:p>
          <a:p>
            <a:r>
              <a:rPr lang="en-US" dirty="0"/>
              <a:t>2. Write your core questions</a:t>
            </a:r>
          </a:p>
          <a:p>
            <a:pPr lvl="1"/>
            <a:r>
              <a:rPr lang="en-US" dirty="0"/>
              <a:t>What are the core research questions you want to answer? How?</a:t>
            </a:r>
          </a:p>
          <a:p>
            <a:r>
              <a:rPr lang="en-US" dirty="0"/>
              <a:t>3. Write follow-ups, including probes</a:t>
            </a:r>
          </a:p>
          <a:p>
            <a:pPr lvl="1"/>
            <a:r>
              <a:rPr lang="en-US" dirty="0"/>
              <a:t>“How do you mean that?”</a:t>
            </a:r>
          </a:p>
          <a:p>
            <a:pPr lvl="1"/>
            <a:r>
              <a:rPr lang="en-US" dirty="0"/>
              <a:t>“Tell me more about that”</a:t>
            </a:r>
          </a:p>
          <a:p>
            <a:pPr lvl="1"/>
            <a:r>
              <a:rPr lang="en-US" dirty="0"/>
              <a:t>“Anything else?”</a:t>
            </a:r>
          </a:p>
          <a:p>
            <a:r>
              <a:rPr lang="en-US" dirty="0"/>
              <a:t>Probe sometimes gets </a:t>
            </a:r>
            <a:r>
              <a:rPr lang="en-US" b="1" dirty="0"/>
              <a:t>more </a:t>
            </a:r>
            <a:r>
              <a:rPr lang="en-US" dirty="0"/>
              <a:t>answers than original</a:t>
            </a:r>
            <a:br>
              <a:rPr lang="en-US" dirty="0"/>
            </a:br>
            <a:r>
              <a:rPr lang="en-US" dirty="0"/>
              <a:t>Use neutral tone, no leading questions</a:t>
            </a:r>
          </a:p>
          <a:p>
            <a:pPr lvl="1"/>
            <a:endParaRPr lang="en-US" dirty="0"/>
          </a:p>
        </p:txBody>
      </p:sp>
    </p:spTree>
    <p:extLst>
      <p:ext uri="{BB962C8B-B14F-4D97-AF65-F5344CB8AC3E}">
        <p14:creationId xmlns:p14="http://schemas.microsoft.com/office/powerpoint/2010/main" val="2262986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28824-4C65-2559-2FDD-DABC57BE0ECA}"/>
              </a:ext>
            </a:extLst>
          </p:cNvPr>
          <p:cNvSpPr>
            <a:spLocks noGrp="1"/>
          </p:cNvSpPr>
          <p:nvPr>
            <p:ph type="title"/>
          </p:nvPr>
        </p:nvSpPr>
        <p:spPr/>
        <p:txBody>
          <a:bodyPr/>
          <a:lstStyle/>
          <a:p>
            <a:r>
              <a:rPr lang="en-US" dirty="0"/>
              <a:t>Example Interview Script: Motivation</a:t>
            </a:r>
          </a:p>
        </p:txBody>
      </p:sp>
      <p:sp>
        <p:nvSpPr>
          <p:cNvPr id="3" name="Content Placeholder 2">
            <a:extLst>
              <a:ext uri="{FF2B5EF4-FFF2-40B4-BE49-F238E27FC236}">
                <a16:creationId xmlns:a16="http://schemas.microsoft.com/office/drawing/2014/main" id="{14925CDB-C4C2-B684-5317-9E3C7B3BD76C}"/>
              </a:ext>
            </a:extLst>
          </p:cNvPr>
          <p:cNvSpPr>
            <a:spLocks noGrp="1"/>
          </p:cNvSpPr>
          <p:nvPr>
            <p:ph idx="1"/>
          </p:nvPr>
        </p:nvSpPr>
        <p:spPr/>
        <p:txBody>
          <a:bodyPr/>
          <a:lstStyle/>
          <a:p>
            <a:pPr marL="514350" indent="-514350">
              <a:buFont typeface="+mj-lt"/>
              <a:buAutoNum type="arabicPeriod"/>
            </a:pPr>
            <a:r>
              <a:rPr lang="en-US" dirty="0"/>
              <a:t>How do you (want to) use programming as a tool in your life?</a:t>
            </a:r>
          </a:p>
          <a:p>
            <a:pPr marL="514350" indent="-514350">
              <a:buFont typeface="+mj-lt"/>
              <a:buAutoNum type="arabicPeriod"/>
            </a:pPr>
            <a:r>
              <a:rPr lang="en-US" dirty="0"/>
              <a:t>What do you most want to learn about your tools?</a:t>
            </a:r>
          </a:p>
          <a:p>
            <a:pPr marL="514350" indent="-514350">
              <a:buFont typeface="+mj-lt"/>
              <a:buAutoNum type="arabicPeriod"/>
            </a:pPr>
            <a:r>
              <a:rPr lang="en-US" dirty="0"/>
              <a:t>How would learning that help you?</a:t>
            </a:r>
          </a:p>
          <a:p>
            <a:pPr marL="0" indent="0">
              <a:buNone/>
            </a:pPr>
            <a:r>
              <a:rPr lang="en-US" dirty="0"/>
              <a:t>In addition to the scripted questions, you will ask probe questions (e.g., “tell me more,” “what do you mean by that?”) and other follow-up questions when appropriate.</a:t>
            </a:r>
          </a:p>
        </p:txBody>
      </p:sp>
    </p:spTree>
    <p:extLst>
      <p:ext uri="{BB962C8B-B14F-4D97-AF65-F5344CB8AC3E}">
        <p14:creationId xmlns:p14="http://schemas.microsoft.com/office/powerpoint/2010/main" val="269433091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
  <TotalTime>6</TotalTime>
  <Words>2038</Words>
  <Application>Microsoft Office PowerPoint</Application>
  <PresentationFormat>Widescreen</PresentationFormat>
  <Paragraphs>177</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Calibri</vt:lpstr>
      <vt:lpstr>Calibri Light</vt:lpstr>
      <vt:lpstr>Wingdings</vt:lpstr>
      <vt:lpstr>Retrospect</vt:lpstr>
      <vt:lpstr>09+ Human-Computer Interaction Part 3</vt:lpstr>
      <vt:lpstr>Catching Up on Comics</vt:lpstr>
      <vt:lpstr>Catching Up on Comics</vt:lpstr>
      <vt:lpstr>Catching Up on Comics</vt:lpstr>
      <vt:lpstr>Outline: Qualitative Methods</vt:lpstr>
      <vt:lpstr>Section: Interviews</vt:lpstr>
      <vt:lpstr>Interviews</vt:lpstr>
      <vt:lpstr>Writing an Interview Script</vt:lpstr>
      <vt:lpstr>Example Interview Script: Motivation</vt:lpstr>
      <vt:lpstr>Section: Thematic Analysis</vt:lpstr>
      <vt:lpstr>Interpreting Qualitative Data</vt:lpstr>
      <vt:lpstr>Thematic Analysis Steps</vt:lpstr>
      <vt:lpstr>Worked Example: Familiarize</vt:lpstr>
      <vt:lpstr>Worked Example: Familiarize</vt:lpstr>
      <vt:lpstr>Worked Example: Coding</vt:lpstr>
      <vt:lpstr>Worked Example: Coding</vt:lpstr>
      <vt:lpstr>Worked Example: Coding (with goal)</vt:lpstr>
      <vt:lpstr>Worked Example: Coding (Are You Done?)</vt:lpstr>
      <vt:lpstr>Worked Example: Searching</vt:lpstr>
      <vt:lpstr>Worked Example: Searching</vt:lpstr>
      <vt:lpstr>Worked Example: Revising</vt:lpstr>
      <vt:lpstr>Worked Example: Defining</vt:lpstr>
      <vt:lpstr>Worked Example: Writing</vt:lpstr>
      <vt:lpstr>Activity (5-10 minutes)</vt:lpstr>
      <vt:lpstr>Appendix: Observational Studies</vt:lpstr>
      <vt:lpstr>Observational Studies</vt:lpstr>
      <vt:lpstr>Picking Tasks</vt:lpstr>
      <vt:lpstr>Participant Preparation</vt:lpstr>
      <vt:lpstr>Revising Tasks</vt:lpstr>
      <vt:lpstr>Collecting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69</cp:revision>
  <dcterms:created xsi:type="dcterms:W3CDTF">2023-08-13T16:19:48Z</dcterms:created>
  <dcterms:modified xsi:type="dcterms:W3CDTF">2025-04-04T19:26:40Z</dcterms:modified>
</cp:coreProperties>
</file>