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9" r:id="rId4"/>
    <p:sldId id="258" r:id="rId5"/>
    <p:sldId id="282" r:id="rId6"/>
    <p:sldId id="259" r:id="rId7"/>
    <p:sldId id="260" r:id="rId8"/>
    <p:sldId id="283" r:id="rId9"/>
    <p:sldId id="284" r:id="rId10"/>
    <p:sldId id="261" r:id="rId11"/>
    <p:sldId id="262" r:id="rId12"/>
    <p:sldId id="285" r:id="rId13"/>
    <p:sldId id="263" r:id="rId14"/>
    <p:sldId id="286" r:id="rId15"/>
    <p:sldId id="264" r:id="rId16"/>
    <p:sldId id="287" r:id="rId17"/>
    <p:sldId id="292" r:id="rId18"/>
    <p:sldId id="312" r:id="rId19"/>
    <p:sldId id="288" r:id="rId20"/>
    <p:sldId id="265" r:id="rId21"/>
    <p:sldId id="291" r:id="rId22"/>
    <p:sldId id="293" r:id="rId23"/>
    <p:sldId id="266" r:id="rId24"/>
    <p:sldId id="294" r:id="rId25"/>
    <p:sldId id="296" r:id="rId26"/>
    <p:sldId id="299" r:id="rId27"/>
    <p:sldId id="297" r:id="rId28"/>
    <p:sldId id="298" r:id="rId29"/>
    <p:sldId id="267" r:id="rId30"/>
    <p:sldId id="295" r:id="rId31"/>
    <p:sldId id="300" r:id="rId32"/>
    <p:sldId id="301" r:id="rId33"/>
    <p:sldId id="303" r:id="rId34"/>
    <p:sldId id="304" r:id="rId35"/>
    <p:sldId id="268" r:id="rId36"/>
    <p:sldId id="270" r:id="rId37"/>
    <p:sldId id="305" r:id="rId38"/>
    <p:sldId id="271" r:id="rId39"/>
    <p:sldId id="306" r:id="rId40"/>
    <p:sldId id="307" r:id="rId41"/>
    <p:sldId id="272" r:id="rId42"/>
    <p:sldId id="273" r:id="rId43"/>
    <p:sldId id="274" r:id="rId44"/>
    <p:sldId id="289" r:id="rId45"/>
    <p:sldId id="308" r:id="rId46"/>
    <p:sldId id="275" r:id="rId47"/>
    <p:sldId id="309" r:id="rId48"/>
    <p:sldId id="310" r:id="rId49"/>
    <p:sldId id="280" r:id="rId50"/>
    <p:sldId id="276" r:id="rId51"/>
    <p:sldId id="277" r:id="rId52"/>
    <p:sldId id="278" r:id="rId53"/>
    <p:sldId id="311" r:id="rId54"/>
    <p:sldId id="279" r:id="rId55"/>
    <p:sldId id="281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8/14/2023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02 -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(period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*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dirty="0"/>
              <a:t>Check understanding: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are compound data. Tuples are called pairs if they contain exactly 2 elements</a:t>
            </a:r>
          </a:p>
          <a:p>
            <a:r>
              <a:rPr lang="en-US" dirty="0"/>
              <a:t>A tuple expression is written (e1, e2, …, </a:t>
            </a:r>
            <a:r>
              <a:rPr lang="en-US" dirty="0" err="1"/>
              <a:t>eN</a:t>
            </a:r>
            <a:r>
              <a:rPr lang="en-US" dirty="0"/>
              <a:t>), evaluates left-to-right</a:t>
            </a:r>
            <a:br>
              <a:rPr lang="en-US" dirty="0"/>
            </a:br>
            <a:r>
              <a:rPr lang="en-US" dirty="0"/>
              <a:t>A tuple value results, written (v1, v2, …, </a:t>
            </a:r>
            <a:r>
              <a:rPr lang="en-US" dirty="0" err="1"/>
              <a:t>vN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[e1, …, …, </a:t>
            </a:r>
            <a:r>
              <a:rPr lang="en-US" dirty="0" err="1"/>
              <a:t>eN</a:t>
            </a:r>
            <a:r>
              <a:rPr lang="en-US" dirty="0"/>
              <a:t>],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/>
              <a:t>vec</a:t>
            </a:r>
            <a:r>
              <a:rPr lang="en-US" dirty="0"/>
              <a:t>![1,2,3,4],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/>
              <a:t>vec</a:t>
            </a:r>
            <a:r>
              <a:rPr lang="en-US" dirty="0"/>
              <a:t>! is a macro. Unlike traditional functions, it can preprocess the syntax of its arguments at compile-time, e.g. to support custom syntaxes</a:t>
            </a:r>
          </a:p>
          <a:p>
            <a:r>
              <a:rPr lang="en-US" dirty="0"/>
              <a:t>All array-like types are homogeneous, i.e., all their elements have the same type as each other</a:t>
            </a:r>
          </a:p>
          <a:p>
            <a:r>
              <a:rPr lang="en-US" dirty="0"/>
              <a:t>All array-like types support syntax e[</a:t>
            </a:r>
            <a:r>
              <a:rPr lang="en-US" dirty="0" err="1"/>
              <a:t>i</a:t>
            </a:r>
            <a:r>
              <a:rPr lang="en-US" dirty="0"/>
              <a:t>]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1"/>
            <a:r>
              <a:rPr lang="en-US" dirty="0"/>
              <a:t>Reflect: You’re about to learn a programming language. What is the experience of learning a new language like for you?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in order to extract data from values that match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pat2 =&gt; e2,</a:t>
            </a:r>
            <a:br>
              <a:rPr lang="en-US" dirty="0"/>
            </a:br>
            <a:r>
              <a:rPr lang="en-US" dirty="0"/>
              <a:t>  ...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/>
          <p:nvPr/>
        </p:nvCxnSpPr>
        <p:spPr>
          <a:xfrm flipH="1">
            <a:off x="2791327" y="3989671"/>
            <a:ext cx="2011680" cy="67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022333" y="4410501"/>
            <a:ext cx="1992429" cy="10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2945330" y="4659518"/>
            <a:ext cx="2069432" cy="432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/>
              <a:t>patI</a:t>
            </a:r>
            <a:r>
              <a:rPr lang="en-US" dirty="0"/>
              <a:t> by which values v0 it matches and which variables it creates</a:t>
            </a:r>
          </a:p>
          <a:p>
            <a:r>
              <a:rPr lang="en-US" dirty="0"/>
              <a:t>Every value v1 is pattern. It matches only v0=v1, binds no variables</a:t>
            </a:r>
          </a:p>
          <a:p>
            <a:r>
              <a:rPr lang="en-US" dirty="0"/>
              <a:t>Every variable x is a pattern. It matches every value, binds it to x</a:t>
            </a:r>
          </a:p>
          <a:p>
            <a:r>
              <a:rPr lang="en-US" dirty="0"/>
              <a:t>Underscore _ is the wildcard pattern. It matches every value but binds no variable</a:t>
            </a:r>
          </a:p>
          <a:p>
            <a:r>
              <a:rPr lang="en-US" dirty="0"/>
              <a:t>A tuple pattern (pat1, …, </a:t>
            </a:r>
            <a:r>
              <a:rPr lang="en-US" dirty="0" err="1"/>
              <a:t>patN</a:t>
            </a:r>
            <a:r>
              <a:rPr lang="en-US" dirty="0"/>
              <a:t>) matches a tuple value (v1, …, </a:t>
            </a:r>
            <a:r>
              <a:rPr lang="en-US" dirty="0" err="1"/>
              <a:t>vN</a:t>
            </a:r>
            <a:r>
              <a:rPr lang="en-US" dirty="0"/>
              <a:t>)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(pat1 | … | </a:t>
            </a:r>
            <a:r>
              <a:rPr lang="en-US" dirty="0" err="1"/>
              <a:t>patN</a:t>
            </a:r>
            <a:r>
              <a:rPr lang="en-US" dirty="0"/>
              <a:t>) matches v0 if it matches some </a:t>
            </a:r>
            <a:r>
              <a:rPr lang="en-US" dirty="0" err="1"/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/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/>
              <a:t>n1..=n2 is a range pattern matching n where n1 &lt;= n &lt;=  n2</a:t>
            </a:r>
          </a:p>
          <a:p>
            <a:r>
              <a:rPr lang="en-US" dirty="0"/>
              <a:t>n1..n2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25</a:t>
            </a:r>
          </a:p>
          <a:p>
            <a:pPr lvl="1"/>
            <a:r>
              <a:rPr lang="en-US" dirty="0"/>
              <a:t>y = y + 1; modifies y to store value 26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e.g.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(), meaning “no interesting 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are strongly encouraged to have Rust with you on a laptop to code along and do any in-class work</a:t>
            </a:r>
          </a:p>
          <a:p>
            <a:pPr marL="0" indent="0">
              <a:buNone/>
            </a:pPr>
            <a:r>
              <a:rPr lang="en-US" dirty="0"/>
              <a:t>Any issues setting up Rust?</a:t>
            </a:r>
            <a:br>
              <a:rPr lang="en-US" dirty="0"/>
            </a:br>
            <a:r>
              <a:rPr lang="en-US" dirty="0"/>
              <a:t>Any issues setting up Visual Studio Code?</a:t>
            </a:r>
          </a:p>
          <a:p>
            <a:pPr marL="0" indent="0">
              <a:buNone/>
            </a:pPr>
            <a:r>
              <a:rPr lang="en-US" dirty="0"/>
              <a:t>Anything else you’d like me to go over again?</a:t>
            </a:r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return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 Theorist says: Types are guaranteed predictions about a program. If a program type-checks, it is well-behaved in some way. For 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4" y="3029493"/>
            <a:ext cx="21641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</a:t>
            </a:r>
            <a:r>
              <a:rPr lang="en-US" dirty="0" err="1">
                <a:latin typeface="Consolas" panose="020B0609020204030204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</a:rPr>
              <a:t>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&amp;</a:t>
            </a:r>
            <a:r>
              <a:rPr lang="en-US" dirty="0" err="1">
                <a:latin typeface="Consolas" panose="020B0609020204030204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r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</a:t>
            </a:r>
            <a:r>
              <a:rPr lang="en-US" dirty="0" err="1">
                <a:latin typeface="Consolas" panose="020B0609020204030204" pitchFamily="49" charset="0"/>
              </a:rPr>
              <a:t>imm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one reference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r>
              <a:rPr lang="en-US" dirty="0"/>
              <a:t>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*ill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/>
              <a:t>[package]</a:t>
            </a:r>
            <a:br>
              <a:rPr lang="en-US" dirty="0"/>
            </a:br>
            <a:r>
              <a:rPr lang="en-US" dirty="0"/>
              <a:t>name = "asgn3“</a:t>
            </a:r>
            <a:br>
              <a:rPr lang="en-US" dirty="0"/>
            </a:br>
            <a:r>
              <a:rPr lang="en-US" dirty="0"/>
              <a:t>version = "0.1.0“</a:t>
            </a:r>
            <a:br>
              <a:rPr lang="en-US" dirty="0"/>
            </a:br>
            <a:r>
              <a:rPr lang="en-US" dirty="0"/>
              <a:t>edition = "2023“</a:t>
            </a:r>
            <a:br>
              <a:rPr lang="en-US" dirty="0"/>
            </a:br>
            <a:r>
              <a:rPr lang="en-US" dirty="0"/>
              <a:t>[dependencies]</a:t>
            </a:r>
            <a:br>
              <a:rPr lang="en-US" dirty="0"/>
            </a:br>
            <a:r>
              <a:rPr lang="en-US" dirty="0" err="1"/>
              <a:t>rpds</a:t>
            </a:r>
            <a:r>
              <a:rPr lang="en-US" dirty="0"/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Substructural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systems are the heart of how many Theorists approach PL</a:t>
            </a:r>
          </a:p>
          <a:p>
            <a:r>
              <a:rPr lang="en-US" dirty="0"/>
              <a:t>Rust’s </a:t>
            </a:r>
            <a:r>
              <a:rPr lang="en-US" b="1" dirty="0"/>
              <a:t>affine</a:t>
            </a:r>
            <a:r>
              <a:rPr lang="en-US" dirty="0"/>
              <a:t> type system is essential to combining speed with safety.</a:t>
            </a:r>
          </a:p>
          <a:p>
            <a:r>
              <a:rPr lang="en-US" dirty="0"/>
              <a:t>Affine types are one kind of </a:t>
            </a:r>
            <a:r>
              <a:rPr lang="en-US" b="1" dirty="0"/>
              <a:t>substructural type system</a:t>
            </a:r>
          </a:p>
          <a:p>
            <a:r>
              <a:rPr lang="en-US" dirty="0"/>
              <a:t>Substructural = Remove at least one of the </a:t>
            </a:r>
            <a:r>
              <a:rPr lang="en-US" b="1" dirty="0"/>
              <a:t>structural properties</a:t>
            </a:r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at a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58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1802277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4226</Words>
  <Application>Microsoft Office PowerPoint</Application>
  <PresentationFormat>Widescreen</PresentationFormat>
  <Paragraphs>327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Consolas</vt:lpstr>
      <vt:lpstr>Courier New</vt:lpstr>
      <vt:lpstr>Retrospect</vt:lpstr>
      <vt:lpstr>02 - Rust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Substructural Types</vt:lpstr>
      <vt:lpstr>The Structural Properties</vt:lpstr>
      <vt:lpstr>Rust is the Tip of the Iceberg</vt:lpstr>
      <vt:lpstr>Section: Basic Programs</vt:lpstr>
      <vt:lpstr>Values</vt:lpstr>
      <vt:lpstr>Variables</vt:lpstr>
      <vt:lpstr>References</vt:lpstr>
      <vt:lpstr>References</vt:lpstr>
      <vt:lpstr>Expressions</vt:lpstr>
      <vt:lpstr>Basic and Compound Expressions</vt:lpstr>
      <vt:lpstr>Tuple Expressions and Tuple Values</vt:lpstr>
      <vt:lpstr>Array Expressions</vt:lpstr>
      <vt:lpstr>If-Then-Else Conditional Expressions</vt:lpstr>
      <vt:lpstr>Patterns</vt:lpstr>
      <vt:lpstr>What Patterns are There?</vt:lpstr>
      <vt:lpstr>What Patterns are There?: “or-patterns”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68</cp:revision>
  <dcterms:created xsi:type="dcterms:W3CDTF">2023-08-13T16:19:48Z</dcterms:created>
  <dcterms:modified xsi:type="dcterms:W3CDTF">2023-08-14T19:03:39Z</dcterms:modified>
</cp:coreProperties>
</file>