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82" r:id="rId6"/>
    <p:sldId id="259" r:id="rId7"/>
    <p:sldId id="260" r:id="rId8"/>
    <p:sldId id="283" r:id="rId9"/>
    <p:sldId id="284" r:id="rId10"/>
    <p:sldId id="261" r:id="rId11"/>
    <p:sldId id="262" r:id="rId12"/>
    <p:sldId id="285" r:id="rId13"/>
    <p:sldId id="318" r:id="rId14"/>
    <p:sldId id="263" r:id="rId15"/>
    <p:sldId id="286" r:id="rId16"/>
    <p:sldId id="264" r:id="rId17"/>
    <p:sldId id="287" r:id="rId18"/>
    <p:sldId id="313" r:id="rId19"/>
    <p:sldId id="314" r:id="rId20"/>
    <p:sldId id="292" r:id="rId21"/>
    <p:sldId id="312" r:id="rId22"/>
    <p:sldId id="288" r:id="rId23"/>
    <p:sldId id="315" r:id="rId24"/>
    <p:sldId id="265" r:id="rId25"/>
    <p:sldId id="291" r:id="rId26"/>
    <p:sldId id="293" r:id="rId27"/>
    <p:sldId id="316" r:id="rId28"/>
    <p:sldId id="317" r:id="rId29"/>
    <p:sldId id="266" r:id="rId30"/>
    <p:sldId id="294" r:id="rId31"/>
    <p:sldId id="296" r:id="rId32"/>
    <p:sldId id="299" r:id="rId33"/>
    <p:sldId id="297" r:id="rId34"/>
    <p:sldId id="298" r:id="rId35"/>
    <p:sldId id="267" r:id="rId36"/>
    <p:sldId id="295" r:id="rId37"/>
    <p:sldId id="300" r:id="rId38"/>
    <p:sldId id="301" r:id="rId39"/>
    <p:sldId id="303" r:id="rId40"/>
    <p:sldId id="304" r:id="rId41"/>
    <p:sldId id="268" r:id="rId42"/>
    <p:sldId id="270" r:id="rId43"/>
    <p:sldId id="305" r:id="rId44"/>
    <p:sldId id="271" r:id="rId45"/>
    <p:sldId id="306" r:id="rId46"/>
    <p:sldId id="307" r:id="rId47"/>
    <p:sldId id="272" r:id="rId48"/>
    <p:sldId id="273" r:id="rId49"/>
    <p:sldId id="274" r:id="rId50"/>
    <p:sldId id="289" r:id="rId51"/>
    <p:sldId id="308" r:id="rId52"/>
    <p:sldId id="275" r:id="rId53"/>
    <p:sldId id="309" r:id="rId54"/>
    <p:sldId id="310" r:id="rId55"/>
    <p:sldId id="280" r:id="rId56"/>
    <p:sldId id="276" r:id="rId57"/>
    <p:sldId id="277" r:id="rId58"/>
    <p:sldId id="278" r:id="rId59"/>
    <p:sldId id="311" r:id="rId60"/>
    <p:sldId id="279" r:id="rId61"/>
    <p:sldId id="281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(period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Core Insight: </a:t>
            </a:r>
            <a:r>
              <a:rPr lang="en-US" dirty="0"/>
              <a:t>Variables are one of the most fundamental ideas in PL theory. The simple question: “What do variables mean?” has profound design implications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38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*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dirty="0"/>
              <a:t>Check understanding: Which of these could be made into functions?</a:t>
            </a:r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???</a:t>
            </a:r>
          </a:p>
          <a:p>
            <a:pPr lvl="1"/>
            <a:r>
              <a:rPr lang="en-US" dirty="0"/>
              <a:t>Value of 1 &gt;= 3 is ???</a:t>
            </a:r>
          </a:p>
          <a:p>
            <a:pPr lvl="1"/>
            <a:r>
              <a:rPr lang="en-US" dirty="0"/>
              <a:t>Value of 1 &lt; 2 || 3/0 &gt; 1 is ???</a:t>
            </a:r>
          </a:p>
          <a:p>
            <a:pPr lvl="1"/>
            <a:r>
              <a:rPr lang="en-US" dirty="0"/>
              <a:t>Value of 1 - 2 == 2 – 3 is ???</a:t>
            </a:r>
          </a:p>
        </p:txBody>
      </p:sp>
    </p:spTree>
    <p:extLst>
      <p:ext uri="{BB962C8B-B14F-4D97-AF65-F5344CB8AC3E}">
        <p14:creationId xmlns:p14="http://schemas.microsoft.com/office/powerpoint/2010/main" val="378410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</a:t>
            </a: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lvl="1"/>
            <a:r>
              <a:rPr lang="en-US" dirty="0"/>
              <a:t>Value of 1 &gt;= 3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Value of 1 &lt; 2 || 3/0 &gt; 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Value of 1 - 2 == 2 - 3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2"/>
            <a:r>
              <a:rPr lang="en-US" b="1" dirty="0"/>
              <a:t>Study Tip: </a:t>
            </a:r>
            <a:r>
              <a:rPr lang="en-US" dirty="0"/>
              <a:t>Keep a glossary of PL </a:t>
            </a:r>
            <a:r>
              <a:rPr lang="en-US"/>
              <a:t>vocab definitions</a:t>
            </a:r>
            <a:endParaRPr lang="en-US" dirty="0"/>
          </a:p>
          <a:p>
            <a:pPr lvl="1"/>
            <a:r>
              <a:rPr lang="en-US" dirty="0"/>
              <a:t>Reflect: You’re about to learn a programming language. What is the experience of learning a new language like for you?</a:t>
            </a:r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are compound data. Tuples are called pairs if they contain exactly 2 elements</a:t>
            </a:r>
          </a:p>
          <a:p>
            <a:r>
              <a:rPr lang="en-US" dirty="0"/>
              <a:t>A tuple expression is written (e1, e2, …, </a:t>
            </a:r>
            <a:r>
              <a:rPr lang="en-US" dirty="0" err="1"/>
              <a:t>eN</a:t>
            </a:r>
            <a:r>
              <a:rPr lang="en-US" dirty="0"/>
              <a:t>), evaluates left-to-right</a:t>
            </a:r>
            <a:br>
              <a:rPr lang="en-US" dirty="0"/>
            </a:br>
            <a:r>
              <a:rPr lang="en-US" dirty="0"/>
              <a:t>A tuple value results, written (v1, v2,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  <a:p>
            <a:r>
              <a:rPr lang="en-US" dirty="0"/>
              <a:t>Example: Value of (1+2,3*4) is (3, 12)</a:t>
            </a:r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[e1, …, …, </a:t>
            </a:r>
            <a:r>
              <a:rPr lang="en-US" dirty="0" err="1"/>
              <a:t>eN</a:t>
            </a:r>
            <a:r>
              <a:rPr lang="en-US" dirty="0"/>
              <a:t>],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/>
              <a:t>vec</a:t>
            </a:r>
            <a:r>
              <a:rPr lang="en-US" dirty="0"/>
              <a:t>![1,2,3,4],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/>
              <a:t>vec</a:t>
            </a:r>
            <a:r>
              <a:rPr lang="en-US" dirty="0"/>
              <a:t>! is a macro. Unlike traditional functions, it can preprocess the syntax of its arguments at compile-time, e.g. to support custom syntaxes</a:t>
            </a:r>
          </a:p>
          <a:p>
            <a:r>
              <a:rPr lang="en-US" dirty="0"/>
              <a:t>All array-like types are homogeneous, i.e., all their elements have the same type as each other</a:t>
            </a:r>
          </a:p>
          <a:p>
            <a:r>
              <a:rPr lang="en-US" dirty="0"/>
              <a:t>All array-like types support syntax e[</a:t>
            </a:r>
            <a:r>
              <a:rPr lang="en-US" dirty="0" err="1"/>
              <a:t>i</a:t>
            </a:r>
            <a:r>
              <a:rPr lang="en-US" dirty="0"/>
              <a:t>]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3F0D-8EB3-0045-5A3D-C987732C49CA}"/>
              </a:ext>
            </a:extLst>
          </p:cNvPr>
          <p:cNvSpPr txBox="1"/>
          <p:nvPr/>
        </p:nvSpPr>
        <p:spPr>
          <a:xfrm>
            <a:off x="5183205" y="2893681"/>
            <a:ext cx="616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The value of the expression</a:t>
            </a:r>
          </a:p>
          <a:p>
            <a:r>
              <a:rPr lang="en-US" sz="2800" dirty="0"/>
              <a:t>if 1 &lt; 2 {</a:t>
            </a:r>
            <a:br>
              <a:rPr lang="en-US" sz="2800" dirty="0"/>
            </a:br>
            <a:r>
              <a:rPr lang="en-US" sz="2800" dirty="0"/>
              <a:t> "first string"  </a:t>
            </a:r>
            <a:br>
              <a:rPr lang="en-US" sz="2800" dirty="0"/>
            </a:br>
            <a:r>
              <a:rPr lang="en-US" sz="2800" dirty="0"/>
              <a:t>} else {</a:t>
            </a:r>
            <a:br>
              <a:rPr lang="en-US" sz="2800" dirty="0"/>
            </a:br>
            <a:r>
              <a:rPr lang="en-US" sz="2800" dirty="0"/>
              <a:t>  "second string"</a:t>
            </a:r>
          </a:p>
          <a:p>
            <a:r>
              <a:rPr lang="en-US" sz="2800" dirty="0"/>
              <a:t>}</a:t>
            </a:r>
            <a:br>
              <a:rPr lang="en-US" sz="2800" dirty="0"/>
            </a:br>
            <a:r>
              <a:rPr lang="en-US" sz="2800" dirty="0"/>
              <a:t>is "first string"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0686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in order to extract data from values that match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pat2 =&gt; e2,</a:t>
            </a:r>
            <a:br>
              <a:rPr lang="en-US" dirty="0"/>
            </a:br>
            <a:r>
              <a:rPr lang="en-US" dirty="0"/>
              <a:t>  ...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/>
          <p:nvPr/>
        </p:nvCxnSpPr>
        <p:spPr>
          <a:xfrm flipH="1">
            <a:off x="2791327" y="3989671"/>
            <a:ext cx="2011680" cy="6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022333" y="4410501"/>
            <a:ext cx="1992429" cy="1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2945330" y="4659518"/>
            <a:ext cx="2069432" cy="4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/>
              <a:t>patI</a:t>
            </a:r>
            <a:r>
              <a:rPr lang="en-US" dirty="0"/>
              <a:t> by which values v0 it matches and which variables it creates</a:t>
            </a:r>
          </a:p>
          <a:p>
            <a:r>
              <a:rPr lang="en-US" dirty="0"/>
              <a:t>Every value v1 is pattern. It matches only v0=v1, binds no variables</a:t>
            </a:r>
          </a:p>
          <a:p>
            <a:r>
              <a:rPr lang="en-US" dirty="0"/>
              <a:t>Every variable x is a pattern. It matches every value, binds it to x</a:t>
            </a:r>
          </a:p>
          <a:p>
            <a:r>
              <a:rPr lang="en-US" dirty="0"/>
              <a:t>Underscore _ is the wildcard pattern. It matches every value but binds no variable</a:t>
            </a:r>
          </a:p>
          <a:p>
            <a:r>
              <a:rPr lang="en-US" dirty="0"/>
              <a:t>A tuple pattern (pat1, …, </a:t>
            </a:r>
            <a:r>
              <a:rPr lang="en-US" dirty="0" err="1"/>
              <a:t>patN</a:t>
            </a:r>
            <a:r>
              <a:rPr lang="en-US" dirty="0"/>
              <a:t>) matches a tuple value (v1, …, </a:t>
            </a:r>
            <a:r>
              <a:rPr lang="en-US" dirty="0" err="1"/>
              <a:t>vN</a:t>
            </a:r>
            <a:r>
              <a:rPr lang="en-US" dirty="0"/>
              <a:t>) if each value matches the corresponding pattern. Binds the variables of each sub-pattern</a:t>
            </a:r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(pat1 | … | </a:t>
            </a:r>
            <a:r>
              <a:rPr lang="en-US" dirty="0" err="1"/>
              <a:t>patN</a:t>
            </a:r>
            <a:r>
              <a:rPr lang="en-US" dirty="0"/>
              <a:t>) matches v0 if it matches some </a:t>
            </a:r>
            <a:r>
              <a:rPr lang="en-US" dirty="0" err="1"/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/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/>
              <a:t>n1..=n2 is a range pattern matching n where n1 &lt;= n &lt;=  n2</a:t>
            </a:r>
          </a:p>
          <a:p>
            <a:r>
              <a:rPr lang="en-US" dirty="0"/>
              <a:t>n1..n2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fn flip_digit2(n : i32) -&gt; i32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match n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1..=9 =&gt; 9 -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_ =&gt;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94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Toy example of tuple syntax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match input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(1, _) =&gt; 3,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(_, 3) =&gt; 1,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(x, y) =&gt; 3*x + y/3,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dirty="0"/>
              <a:t>Check understanding: What does it do for input = (1, 3)? (3,3)? What input would give a result of 4?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12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strongly encouraged to have Rust with you on a laptop to code along and do any in-class work</a:t>
            </a:r>
          </a:p>
          <a:p>
            <a:pPr marL="0" indent="0">
              <a:buNone/>
            </a:pPr>
            <a:r>
              <a:rPr lang="en-US" dirty="0"/>
              <a:t>Any issues setting up Rust?</a:t>
            </a:r>
            <a:br>
              <a:rPr lang="en-US" dirty="0"/>
            </a:br>
            <a:r>
              <a:rPr lang="en-US" dirty="0"/>
              <a:t>Any issues setting up Visual Studio Code?</a:t>
            </a:r>
          </a:p>
          <a:p>
            <a:pPr marL="0" indent="0">
              <a:buNone/>
            </a:pPr>
            <a:r>
              <a:rPr lang="en-US" dirty="0"/>
              <a:t>Anything else you’d like me to go over again?</a:t>
            </a:r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25</a:t>
            </a:r>
          </a:p>
          <a:p>
            <a:pPr lvl="1"/>
            <a:r>
              <a:rPr lang="en-US" dirty="0"/>
              <a:t>y = y + 1; modifies y to store value 26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476775" y="4263992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5967663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523050" y="4889716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e.g.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(), meaning “no interesting return value”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return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 Theorist says: Types are guaranteed predictions about a program. If a program type-checks, it is well-behaved in some way. For 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types use the same syntax as tuple expressions</a:t>
            </a:r>
          </a:p>
          <a:p>
            <a:r>
              <a:rPr lang="en-US" dirty="0"/>
              <a:t>Tuple expression (e1, …, </a:t>
            </a:r>
            <a:r>
              <a:rPr lang="en-US" dirty="0" err="1"/>
              <a:t>eN</a:t>
            </a:r>
            <a:r>
              <a:rPr lang="en-US" dirty="0"/>
              <a:t>) has type (t1, …, </a:t>
            </a:r>
            <a:r>
              <a:rPr lang="en-US" dirty="0" err="1"/>
              <a:t>tN</a:t>
            </a:r>
            <a:r>
              <a:rPr lang="en-US" dirty="0"/>
              <a:t>) if each </a:t>
            </a:r>
            <a:r>
              <a:rPr lang="en-US" dirty="0" err="1"/>
              <a:t>eI</a:t>
            </a:r>
            <a:r>
              <a:rPr lang="en-US" dirty="0"/>
              <a:t> has type </a:t>
            </a:r>
            <a:r>
              <a:rPr lang="en-US" dirty="0" err="1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3" y="3029493"/>
            <a:ext cx="232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*r1;</a:t>
            </a:r>
          </a:p>
          <a:p>
            <a:r>
              <a:rPr lang="en-US" dirty="0">
                <a:latin typeface="Consolas" panose="020B0609020204030204" pitchFamily="49" charset="0"/>
              </a:rPr>
              <a:t>*r2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*r1;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/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J &lt; I that matches 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/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both references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[package]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 = "asgn3“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version = "0.1.0“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edition = "2023“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[dependencies]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 = "0.13.0"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Substructural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systems are the heart of how many Theorists approach PL</a:t>
            </a:r>
          </a:p>
          <a:p>
            <a:r>
              <a:rPr lang="en-US" dirty="0"/>
              <a:t>Rust’s </a:t>
            </a:r>
            <a:r>
              <a:rPr lang="en-US" b="1" dirty="0"/>
              <a:t>affine</a:t>
            </a:r>
            <a:r>
              <a:rPr lang="en-US" dirty="0"/>
              <a:t> type system is essential to combining speed with safety.</a:t>
            </a:r>
          </a:p>
          <a:p>
            <a:r>
              <a:rPr lang="en-US" dirty="0"/>
              <a:t>Affine types are one kind of </a:t>
            </a:r>
            <a:r>
              <a:rPr lang="en-US" b="1" dirty="0"/>
              <a:t>substructural type system</a:t>
            </a:r>
          </a:p>
          <a:p>
            <a:r>
              <a:rPr lang="en-US" dirty="0"/>
              <a:t>Substructural = Remove at least one of the </a:t>
            </a:r>
            <a:r>
              <a:rPr lang="en-US" b="1" dirty="0"/>
              <a:t>structural properties</a:t>
            </a:r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(“owner”) at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8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</p:spTree>
    <p:extLst>
      <p:ext uri="{BB962C8B-B14F-4D97-AF65-F5344CB8AC3E}">
        <p14:creationId xmlns:p14="http://schemas.microsoft.com/office/powerpoint/2010/main" val="1802277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4600</Words>
  <Application>Microsoft Office PowerPoint</Application>
  <PresentationFormat>Widescreen</PresentationFormat>
  <Paragraphs>358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Courier New</vt:lpstr>
      <vt:lpstr>Retrospect</vt:lpstr>
      <vt:lpstr>02 - Rust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Substructural Types</vt:lpstr>
      <vt:lpstr>The Structural Properties</vt:lpstr>
      <vt:lpstr>Rust is the Tip of the Iceberg</vt:lpstr>
      <vt:lpstr>Section: Basic Programs</vt:lpstr>
      <vt:lpstr>Values</vt:lpstr>
      <vt:lpstr>Variables</vt:lpstr>
      <vt:lpstr>Variables</vt:lpstr>
      <vt:lpstr>References</vt:lpstr>
      <vt:lpstr>References</vt:lpstr>
      <vt:lpstr>Expressions</vt:lpstr>
      <vt:lpstr>Basic and Compound Expressions</vt:lpstr>
      <vt:lpstr>Compound Expression Examples</vt:lpstr>
      <vt:lpstr>Compound Expression Examples</vt:lpstr>
      <vt:lpstr>Tuple Expressions and Tuple Values</vt:lpstr>
      <vt:lpstr>Array Expressions</vt:lpstr>
      <vt:lpstr>If-Then-Else Conditional Expressions</vt:lpstr>
      <vt:lpstr>If-Then-Else Conditional Expressions</vt:lpstr>
      <vt:lpstr>Patterns</vt:lpstr>
      <vt:lpstr>What Patterns are There?</vt:lpstr>
      <vt:lpstr>What Patterns are There?: “or-patterns”</vt:lpstr>
      <vt:lpstr>Pattern-Match Examples</vt:lpstr>
      <vt:lpstr>Pattern-Match Examples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76</cp:revision>
  <dcterms:created xsi:type="dcterms:W3CDTF">2023-08-13T16:19:48Z</dcterms:created>
  <dcterms:modified xsi:type="dcterms:W3CDTF">2023-08-29T13:59:31Z</dcterms:modified>
</cp:coreProperties>
</file>