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71" r:id="rId10"/>
    <p:sldId id="274" r:id="rId11"/>
    <p:sldId id="272" r:id="rId12"/>
    <p:sldId id="275" r:id="rId13"/>
    <p:sldId id="276" r:id="rId14"/>
    <p:sldId id="279" r:id="rId15"/>
    <p:sldId id="278" r:id="rId16"/>
    <p:sldId id="273" r:id="rId17"/>
    <p:sldId id="280" r:id="rId18"/>
    <p:sldId id="281" r:id="rId19"/>
    <p:sldId id="282" r:id="rId20"/>
    <p:sldId id="283" r:id="rId21"/>
    <p:sldId id="284" r:id="rId22"/>
    <p:sldId id="264" r:id="rId23"/>
    <p:sldId id="265" r:id="rId24"/>
    <p:sldId id="266" r:id="rId25"/>
    <p:sldId id="267" r:id="rId26"/>
    <p:sldId id="268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8" autoAdjust="0"/>
    <p:restoredTop sz="80104" autoAdjust="0"/>
  </p:normalViewPr>
  <p:slideViewPr>
    <p:cSldViewPr snapToGrid="0">
      <p:cViewPr>
        <p:scale>
          <a:sx n="100" d="100"/>
          <a:sy n="100" d="100"/>
        </p:scale>
        <p:origin x="1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emphasis on distinguishing parallelism vs. concurrency in PL pedagogy comes from the teaching and textbook-writing work of Robert Harper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never defined expressions. Students might start asking questions about expressions e. For simplicity, assume they are basic functional expressions like in Toi.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C – Concurrency and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 +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243A3-BD76-FD3C-66A4-57EB2D49DBFD}"/>
              </a:ext>
            </a:extLst>
          </p:cNvPr>
          <p:cNvSpPr txBox="1"/>
          <p:nvPr/>
        </p:nvSpPr>
        <p:spPr>
          <a:xfrm>
            <a:off x="6096000" y="3206496"/>
            <a:ext cx="49011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Client(x : int, y : int, z : int) =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c!x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c!y</a:t>
            </a:r>
            <a:r>
              <a:rPr lang="en-US" sz="2600" dirty="0"/>
              <a:t>;</a:t>
            </a:r>
          </a:p>
          <a:p>
            <a:r>
              <a:rPr lang="en-US" sz="2600" dirty="0"/>
              <a:t>  c ◁ add; </a:t>
            </a:r>
            <a:r>
              <a:rPr lang="en-US" sz="2600" dirty="0" err="1"/>
              <a:t>c!z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get; </a:t>
            </a:r>
            <a:r>
              <a:rPr lang="en-US" sz="2600" dirty="0" err="1"/>
              <a:t>c?sumXYZ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6391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Processes P, Q are defined by the grammar:</a:t>
            </a:r>
          </a:p>
          <a:p>
            <a:r>
              <a:rPr lang="en-US" dirty="0"/>
              <a:t>P ::=  p(e) 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c!e</a:t>
            </a:r>
            <a:r>
              <a:rPr lang="en-US" dirty="0"/>
              <a:t>; P                             Write e to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c?x:t</a:t>
            </a:r>
            <a:r>
              <a:rPr lang="en-US" dirty="0"/>
              <a:t>; P                          Read x:t from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sz="2800" dirty="0"/>
              <a:t>c ◁ label                       Tell c “I choose branch ‘label’”</a:t>
            </a:r>
            <a:br>
              <a:rPr lang="en-US" sz="2800" dirty="0"/>
            </a:br>
            <a:r>
              <a:rPr lang="en-US" sz="2800" dirty="0"/>
              <a:t>       | </a:t>
            </a:r>
            <a:r>
              <a:rPr lang="en-US" dirty="0"/>
              <a:t>c ▷ { label1 : P1, …}    Ask c which labeled branch Pk to take</a:t>
            </a:r>
            <a:br>
              <a:rPr lang="en-US" dirty="0"/>
            </a:br>
            <a:r>
              <a:rPr lang="en-US" dirty="0"/>
              <a:t>       | (P||Q)                           Run P and Q in parallel</a:t>
            </a:r>
            <a:br>
              <a:rPr lang="en-US" dirty="0"/>
            </a:br>
            <a:r>
              <a:rPr lang="en-US" dirty="0"/>
              <a:t>       | c[];0                               Close channel c, stop</a:t>
            </a:r>
            <a:br>
              <a:rPr lang="en-US" dirty="0"/>
            </a:br>
            <a:r>
              <a:rPr lang="en-US" dirty="0"/>
              <a:t>       | c();P                               Wait for channel c to close, do P</a:t>
            </a:r>
            <a:br>
              <a:rPr lang="en-US" dirty="0"/>
            </a:br>
            <a:r>
              <a:rPr lang="en-US" dirty="0"/>
              <a:t>       | (</a:t>
            </a:r>
            <a:r>
              <a:rPr lang="el-GR" i="1" dirty="0"/>
              <a:t>ν</a:t>
            </a:r>
            <a:r>
              <a:rPr lang="en-US" i="1" dirty="0"/>
              <a:t> </a:t>
            </a:r>
            <a:r>
              <a:rPr lang="en-US" dirty="0"/>
              <a:t>c)P                             Create new channel c, run P</a:t>
            </a:r>
            <a:br>
              <a:rPr lang="en-US" dirty="0"/>
            </a:br>
            <a:r>
              <a:rPr lang="en-US" dirty="0"/>
              <a:t>       | c ↔ c’                          Link up channels c and c’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0AC2FF-0857-9CB2-C15D-1A545312EF34}"/>
              </a:ext>
            </a:extLst>
          </p:cNvPr>
          <p:cNvCxnSpPr/>
          <p:nvPr/>
        </p:nvCxnSpPr>
        <p:spPr>
          <a:xfrm flipH="1">
            <a:off x="2804160" y="28285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B9961-76D6-8F17-1578-3D8D73CED93E}"/>
              </a:ext>
            </a:extLst>
          </p:cNvPr>
          <p:cNvCxnSpPr>
            <a:cxnSpLocks/>
          </p:cNvCxnSpPr>
          <p:nvPr/>
        </p:nvCxnSpPr>
        <p:spPr>
          <a:xfrm flipH="1">
            <a:off x="2943225" y="31714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82A88-674F-2208-6107-7CE1E0D0D9EE}"/>
              </a:ext>
            </a:extLst>
          </p:cNvPr>
          <p:cNvCxnSpPr>
            <a:cxnSpLocks/>
          </p:cNvCxnSpPr>
          <p:nvPr/>
        </p:nvCxnSpPr>
        <p:spPr>
          <a:xfrm flipH="1">
            <a:off x="3228975" y="3504819"/>
            <a:ext cx="15624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2974E-E355-C90F-9FC7-C21C735252CB}"/>
              </a:ext>
            </a:extLst>
          </p:cNvPr>
          <p:cNvCxnSpPr>
            <a:cxnSpLocks/>
          </p:cNvCxnSpPr>
          <p:nvPr/>
        </p:nvCxnSpPr>
        <p:spPr>
          <a:xfrm flipH="1">
            <a:off x="2943225" y="410489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DA839-B773-32F0-4403-A5D740D999A5}"/>
              </a:ext>
            </a:extLst>
          </p:cNvPr>
          <p:cNvCxnSpPr>
            <a:cxnSpLocks/>
          </p:cNvCxnSpPr>
          <p:nvPr/>
        </p:nvCxnSpPr>
        <p:spPr>
          <a:xfrm flipH="1">
            <a:off x="2590800" y="440969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99C31-3958-46EE-0F9D-1F1A71B84669}"/>
              </a:ext>
            </a:extLst>
          </p:cNvPr>
          <p:cNvCxnSpPr>
            <a:cxnSpLocks/>
          </p:cNvCxnSpPr>
          <p:nvPr/>
        </p:nvCxnSpPr>
        <p:spPr>
          <a:xfrm flipH="1">
            <a:off x="2590800" y="473354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3D13BC-DAF9-DEDA-3834-8AA10F68977F}"/>
              </a:ext>
            </a:extLst>
          </p:cNvPr>
          <p:cNvCxnSpPr>
            <a:cxnSpLocks/>
          </p:cNvCxnSpPr>
          <p:nvPr/>
        </p:nvCxnSpPr>
        <p:spPr>
          <a:xfrm flipH="1">
            <a:off x="2804160" y="50383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E8A8E-D8B0-1427-064F-E10A4285656F}"/>
              </a:ext>
            </a:extLst>
          </p:cNvPr>
          <p:cNvCxnSpPr>
            <a:cxnSpLocks/>
          </p:cNvCxnSpPr>
          <p:nvPr/>
        </p:nvCxnSpPr>
        <p:spPr>
          <a:xfrm flipH="1">
            <a:off x="2943225" y="53812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4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Naming, Reading,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p(e) | </a:t>
            </a:r>
            <a:r>
              <a:rPr lang="en-US" dirty="0" err="1"/>
              <a:t>c!e</a:t>
            </a:r>
            <a:r>
              <a:rPr lang="en-US" dirty="0"/>
              <a:t>; P | </a:t>
            </a:r>
            <a:r>
              <a:rPr lang="en-US" dirty="0" err="1"/>
              <a:t>c?x:t</a:t>
            </a:r>
            <a:r>
              <a:rPr lang="en-US" dirty="0"/>
              <a:t>; P | …</a:t>
            </a:r>
          </a:p>
          <a:p>
            <a:r>
              <a:rPr lang="en-US" dirty="0"/>
              <a:t>A full PC program consists of (recursive) definitions for named processes, of form “p(x) = P”. Once defined,  p(e) “calls” p(x)=P.</a:t>
            </a:r>
          </a:p>
          <a:p>
            <a:r>
              <a:rPr lang="en-US" b="1" dirty="0"/>
              <a:t>Send:</a:t>
            </a:r>
            <a:r>
              <a:rPr lang="en-US" dirty="0"/>
              <a:t> We write </a:t>
            </a:r>
            <a:r>
              <a:rPr lang="en-US" dirty="0" err="1"/>
              <a:t>c!e</a:t>
            </a:r>
            <a:r>
              <a:rPr lang="en-US" dirty="0"/>
              <a:t> to send the value of expression e over channel c</a:t>
            </a:r>
          </a:p>
          <a:p>
            <a:r>
              <a:rPr lang="en-US" b="1" dirty="0"/>
              <a:t>Receive:</a:t>
            </a:r>
            <a:r>
              <a:rPr lang="en-US" dirty="0"/>
              <a:t> We write </a:t>
            </a:r>
            <a:r>
              <a:rPr lang="en-US" dirty="0" err="1"/>
              <a:t>c?x:t</a:t>
            </a:r>
            <a:r>
              <a:rPr lang="en-US" dirty="0"/>
              <a:t> to receive a value of type t over channel c, which we store in a new variable x</a:t>
            </a:r>
          </a:p>
          <a:p>
            <a:r>
              <a:rPr lang="en-US" dirty="0" err="1"/>
              <a:t>Send+Receive</a:t>
            </a:r>
            <a:r>
              <a:rPr lang="en-US" dirty="0"/>
              <a:t> can be followed by any process P. This is not true for all operations. We call such operations </a:t>
            </a:r>
            <a:r>
              <a:rPr lang="en-US" b="1" dirty="0"/>
              <a:t>prefix </a:t>
            </a:r>
            <a:r>
              <a:rPr lang="en-US" dirty="0"/>
              <a:t>operations</a:t>
            </a:r>
          </a:p>
          <a:p>
            <a:r>
              <a:rPr lang="en-US" dirty="0"/>
              <a:t>We write P || Q to run two programs in parallel. For example,</a:t>
            </a:r>
          </a:p>
          <a:p>
            <a:r>
              <a:rPr lang="en-US" dirty="0"/>
              <a:t>(c!5:int; …) || (</a:t>
            </a:r>
            <a:r>
              <a:rPr lang="en-US" dirty="0" err="1"/>
              <a:t>c?x:int</a:t>
            </a:r>
            <a:r>
              <a:rPr lang="en-US" dirty="0"/>
              <a:t>; …) sends number 5 over channel c and stores it in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dirty="0"/>
              <a:t>In PC, branching code is not just about if-then-else or “while”. Instead, it is common for one process to tell another which branch of a program to execute</a:t>
            </a:r>
          </a:p>
          <a:p>
            <a:r>
              <a:rPr lang="en-US" dirty="0"/>
              <a:t>A </a:t>
            </a:r>
            <a:r>
              <a:rPr lang="en-US" b="1" dirty="0"/>
              <a:t>label</a:t>
            </a:r>
            <a:r>
              <a:rPr lang="en-US" dirty="0"/>
              <a:t> is just a name given to a branch of code. Usually, every “operation” provided to a client by a server has a label.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(</a:t>
            </a:r>
            <a:r>
              <a:rPr lang="en-US" sz="2800" dirty="0"/>
              <a:t>c ◁ b; </a:t>
            </a:r>
            <a:r>
              <a:rPr lang="en-US" sz="2800" dirty="0" err="1"/>
              <a:t>c?x:int</a:t>
            </a:r>
            <a:r>
              <a:rPr lang="en-US" sz="2800" dirty="0"/>
              <a:t>; …</a:t>
            </a:r>
            <a:r>
              <a:rPr lang="en-US" dirty="0"/>
              <a:t>) || (c ▷ {a : c!1; …, b : c!2; …}) results in sending value 2 over channel </a:t>
            </a:r>
            <a:r>
              <a:rPr lang="en-US" b="1" dirty="0"/>
              <a:t>c</a:t>
            </a:r>
            <a:r>
              <a:rPr lang="en-US" dirty="0"/>
              <a:t>, not value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… | c[]; 0 | c ↔ c’ | c(); P | (</a:t>
            </a:r>
            <a:r>
              <a:rPr lang="el-GR" i="1" dirty="0"/>
              <a:t>ν</a:t>
            </a:r>
            <a:r>
              <a:rPr lang="en-US" dirty="0"/>
              <a:t>c)P</a:t>
            </a:r>
          </a:p>
          <a:p>
            <a:r>
              <a:rPr lang="en-US" dirty="0"/>
              <a:t>The “base cases” of a process are c[].0, c().P, and c ↔ c’.</a:t>
            </a:r>
          </a:p>
          <a:p>
            <a:r>
              <a:rPr lang="en-US" b="1" dirty="0"/>
              <a:t>Close: </a:t>
            </a:r>
            <a:r>
              <a:rPr lang="en-US" dirty="0"/>
              <a:t>c[]; 0 closes channel </a:t>
            </a:r>
            <a:r>
              <a:rPr lang="en-US" b="1" dirty="0"/>
              <a:t>c</a:t>
            </a:r>
            <a:r>
              <a:rPr lang="en-US" dirty="0"/>
              <a:t> and then terminates (written 0)</a:t>
            </a:r>
            <a:br>
              <a:rPr lang="en-US" dirty="0"/>
            </a:br>
            <a:r>
              <a:rPr lang="en-US" b="1" dirty="0"/>
              <a:t>Wait:</a:t>
            </a:r>
            <a:r>
              <a:rPr lang="en-US" dirty="0"/>
              <a:t> c(); P waits for </a:t>
            </a:r>
            <a:r>
              <a:rPr lang="en-US" b="1" dirty="0"/>
              <a:t>c</a:t>
            </a:r>
            <a:r>
              <a:rPr lang="en-US" dirty="0"/>
              <a:t> to close, then runs P</a:t>
            </a:r>
          </a:p>
          <a:p>
            <a:r>
              <a:rPr lang="en-US" b="1" dirty="0"/>
              <a:t>Link: </a:t>
            </a:r>
            <a:r>
              <a:rPr lang="en-US" dirty="0"/>
              <a:t>Process c ↔ c’ links up the channels c and c’, then terminates</a:t>
            </a:r>
          </a:p>
          <a:p>
            <a:r>
              <a:rPr lang="en-US" b="1" dirty="0"/>
              <a:t>“Restrict” or “Cut”</a:t>
            </a:r>
            <a:r>
              <a:rPr lang="en-US" dirty="0"/>
              <a:t>: Creates a new local channel </a:t>
            </a:r>
            <a:r>
              <a:rPr lang="en-US" b="1" dirty="0"/>
              <a:t>c</a:t>
            </a:r>
            <a:r>
              <a:rPr lang="en-US" dirty="0"/>
              <a:t> which is used in the following code P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2BB6-067A-7FC9-96D0-D3AD401A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642-106F-C43F-6F12-6EED5727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operational semantics, whose judgement is either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E,e</a:t>
            </a:r>
            <a:r>
              <a:rPr lang="en-US" dirty="0"/>
              <a:t>) ↦ (</a:t>
            </a:r>
            <a:r>
              <a:rPr lang="en-US" dirty="0" err="1"/>
              <a:t>E’,e</a:t>
            </a:r>
            <a:r>
              <a:rPr lang="en-US" dirty="0"/>
              <a:t>’) where E and E’ are environments, or</a:t>
            </a:r>
            <a:br>
              <a:rPr lang="en-US" dirty="0"/>
            </a:br>
            <a:r>
              <a:rPr lang="en-US" dirty="0"/>
              <a:t>e ↦ e’ if we do not use an environment</a:t>
            </a:r>
          </a:p>
          <a:p>
            <a:r>
              <a:rPr lang="en-US" dirty="0"/>
              <a:t>Recall from cost semantics: we can add extra stuff to a judgement</a:t>
            </a:r>
          </a:p>
          <a:p>
            <a:r>
              <a:rPr lang="en-US" dirty="0"/>
              <a:t>Today we use a </a:t>
            </a:r>
            <a:r>
              <a:rPr lang="en-US" b="1" dirty="0"/>
              <a:t>labeled transition semantics </a:t>
            </a:r>
            <a:r>
              <a:rPr lang="en-US" dirty="0"/>
              <a:t>(LTS), which add “labels” (actually: actions) to the stepping judgement ↦. The labels in PC are used to implement communication. </a:t>
            </a:r>
          </a:p>
          <a:p>
            <a:r>
              <a:rPr lang="en-US" b="1" dirty="0"/>
              <a:t>Key point:</a:t>
            </a:r>
            <a:r>
              <a:rPr lang="en-US" dirty="0"/>
              <a:t> P ↦ P’ means P steps to P’ if action “a” happens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42F3-C2A2-5356-01FF-EF75B447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D8C34-96F6-5F7D-4A84-75BE63856FEE}"/>
              </a:ext>
            </a:extLst>
          </p:cNvPr>
          <p:cNvSpPr txBox="1"/>
          <p:nvPr/>
        </p:nvSpPr>
        <p:spPr>
          <a:xfrm>
            <a:off x="3019425" y="4953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8404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4E0A-9250-44A7-B03B-D9E2A4B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257-253F-59E5-5AF3-795CF9B5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“a” records a single message on a single channel, which could be either sent or received</a:t>
            </a:r>
          </a:p>
          <a:p>
            <a:r>
              <a:rPr lang="en-US" dirty="0"/>
              <a:t>a ::= c </a:t>
            </a:r>
            <a:r>
              <a:rPr lang="en-US" sz="2800" dirty="0"/>
              <a:t>◁ label       send “please run ‘label’” on c</a:t>
            </a:r>
            <a:br>
              <a:rPr lang="en-US" sz="2800" dirty="0"/>
            </a:br>
            <a:r>
              <a:rPr lang="en-US" sz="2800" dirty="0"/>
              <a:t>      | </a:t>
            </a:r>
            <a:r>
              <a:rPr lang="en-US" dirty="0"/>
              <a:t>c ▷ label       receive “please run ‘label’”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c!v</a:t>
            </a:r>
            <a:r>
              <a:rPr lang="en-US" dirty="0"/>
              <a:t>                  send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c?v</a:t>
            </a:r>
            <a:r>
              <a:rPr lang="en-US" dirty="0"/>
              <a:t>                 receive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c↔c</a:t>
            </a:r>
            <a:r>
              <a:rPr lang="en-US" dirty="0"/>
              <a:t>’            link channels c and c’</a:t>
            </a:r>
            <a:br>
              <a:rPr lang="en-US" dirty="0"/>
            </a:br>
            <a:r>
              <a:rPr lang="en-US" dirty="0"/>
              <a:t>      | </a:t>
            </a:r>
            <a:r>
              <a:rPr lang="el-GR" dirty="0"/>
              <a:t>τ</a:t>
            </a:r>
            <a:r>
              <a:rPr lang="en-US" dirty="0"/>
              <a:t>                     do nothing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AD22-36C8-310E-9050-23A667A3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CBB78-B1B4-21B2-705E-B7F9CADE0608}"/>
              </a:ext>
            </a:extLst>
          </p:cNvPr>
          <p:cNvCxnSpPr/>
          <p:nvPr/>
        </p:nvCxnSpPr>
        <p:spPr>
          <a:xfrm flipH="1">
            <a:off x="3276600" y="302895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5581D5-93F8-7E74-1508-EF76DAE78471}"/>
              </a:ext>
            </a:extLst>
          </p:cNvPr>
          <p:cNvCxnSpPr/>
          <p:nvPr/>
        </p:nvCxnSpPr>
        <p:spPr>
          <a:xfrm flipH="1">
            <a:off x="3276600" y="342900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33554-95B8-5356-310D-74E707EE1B9D}"/>
              </a:ext>
            </a:extLst>
          </p:cNvPr>
          <p:cNvCxnSpPr>
            <a:cxnSpLocks/>
          </p:cNvCxnSpPr>
          <p:nvPr/>
        </p:nvCxnSpPr>
        <p:spPr>
          <a:xfrm flipH="1">
            <a:off x="2470150" y="3819314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D8229-678B-640E-CE21-2F6B66AEAF37}"/>
              </a:ext>
            </a:extLst>
          </p:cNvPr>
          <p:cNvCxnSpPr>
            <a:cxnSpLocks/>
          </p:cNvCxnSpPr>
          <p:nvPr/>
        </p:nvCxnSpPr>
        <p:spPr>
          <a:xfrm flipH="1">
            <a:off x="2470150" y="4191000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368D5-4D7D-9AEC-66E9-2B69544F6C82}"/>
              </a:ext>
            </a:extLst>
          </p:cNvPr>
          <p:cNvCxnSpPr>
            <a:cxnSpLocks/>
          </p:cNvCxnSpPr>
          <p:nvPr/>
        </p:nvCxnSpPr>
        <p:spPr>
          <a:xfrm flipH="1">
            <a:off x="2857500" y="4565650"/>
            <a:ext cx="78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03C5-B97F-01E5-D590-9C7592B44C70}"/>
              </a:ext>
            </a:extLst>
          </p:cNvPr>
          <p:cNvCxnSpPr>
            <a:cxnSpLocks/>
          </p:cNvCxnSpPr>
          <p:nvPr/>
        </p:nvCxnSpPr>
        <p:spPr>
          <a:xfrm flipH="1">
            <a:off x="2209800" y="4959350"/>
            <a:ext cx="143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693545" cy="1450757"/>
          </a:xfrm>
        </p:spPr>
        <p:txBody>
          <a:bodyPr/>
          <a:lstStyle/>
          <a:p>
            <a:r>
              <a:rPr lang="en-US" dirty="0"/>
              <a:t>Rule Send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 err="1"/>
              <a:t>c!e</a:t>
            </a:r>
            <a:r>
              <a:rPr lang="en-US" dirty="0"/>
              <a:t>; P ↦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81200" y="2667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 err="1"/>
              <a:t>c?x:t</a:t>
            </a:r>
            <a:r>
              <a:rPr lang="en-US" dirty="0"/>
              <a:t>; P ↦ P[v/x]</a:t>
            </a:r>
            <a:br>
              <a:rPr lang="en-US" dirty="0"/>
            </a:br>
            <a:r>
              <a:rPr lang="en-US" sz="1900" dirty="0"/>
              <a:t>(where P[v/x] replaces x by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581E8-B86E-B181-2142-E5E7C0640A81}"/>
              </a:ext>
            </a:extLst>
          </p:cNvPr>
          <p:cNvSpPr txBox="1"/>
          <p:nvPr/>
        </p:nvSpPr>
        <p:spPr>
          <a:xfrm>
            <a:off x="4382452" y="2667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80" y="3943351"/>
            <a:ext cx="2541270" cy="1895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Select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 err="1"/>
              <a:t>c</a:t>
            </a:r>
            <a:r>
              <a:rPr lang="en-US" sz="2800" dirty="0" err="1"/>
              <a:t>◁</a:t>
            </a:r>
            <a:r>
              <a:rPr lang="en-US" dirty="0" err="1"/>
              <a:t>label</a:t>
            </a:r>
            <a:r>
              <a:rPr lang="en-US" dirty="0"/>
              <a:t>; P ↦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5FB5C-728B-92DA-1524-0084A4736527}"/>
              </a:ext>
            </a:extLst>
          </p:cNvPr>
          <p:cNvSpPr txBox="1"/>
          <p:nvPr/>
        </p:nvSpPr>
        <p:spPr>
          <a:xfrm>
            <a:off x="2568177" y="47371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  <a:r>
              <a:rPr lang="en-US" sz="1800" dirty="0"/>
              <a:t>◁ label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Offer</a:t>
            </a:r>
          </a:p>
          <a:p>
            <a:r>
              <a:rPr lang="en-US" dirty="0"/>
              <a:t>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▷{label1 : P1, …, </a:t>
            </a:r>
            <a:r>
              <a:rPr lang="en-US" dirty="0" err="1"/>
              <a:t>labelN</a:t>
            </a:r>
            <a:r>
              <a:rPr lang="en-US" dirty="0"/>
              <a:t> : PN}</a:t>
            </a:r>
            <a:br>
              <a:rPr lang="en-US" dirty="0"/>
            </a:br>
            <a:r>
              <a:rPr lang="en-US" dirty="0"/>
              <a:t>↦ PK</a:t>
            </a:r>
            <a:br>
              <a:rPr lang="en-US" dirty="0"/>
            </a:br>
            <a:r>
              <a:rPr lang="en-US" dirty="0"/>
              <a:t>(where 1 &lt;= k &lt;= N)</a:t>
            </a:r>
            <a:endParaRPr lang="en-US" sz="1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2415B-9FF1-F8BC-6DE1-FCAC31B1ADEA}"/>
              </a:ext>
            </a:extLst>
          </p:cNvPr>
          <p:cNvSpPr txBox="1"/>
          <p:nvPr/>
        </p:nvSpPr>
        <p:spPr>
          <a:xfrm>
            <a:off x="6302692" y="476461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▷ </a:t>
            </a:r>
            <a:r>
              <a:rPr lang="en-US" dirty="0" err="1"/>
              <a:t>labelK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3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693545" cy="1450757"/>
          </a:xfrm>
        </p:spPr>
        <p:txBody>
          <a:bodyPr>
            <a:normAutofit/>
          </a:bodyPr>
          <a:lstStyle/>
          <a:p>
            <a:r>
              <a:rPr lang="en-US" dirty="0"/>
              <a:t>Rule id1</a:t>
            </a:r>
            <a:br>
              <a:rPr lang="en-US" dirty="0"/>
            </a:br>
            <a:r>
              <a:rPr lang="en-US" dirty="0"/>
              <a:t> *</a:t>
            </a:r>
          </a:p>
          <a:p>
            <a:r>
              <a:rPr lang="en-US" dirty="0" err="1"/>
              <a:t>c↔c</a:t>
            </a:r>
            <a:r>
              <a:rPr lang="en-US" dirty="0"/>
              <a:t>’ ↦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30390" y="267081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id2</a:t>
            </a:r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c ↔c’ ↦ 0</a:t>
            </a: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3064075" cy="211666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Named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/>
              <a:t>p(e) ↦ e’[v/x]</a:t>
            </a:r>
            <a:br>
              <a:rPr lang="en-US" dirty="0"/>
            </a:br>
            <a:r>
              <a:rPr lang="en-US" dirty="0"/>
              <a:t>(where p is defined </a:t>
            </a:r>
            <a:br>
              <a:rPr lang="en-US" dirty="0"/>
            </a:br>
            <a:r>
              <a:rPr lang="en-US" dirty="0"/>
              <a:t>p(x) = e’)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AxCut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 ↦ P’[x/y] </a:t>
            </a:r>
            <a:endParaRPr lang="en-US" sz="1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073721-7173-ADE9-DE6F-2F87DE74E6F0}"/>
              </a:ext>
            </a:extLst>
          </p:cNvPr>
          <p:cNvSpPr txBox="1"/>
          <p:nvPr/>
        </p:nvSpPr>
        <p:spPr>
          <a:xfrm>
            <a:off x="4161354" y="265568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c’↔c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9FEF7-ECCD-D223-3DC3-7D4BDFD6E76D}"/>
              </a:ext>
            </a:extLst>
          </p:cNvPr>
          <p:cNvSpPr txBox="1"/>
          <p:nvPr/>
        </p:nvSpPr>
        <p:spPr>
          <a:xfrm flipH="1">
            <a:off x="1917680" y="4747686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18E41-2E45-E529-D983-C73CB729279F}"/>
              </a:ext>
            </a:extLst>
          </p:cNvPr>
          <p:cNvSpPr txBox="1"/>
          <p:nvPr/>
        </p:nvSpPr>
        <p:spPr>
          <a:xfrm>
            <a:off x="5361504" y="42026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EDED8-ED31-C32F-C73D-B36F7AA69E6F}"/>
              </a:ext>
            </a:extLst>
          </p:cNvPr>
          <p:cNvSpPr txBox="1"/>
          <p:nvPr/>
        </p:nvSpPr>
        <p:spPr>
          <a:xfrm flipH="1">
            <a:off x="5993130" y="4812244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Motivating Concurrency vs. Parallelism</a:t>
            </a:r>
          </a:p>
          <a:p>
            <a:pPr lvl="1"/>
            <a:r>
              <a:rPr lang="en-US" dirty="0"/>
              <a:t>Communicating Sequential Processes</a:t>
            </a:r>
          </a:p>
          <a:p>
            <a:pPr lvl="2"/>
            <a:r>
              <a:rPr lang="en-US" dirty="0"/>
              <a:t>Concepts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Operational Semantics (Labeled Transition Semantics)</a:t>
            </a:r>
          </a:p>
          <a:p>
            <a:pPr lvl="2"/>
            <a:r>
              <a:rPr lang="en-US" dirty="0"/>
              <a:t>Examples: Correct Behavior</a:t>
            </a:r>
          </a:p>
          <a:p>
            <a:pPr lvl="2"/>
            <a:r>
              <a:rPr lang="en-US" dirty="0"/>
              <a:t>Examples: Concurrency Bugs</a:t>
            </a:r>
          </a:p>
          <a:p>
            <a:pPr lvl="1"/>
            <a:r>
              <a:rPr lang="en-US" dirty="0"/>
              <a:t>Theory for Concurrency</a:t>
            </a:r>
          </a:p>
          <a:p>
            <a:pPr lvl="2"/>
            <a:r>
              <a:rPr lang="en-US" dirty="0"/>
              <a:t>Lock ordering</a:t>
            </a:r>
          </a:p>
          <a:p>
            <a:pPr lvl="2"/>
            <a:r>
              <a:rPr lang="en-US" dirty="0"/>
              <a:t>Type systems (Session Types)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 (Structural)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2114550" cy="1450757"/>
          </a:xfrm>
        </p:spPr>
        <p:txBody>
          <a:bodyPr>
            <a:normAutofit fontScale="92500"/>
          </a:bodyPr>
          <a:lstStyle/>
          <a:p>
            <a:r>
              <a:rPr lang="en-US" dirty="0"/>
              <a:t>Rule Par1</a:t>
            </a:r>
            <a:br>
              <a:rPr lang="en-US" dirty="0"/>
            </a:br>
            <a:r>
              <a:rPr lang="en-US" dirty="0"/>
              <a:t>    P ↦ P’</a:t>
            </a:r>
          </a:p>
          <a:p>
            <a:r>
              <a:rPr lang="en-US" dirty="0"/>
              <a:t>P||Q ↦ P’||Q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711644" y="27336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Par2</a:t>
            </a:r>
            <a:br>
              <a:rPr lang="en-US" dirty="0"/>
            </a:br>
            <a:r>
              <a:rPr lang="en-US" dirty="0"/>
              <a:t>Q ↦ Q’</a:t>
            </a:r>
          </a:p>
          <a:p>
            <a:r>
              <a:rPr lang="en-US" dirty="0"/>
              <a:t>P||Q ↦  P||Q’</a:t>
            </a:r>
            <a:br>
              <a:rPr lang="en-US" dirty="0"/>
            </a:b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Res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c)P↦(</a:t>
            </a:r>
            <a:r>
              <a:rPr lang="el-GR" i="1" dirty="0"/>
              <a:t>ν</a:t>
            </a:r>
            <a:r>
              <a:rPr lang="en-US" dirty="0"/>
              <a:t>c)P’</a:t>
            </a:r>
            <a:br>
              <a:rPr lang="en-US" dirty="0"/>
            </a:br>
            <a:r>
              <a:rPr lang="en-US" dirty="0"/>
              <a:t>(where c does not appear in 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07324" y="22142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76F7-23C6-80D4-4296-D6A44C8409F3}"/>
              </a:ext>
            </a:extLst>
          </p:cNvPr>
          <p:cNvSpPr txBox="1"/>
          <p:nvPr/>
        </p:nvSpPr>
        <p:spPr>
          <a:xfrm>
            <a:off x="3602434" y="21215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A676B-DC85-C40F-D5FC-183105DF9CF8}"/>
              </a:ext>
            </a:extLst>
          </p:cNvPr>
          <p:cNvSpPr txBox="1"/>
          <p:nvPr/>
        </p:nvSpPr>
        <p:spPr>
          <a:xfrm>
            <a:off x="4121468" y="2653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93CF-FE0E-AB21-0F88-F6C974E9EFB5}"/>
              </a:ext>
            </a:extLst>
          </p:cNvPr>
          <p:cNvSpPr txBox="1"/>
          <p:nvPr/>
        </p:nvSpPr>
        <p:spPr>
          <a:xfrm>
            <a:off x="1416370" y="42091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0D598-B6F4-B8F4-B9BA-C9AA7A0CB98A}"/>
              </a:ext>
            </a:extLst>
          </p:cNvPr>
          <p:cNvSpPr txBox="1"/>
          <p:nvPr/>
        </p:nvSpPr>
        <p:spPr>
          <a:xfrm>
            <a:off x="1905952" y="47835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5982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Labelled Transition Rules (Communication)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4475798" cy="1450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SendRecv</a:t>
            </a:r>
            <a:endParaRPr lang="en-US" dirty="0"/>
          </a:p>
          <a:p>
            <a:r>
              <a:rPr lang="en-US" dirty="0"/>
              <a:t>    P ↦ P’    Q ↦ Q’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>
            <a:cxnSpLocks/>
          </p:cNvCxnSpPr>
          <p:nvPr/>
        </p:nvCxnSpPr>
        <p:spPr>
          <a:xfrm flipV="1">
            <a:off x="1116329" y="2814344"/>
            <a:ext cx="2674621" cy="129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6353177" y="1939370"/>
            <a:ext cx="4859305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OfferSelect</a:t>
            </a:r>
            <a:endParaRPr lang="en-US" dirty="0"/>
          </a:p>
          <a:p>
            <a:r>
              <a:rPr lang="en-US" dirty="0"/>
              <a:t>P ↦ P’     Q ↦ Q’</a:t>
            </a:r>
            <a:br>
              <a:rPr lang="en-US" dirty="0"/>
            </a:br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>
            <a:cxnSpLocks/>
          </p:cNvCxnSpPr>
          <p:nvPr/>
        </p:nvCxnSpPr>
        <p:spPr>
          <a:xfrm>
            <a:off x="6429377" y="2893987"/>
            <a:ext cx="29908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CloseWait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*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(c().P||c[].0) ↦ P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>
            <a:cxnSpLocks/>
          </p:cNvCxnSpPr>
          <p:nvPr/>
        </p:nvCxnSpPr>
        <p:spPr>
          <a:xfrm>
            <a:off x="1116329" y="4621742"/>
            <a:ext cx="2588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16370" y="22962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C4D4D-82A5-061E-9159-99CFEFF6CF56}"/>
              </a:ext>
            </a:extLst>
          </p:cNvPr>
          <p:cNvSpPr txBox="1"/>
          <p:nvPr/>
        </p:nvSpPr>
        <p:spPr>
          <a:xfrm>
            <a:off x="2589323" y="22863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86B0A-E747-9EC9-CF0A-4924FCB6B279}"/>
              </a:ext>
            </a:extLst>
          </p:cNvPr>
          <p:cNvSpPr txBox="1"/>
          <p:nvPr/>
        </p:nvSpPr>
        <p:spPr>
          <a:xfrm flipH="1">
            <a:off x="2483641" y="2827312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58044-D700-D8BD-3242-AFE2ED0A6D22}"/>
              </a:ext>
            </a:extLst>
          </p:cNvPr>
          <p:cNvSpPr txBox="1"/>
          <p:nvPr/>
        </p:nvSpPr>
        <p:spPr>
          <a:xfrm flipH="1">
            <a:off x="8101492" y="2775291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C0EF0-FEA1-8DCB-5B0D-0B117A4100DA}"/>
              </a:ext>
            </a:extLst>
          </p:cNvPr>
          <p:cNvSpPr txBox="1"/>
          <p:nvPr/>
        </p:nvSpPr>
        <p:spPr>
          <a:xfrm>
            <a:off x="6429377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◁ label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C8B4B-6372-1CC4-DD6B-CD6B766C0F42}"/>
              </a:ext>
            </a:extLst>
          </p:cNvPr>
          <p:cNvSpPr txBox="1"/>
          <p:nvPr/>
        </p:nvSpPr>
        <p:spPr>
          <a:xfrm>
            <a:off x="7817628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</a:t>
            </a:r>
            <a:r>
              <a:rPr lang="en-US" dirty="0"/>
              <a:t>▷</a:t>
            </a:r>
            <a:r>
              <a:rPr lang="en-US" sz="1800" dirty="0"/>
              <a:t> label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8150E-E640-EA82-AD48-C1BC88B7DC5C}"/>
              </a:ext>
            </a:extLst>
          </p:cNvPr>
          <p:cNvSpPr txBox="1"/>
          <p:nvPr/>
        </p:nvSpPr>
        <p:spPr>
          <a:xfrm flipH="1">
            <a:off x="3083369" y="4526509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A3C9-7301-E310-BD7A-1A258318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439A-801F-F3C2-EFD5-A703CA4E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D194-C4CA-015E-C6EA-9926CFF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F44-D904-6AC3-7647-9CA35F17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Example: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5AAE-6EF5-0641-5DC8-CB3D641F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1737360"/>
            <a:ext cx="5067299" cy="3920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Trade() =</a:t>
            </a:r>
            <a:br>
              <a:rPr lang="en-US" dirty="0"/>
            </a:br>
            <a:r>
              <a:rPr lang="en-US" dirty="0"/>
              <a:t>  let buyer = Account(100)</a:t>
            </a:r>
            <a:br>
              <a:rPr lang="en-US" dirty="0"/>
            </a:br>
            <a:r>
              <a:rPr lang="en-US" dirty="0"/>
              <a:t>  let seller = Account(50)</a:t>
            </a:r>
            <a:br>
              <a:rPr lang="en-US" dirty="0"/>
            </a:br>
            <a:r>
              <a:rPr lang="en-US" dirty="0"/>
              <a:t>  buyer ▷ withdraw; buyer!10;</a:t>
            </a:r>
            <a:br>
              <a:rPr lang="en-US" dirty="0"/>
            </a:br>
            <a:r>
              <a:rPr lang="en-US" dirty="0"/>
              <a:t>  buyer ◁ {</a:t>
            </a:r>
            <a:br>
              <a:rPr lang="en-US" dirty="0"/>
            </a:br>
            <a:r>
              <a:rPr lang="en-US" dirty="0"/>
              <a:t>    err: c[]. 0,</a:t>
            </a:r>
            <a:br>
              <a:rPr lang="en-US" dirty="0"/>
            </a:br>
            <a:r>
              <a:rPr lang="en-US" dirty="0"/>
              <a:t>    ok: seller ▷ deposit; seller!10;</a:t>
            </a:r>
            <a:br>
              <a:rPr lang="en-US" dirty="0"/>
            </a:br>
            <a:r>
              <a:rPr lang="en-US" dirty="0"/>
              <a:t>           buyer ▷ close; buyer();</a:t>
            </a:r>
            <a:br>
              <a:rPr lang="en-US" dirty="0"/>
            </a:br>
            <a:r>
              <a:rPr lang="en-US" dirty="0"/>
              <a:t>           seller ▷ close; seller();</a:t>
            </a:r>
            <a:br>
              <a:rPr lang="en-US" dirty="0"/>
            </a:br>
            <a:r>
              <a:rPr lang="en-US" dirty="0"/>
              <a:t>           c[].0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62F0-CD3F-E21D-C33F-A49FB09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D85E-073A-3332-ED45-35E9383A8F81}"/>
              </a:ext>
            </a:extLst>
          </p:cNvPr>
          <p:cNvSpPr txBox="1">
            <a:spLocks/>
          </p:cNvSpPr>
          <p:nvPr/>
        </p:nvSpPr>
        <p:spPr>
          <a:xfrm>
            <a:off x="1085849" y="1737360"/>
            <a:ext cx="5629276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Account(balance: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deposit: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Account(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withdraw: </a:t>
            </a:r>
            <a:r>
              <a:rPr lang="en-US" dirty="0" err="1"/>
              <a:t>c?count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if count &gt; balance</a:t>
            </a:r>
            <a:br>
              <a:rPr lang="en-US" dirty="0"/>
            </a:br>
            <a:r>
              <a:rPr lang="en-US" dirty="0"/>
              <a:t>           c ◁ err; Counter(balance)</a:t>
            </a:r>
            <a:br>
              <a:rPr lang="en-US" dirty="0"/>
            </a:br>
            <a:r>
              <a:rPr lang="en-US" dirty="0"/>
              <a:t>        else</a:t>
            </a:r>
            <a:br>
              <a:rPr lang="en-US" dirty="0"/>
            </a:br>
            <a:r>
              <a:rPr lang="en-US" dirty="0"/>
              <a:t>           c ◁ ok; Counter(balance-count)</a:t>
            </a:r>
            <a:br>
              <a:rPr lang="en-US" dirty="0"/>
            </a:br>
            <a:r>
              <a:rPr lang="en-US" dirty="0"/>
              <a:t>     close: c[]. 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D2A92-3A1E-EADD-5049-F5FB8F8C27BF}"/>
              </a:ext>
            </a:extLst>
          </p:cNvPr>
          <p:cNvSpPr txBox="1"/>
          <p:nvPr/>
        </p:nvSpPr>
        <p:spPr>
          <a:xfrm>
            <a:off x="504825" y="5760720"/>
            <a:ext cx="110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Check understanding: </a:t>
            </a:r>
            <a:r>
              <a:rPr lang="en-US" sz="2800" dirty="0"/>
              <a:t>What is the balance of each account when it closes?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241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3D8-00E4-8C83-3833-57308E5C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(Data)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8609-4CDD-557D-532A-D5011F3F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race</a:t>
            </a:r>
            <a:r>
              <a:rPr lang="en-US" dirty="0"/>
              <a:t> is a bug where the same program has multiple potential behaviors because send and receive (write and read) operations may happen in different orders.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dirty="0"/>
              <a:t>(</a:t>
            </a:r>
            <a:r>
              <a:rPr lang="en-US" dirty="0" err="1"/>
              <a:t>c?ignore</a:t>
            </a:r>
            <a:r>
              <a:rPr lang="en-US" dirty="0"/>
              <a:t> : bool; </a:t>
            </a:r>
            <a:r>
              <a:rPr lang="en-US" dirty="0" err="1"/>
              <a:t>c?result</a:t>
            </a:r>
            <a:r>
              <a:rPr lang="en-US" dirty="0"/>
              <a:t> : bool; 0 )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b="1" dirty="0"/>
              <a:t>Bug:</a:t>
            </a:r>
            <a:r>
              <a:rPr lang="en-US" dirty="0"/>
              <a:t> The value of </a:t>
            </a:r>
            <a:r>
              <a:rPr lang="en-US" b="1" dirty="0"/>
              <a:t>result</a:t>
            </a:r>
            <a:r>
              <a:rPr lang="en-US" dirty="0"/>
              <a:t> can be either true or false, depending on which process runs first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6489-28A2-5952-A0DF-6111985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C086-88EC-8C07-B7AA-D07FE5D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49-2544-7928-1FBF-4E38F20D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deadlock</a:t>
            </a:r>
            <a:r>
              <a:rPr lang="en-US" dirty="0"/>
              <a:t> is a bug where all processes are waiting on messages from each other, and none will ever make progress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dirty="0" err="1"/>
              <a:t>a?x</a:t>
            </a:r>
            <a:r>
              <a:rPr lang="en-US" dirty="0"/>
              <a:t> : int; </a:t>
            </a:r>
            <a:r>
              <a:rPr lang="en-US" dirty="0" err="1"/>
              <a:t>b!x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b?y</a:t>
            </a:r>
            <a:r>
              <a:rPr lang="en-US" dirty="0"/>
              <a:t> : int; </a:t>
            </a:r>
            <a:r>
              <a:rPr lang="en-US" dirty="0" err="1"/>
              <a:t>c!y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c?z</a:t>
            </a:r>
            <a:r>
              <a:rPr lang="en-US" dirty="0"/>
              <a:t> : int; </a:t>
            </a:r>
            <a:r>
              <a:rPr lang="en-US" dirty="0" err="1"/>
              <a:t>a!z</a:t>
            </a:r>
            <a:r>
              <a:rPr lang="en-US" dirty="0"/>
              <a:t>; 0)</a:t>
            </a:r>
          </a:p>
          <a:p>
            <a:r>
              <a:rPr lang="en-US" b="1" dirty="0"/>
              <a:t>Bug: </a:t>
            </a:r>
            <a:r>
              <a:rPr lang="en-US" dirty="0"/>
              <a:t>Although every channel (</a:t>
            </a:r>
            <a:r>
              <a:rPr lang="en-US" dirty="0" err="1"/>
              <a:t>a,b,c</a:t>
            </a:r>
            <a:r>
              <a:rPr lang="en-US" dirty="0"/>
              <a:t>) has one send and one receive, the sends all appear after the receives. The program is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5FFE4-9292-3813-5F42-1A1F91E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PL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give “</a:t>
            </a:r>
            <a:r>
              <a:rPr lang="en-US" b="1" dirty="0"/>
              <a:t>free guarantees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to someone else. Often, we wish to rule out common classes of bugs. </a:t>
            </a:r>
          </a:p>
          <a:p>
            <a:r>
              <a:rPr lang="en-US" dirty="0"/>
              <a:t>Only by engaging with the needs (and tools) of a specific Practitioner population can we identify and provide relevant guarantees.</a:t>
            </a:r>
          </a:p>
          <a:p>
            <a:r>
              <a:rPr lang="en-US" b="1" dirty="0"/>
              <a:t>Concurrency needs:</a:t>
            </a:r>
            <a:r>
              <a:rPr lang="en-US" dirty="0"/>
              <a:t> Concurrency is challenging because of nondeterminism. Want to eliminate concurrency-specific bugs, i.e., race conditions and deadlocks</a:t>
            </a:r>
          </a:p>
          <a:p>
            <a:r>
              <a:rPr lang="en-US" dirty="0"/>
              <a:t>How would concurrency Practitioners address this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concurrent programming, the standard tool for fixing race conditions is the use of a </a:t>
            </a:r>
            <a:r>
              <a:rPr lang="en-US" b="1" dirty="0"/>
              <a:t>lock</a:t>
            </a:r>
            <a:r>
              <a:rPr lang="en-US" dirty="0"/>
              <a:t> data structure to ensure that two conflicting programs cannot run at the same time, e.g., in</a:t>
            </a:r>
          </a:p>
          <a:p>
            <a:r>
              <a:rPr lang="en-US" b="1" dirty="0"/>
              <a:t> </a:t>
            </a:r>
            <a:r>
              <a:rPr lang="en-US" dirty="0"/>
              <a:t>(c?x1 : bool; c?x2 : bool; c?x3 : bool; c?x4 : bool;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dirty="0"/>
              <a:t>If we created a lock, which lines 2 and 3 must “own”, this  would make sure the possible values are only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false,false,true,true</a:t>
            </a:r>
            <a:r>
              <a:rPr lang="en-US" dirty="0"/>
              <a:t>” and “</a:t>
            </a:r>
            <a:r>
              <a:rPr lang="en-US" dirty="0" err="1"/>
              <a:t>true,true,false,false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concurrent programming, the standard tool for fixing deadlocks is the use of </a:t>
            </a:r>
            <a:r>
              <a:rPr lang="en-US" b="1" dirty="0"/>
              <a:t>lock ordering</a:t>
            </a:r>
            <a:r>
              <a:rPr lang="en-US" dirty="0"/>
              <a:t>.</a:t>
            </a:r>
          </a:p>
          <a:p>
            <a:r>
              <a:rPr lang="en-US" dirty="0"/>
              <a:t>Suppose a concurrent program (with no channels) contains N locks,</a:t>
            </a:r>
            <a:br>
              <a:rPr lang="en-US" dirty="0"/>
            </a:br>
            <a:r>
              <a:rPr lang="en-US" dirty="0"/>
              <a:t>lock1, …, </a:t>
            </a:r>
            <a:r>
              <a:rPr lang="en-US" dirty="0" err="1"/>
              <a:t>lockN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lock ordering rule</a:t>
            </a:r>
            <a:r>
              <a:rPr lang="en-US" dirty="0"/>
              <a:t> is that before you acquire </a:t>
            </a:r>
            <a:r>
              <a:rPr lang="en-US" dirty="0" err="1"/>
              <a:t>lockJ</a:t>
            </a:r>
            <a:r>
              <a:rPr lang="en-US" dirty="0"/>
              <a:t>, you must acquire all </a:t>
            </a:r>
            <a:r>
              <a:rPr lang="en-US" dirty="0" err="1"/>
              <a:t>lockI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 &lt; j. </a:t>
            </a:r>
          </a:p>
          <a:p>
            <a:r>
              <a:rPr lang="en-US" b="1" dirty="0"/>
              <a:t>Theorem: </a:t>
            </a:r>
            <a:r>
              <a:rPr lang="en-US" dirty="0"/>
              <a:t>If a (channel-free) program obeys the lock-ordering rule, it contains no deadlocks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60C-CB9A-0DD9-DBBC-2B4FABD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B41C-5BC8-E535-F0BD-B397B0F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Practice core techniques in syntax and semantics</a:t>
            </a:r>
          </a:p>
          <a:p>
            <a:pPr lvl="1"/>
            <a:r>
              <a:rPr lang="en-US" dirty="0"/>
              <a:t>Identify and critique underlying assumptions of a design</a:t>
            </a:r>
          </a:p>
          <a:p>
            <a:pPr lvl="1"/>
            <a:r>
              <a:rPr lang="en-US" dirty="0"/>
              <a:t>Identify goals of theoretical work using critique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3242-A589-C77E-27B1-0AF2D3A6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Insights for the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Insight 1:</a:t>
            </a:r>
            <a:r>
              <a:rPr lang="en-US" dirty="0"/>
              <a:t> If every variable is “owned” by exactly one process, data races cannot occur</a:t>
            </a:r>
          </a:p>
          <a:p>
            <a:r>
              <a:rPr lang="en-US" b="1" dirty="0"/>
              <a:t>Insight 2:</a:t>
            </a:r>
            <a:r>
              <a:rPr lang="en-US" dirty="0"/>
              <a:t> If there are no “cycles” in the waiting processes, then deadlocks cannot occur</a:t>
            </a:r>
          </a:p>
          <a:p>
            <a:r>
              <a:rPr lang="en-US" dirty="0"/>
              <a:t>These two insights underly the invention of </a:t>
            </a:r>
            <a:r>
              <a:rPr lang="en-US" b="1" dirty="0"/>
              <a:t>session types</a:t>
            </a:r>
            <a:r>
              <a:rPr lang="en-US" dirty="0"/>
              <a:t>, a static type system for process calculus that eliminates these two classes of bugs</a:t>
            </a:r>
          </a:p>
          <a:p>
            <a:r>
              <a:rPr lang="en-US" dirty="0"/>
              <a:t>Session type systems have much in common with Rust’s type system (both are substructural) and have been implemented as libraries in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Taste of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give only a taste of session types</a:t>
            </a:r>
          </a:p>
          <a:p>
            <a:r>
              <a:rPr lang="en-US" b="1" dirty="0"/>
              <a:t>Key Idea 1:</a:t>
            </a:r>
            <a:r>
              <a:rPr lang="en-US" dirty="0"/>
              <a:t> We assign a (session) type A to each process P, describing which interactions are allowed, using judgement </a:t>
            </a:r>
            <a:r>
              <a:rPr lang="el-GR" dirty="0"/>
              <a:t>Γ</a:t>
            </a:r>
            <a:r>
              <a:rPr lang="en-US" dirty="0"/>
              <a:t> ⊢ P : A :: c, where typing context </a:t>
            </a:r>
            <a:r>
              <a:rPr lang="el-GR" dirty="0"/>
              <a:t>Γ</a:t>
            </a:r>
            <a:r>
              <a:rPr lang="en-US" dirty="0"/>
              <a:t> lists the session types of all other channels. Each process only serves information along a single channel, c, which has a single client</a:t>
            </a:r>
          </a:p>
          <a:p>
            <a:r>
              <a:rPr lang="en-US" b="1" dirty="0"/>
              <a:t>Key Idea 2:</a:t>
            </a:r>
            <a:r>
              <a:rPr lang="en-US" dirty="0"/>
              <a:t> The context </a:t>
            </a:r>
            <a:r>
              <a:rPr lang="el-GR" dirty="0"/>
              <a:t>Γ</a:t>
            </a:r>
            <a:r>
              <a:rPr lang="en-US" dirty="0"/>
              <a:t> is </a:t>
            </a:r>
            <a:r>
              <a:rPr lang="en-US" i="1" dirty="0"/>
              <a:t>linear, </a:t>
            </a:r>
            <a:r>
              <a:rPr lang="en-US" dirty="0"/>
              <a:t>meaning we cannot freely duplicate variables, and all variables must be used up</a:t>
            </a:r>
          </a:p>
          <a:p>
            <a:r>
              <a:rPr lang="en-US" b="1" i="1" dirty="0"/>
              <a:t>Example types:</a:t>
            </a:r>
            <a:endParaRPr lang="en-US" i="1" dirty="0"/>
          </a:p>
          <a:p>
            <a:pPr lvl="1"/>
            <a:r>
              <a:rPr lang="en-US" dirty="0"/>
              <a:t>Type A &amp; B means “client chooses whether I do A or B</a:t>
            </a:r>
          </a:p>
          <a:p>
            <a:pPr lvl="1"/>
            <a:r>
              <a:rPr lang="en-US" dirty="0"/>
              <a:t>Type !int; A means “send integer, then do 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Theorems About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Deadlock-freedom:</a:t>
            </a:r>
            <a:r>
              <a:rPr lang="en-US" dirty="0"/>
              <a:t> If </a:t>
            </a:r>
            <a:r>
              <a:rPr lang="el-GR" dirty="0"/>
              <a:t>Γ</a:t>
            </a:r>
            <a:r>
              <a:rPr lang="en-US" dirty="0"/>
              <a:t> ⊢ P : A :: c then either P ↦ P’ for some P’ or P is done executing.</a:t>
            </a:r>
            <a:br>
              <a:rPr lang="en-US" dirty="0"/>
            </a:br>
            <a:r>
              <a:rPr lang="en-US" i="1" dirty="0"/>
              <a:t>Proof Approach:</a:t>
            </a:r>
            <a:r>
              <a:rPr lang="en-US" dirty="0"/>
              <a:t> Draw a graph of which processes read and write over channels to one another. Linearity implies that this graph is acyclic, and thus there are no wait-cycles. This is the key step.</a:t>
            </a:r>
            <a:endParaRPr lang="en-US" b="1" dirty="0"/>
          </a:p>
          <a:p>
            <a:r>
              <a:rPr lang="en-US" b="1" dirty="0"/>
              <a:t>Data race-freedom: </a:t>
            </a:r>
            <a:r>
              <a:rPr lang="en-US" dirty="0"/>
              <a:t>Suppose that </a:t>
            </a:r>
            <a:r>
              <a:rPr lang="el-GR" dirty="0"/>
              <a:t>Γ</a:t>
            </a:r>
            <a:r>
              <a:rPr lang="en-US" dirty="0"/>
              <a:t> ⊢ P : A :: c and that either P ↦ P’ and P ↦ P’’. Then P’ = P’’.</a:t>
            </a:r>
          </a:p>
          <a:p>
            <a:r>
              <a:rPr lang="en-US" i="1" dirty="0"/>
              <a:t>Proof Approach:</a:t>
            </a:r>
            <a:r>
              <a:rPr lang="en-US" dirty="0"/>
              <a:t> Every channel has a single server and single client. The behavior of each process is uniquely determined by client, and the behavior of a program is uniquely determined by the “root” process.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Power of Pure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Pure functional code provides clear dependency structure:</a:t>
            </a:r>
          </a:p>
          <a:p>
            <a:r>
              <a:rPr lang="en-US" dirty="0"/>
              <a:t>Example: In function call f(e1,e2), the expressions e1 and e2 have no dependencies on each other, but body of f can depend on e1 and e2</a:t>
            </a:r>
          </a:p>
          <a:p>
            <a:r>
              <a:rPr lang="en-US" b="1" dirty="0"/>
              <a:t>Parallel execution</a:t>
            </a:r>
            <a:r>
              <a:rPr lang="en-US" dirty="0"/>
              <a:t> is the problem of running a program across multiple processors (cores) at one time. Dependencies are a main correctness challenge for parallelism, and pure programs fix this</a:t>
            </a:r>
          </a:p>
          <a:p>
            <a:r>
              <a:rPr lang="en-US" b="1" dirty="0"/>
              <a:t>So are we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Limits of Pure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imagine writing these programs without side effects:</a:t>
            </a:r>
          </a:p>
          <a:p>
            <a:pPr lvl="1"/>
            <a:r>
              <a:rPr lang="en-US" dirty="0"/>
              <a:t>A server for a web application</a:t>
            </a:r>
          </a:p>
          <a:p>
            <a:pPr lvl="1"/>
            <a:r>
              <a:rPr lang="en-US" dirty="0"/>
              <a:t>An instant messaging program</a:t>
            </a:r>
          </a:p>
          <a:p>
            <a:pPr lvl="1"/>
            <a:r>
              <a:rPr lang="en-US" dirty="0"/>
              <a:t>Financial software such as bank accounts and auctions</a:t>
            </a:r>
          </a:p>
          <a:p>
            <a:pPr marL="201168" lvl="1" indent="0">
              <a:buNone/>
            </a:pPr>
            <a:r>
              <a:rPr lang="en-US" dirty="0"/>
              <a:t>These programs require two-way communication between multiple processes over a long period of time, often between “equals”, often with changing state</a:t>
            </a:r>
          </a:p>
          <a:p>
            <a:pPr marL="201168" lvl="1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Pure functional parallelism has no “equals”: functions are “children”</a:t>
            </a:r>
          </a:p>
          <a:p>
            <a:pPr lvl="1"/>
            <a:r>
              <a:rPr lang="en-US" dirty="0"/>
              <a:t>Thus, it has no concept of two processes “synchronizing” to perform a two-way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casual use, “parallelism” and “concurrency” are interchangeable.</a:t>
            </a:r>
            <a:br>
              <a:rPr lang="en-US" dirty="0"/>
            </a:br>
            <a:r>
              <a:rPr lang="en-US" dirty="0"/>
              <a:t>Formally speaking they are two different things.</a:t>
            </a:r>
          </a:p>
          <a:p>
            <a:r>
              <a:rPr lang="en-US" b="1" dirty="0"/>
              <a:t>Parallelism:</a:t>
            </a:r>
            <a:r>
              <a:rPr lang="en-US" dirty="0"/>
              <a:t> Parallelism is when multiple processors (or cores) execute code at the same time in service of a shared task.</a:t>
            </a:r>
          </a:p>
          <a:p>
            <a:r>
              <a:rPr lang="en-US" b="1" dirty="0"/>
              <a:t>Concurrency:</a:t>
            </a:r>
            <a:r>
              <a:rPr lang="en-US" dirty="0"/>
              <a:t> Concurrency is when a software system contains multiple “threads of execution” which interact. Often, uses synchronous message-passing.</a:t>
            </a:r>
          </a:p>
          <a:p>
            <a:r>
              <a:rPr lang="en-US" b="1" dirty="0"/>
              <a:t>Exercise:</a:t>
            </a:r>
            <a:r>
              <a:rPr lang="en-US" dirty="0"/>
              <a:t> For each example, is it parallelism, concurrency, or both?</a:t>
            </a:r>
            <a:endParaRPr lang="en-US" b="1" dirty="0"/>
          </a:p>
          <a:p>
            <a:pPr lvl="1"/>
            <a:r>
              <a:rPr lang="en-US" dirty="0"/>
              <a:t>A operating system on a single-core computer switches between programs</a:t>
            </a:r>
          </a:p>
          <a:p>
            <a:pPr lvl="1"/>
            <a:r>
              <a:rPr lang="en-US" dirty="0"/>
              <a:t>Using a GPU, a program paints every pixel solid red, at the same time</a:t>
            </a:r>
          </a:p>
          <a:p>
            <a:pPr lvl="1"/>
            <a:r>
              <a:rPr lang="en-US" dirty="0"/>
              <a:t>The NASDAQ stock exchange processes orders from many different people</a:t>
            </a:r>
          </a:p>
          <a:p>
            <a:pPr lvl="1"/>
            <a:r>
              <a:rPr lang="en-US" dirty="0"/>
              <a:t>A social media application hosts multiple group conversations, each on different servers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C031-842C-3BB2-130A-625490D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Calculus: Put Communication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1BEA-8B37-4261-894F-0CDEB347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message-passing communication means: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program A sends a message to B, it waits until B receives the message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Communication occurs only by sending specific </a:t>
            </a:r>
            <a:r>
              <a:rPr lang="en-US" b="1" dirty="0"/>
              <a:t>messages</a:t>
            </a:r>
            <a:r>
              <a:rPr lang="en-US" dirty="0"/>
              <a:t> over explicit </a:t>
            </a:r>
            <a:r>
              <a:rPr lang="en-US" b="1" dirty="0"/>
              <a:t>channels </a:t>
            </a:r>
            <a:r>
              <a:rPr lang="en-US" dirty="0"/>
              <a:t>of communication, not, e.g., through shared memory. Each channel connects exactly two processes to each other.</a:t>
            </a:r>
          </a:p>
          <a:p>
            <a:r>
              <a:rPr lang="en-US" dirty="0"/>
              <a:t>Process calculus (PC) is a family of PLs where synchronous message-passing communication is the heart of all computation. The rest of today’s lecture introduces and explores PC.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4773-C1D7-A193-973E-C4D1B48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305-DCA7-0E09-2692-0E832C7C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Process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980B-1BFA-668E-3C20-49742432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C9C78-8AE5-F780-2EA9-6DD23958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4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</TotalTime>
  <Words>3214</Words>
  <Application>Microsoft Office PowerPoint</Application>
  <PresentationFormat>Widescreen</PresentationFormat>
  <Paragraphs>231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Grad Lecture C – Concurrency and Processes</vt:lpstr>
      <vt:lpstr>Outline</vt:lpstr>
      <vt:lpstr>Learning Objectives</vt:lpstr>
      <vt:lpstr>Motivation: Power of Pure Parallelism?</vt:lpstr>
      <vt:lpstr>Motivation: Limits of Pure Parallelism</vt:lpstr>
      <vt:lpstr>Concurrency vs. Parallelism</vt:lpstr>
      <vt:lpstr>Process Calculus: Put Communication First</vt:lpstr>
      <vt:lpstr>Section: Process Calculus</vt:lpstr>
      <vt:lpstr>Minimal Example: Counter</vt:lpstr>
      <vt:lpstr>Minimal Example: Counter + Client</vt:lpstr>
      <vt:lpstr>Syntax</vt:lpstr>
      <vt:lpstr>Syntax: Naming, Reading, and Writing</vt:lpstr>
      <vt:lpstr>Syntax: Selecting and Offering</vt:lpstr>
      <vt:lpstr>Syntax: Selecting and Offering</vt:lpstr>
      <vt:lpstr>Syntax: The Rest</vt:lpstr>
      <vt:lpstr>Semantics: Main Ideas</vt:lpstr>
      <vt:lpstr>Semantics: Actions</vt:lpstr>
      <vt:lpstr>Labelled Transition Rules</vt:lpstr>
      <vt:lpstr>Labelled Transition Rules</vt:lpstr>
      <vt:lpstr>Labelled Transition Rules (Structural)</vt:lpstr>
      <vt:lpstr>Labelled Transition Rules (Communication)</vt:lpstr>
      <vt:lpstr>Section: Examples</vt:lpstr>
      <vt:lpstr>Correct Example: Finance</vt:lpstr>
      <vt:lpstr>Bugs: (Data) Race Conditions</vt:lpstr>
      <vt:lpstr>Bugs: Deadlocks</vt:lpstr>
      <vt:lpstr>Section: Theory</vt:lpstr>
      <vt:lpstr>What is the Point of PL Theory?</vt:lpstr>
      <vt:lpstr>Theory Must Learn from Practitioners’ Tools</vt:lpstr>
      <vt:lpstr>Theory Must Learn from Practitioners’ Tools</vt:lpstr>
      <vt:lpstr>Insights for the Theorist</vt:lpstr>
      <vt:lpstr>A Taste of Session Types</vt:lpstr>
      <vt:lpstr>Theorems About Session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188</cp:revision>
  <dcterms:created xsi:type="dcterms:W3CDTF">2023-08-13T16:19:48Z</dcterms:created>
  <dcterms:modified xsi:type="dcterms:W3CDTF">2023-11-07T20:41:06Z</dcterms:modified>
</cp:coreProperties>
</file>