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63" r:id="rId5"/>
    <p:sldId id="286" r:id="rId6"/>
    <p:sldId id="265" r:id="rId7"/>
    <p:sldId id="266" r:id="rId8"/>
    <p:sldId id="264" r:id="rId9"/>
    <p:sldId id="288" r:id="rId10"/>
    <p:sldId id="271" r:id="rId11"/>
    <p:sldId id="291" r:id="rId12"/>
    <p:sldId id="295" r:id="rId13"/>
    <p:sldId id="270" r:id="rId14"/>
    <p:sldId id="290" r:id="rId15"/>
    <p:sldId id="273" r:id="rId16"/>
    <p:sldId id="275" r:id="rId17"/>
    <p:sldId id="274" r:id="rId18"/>
    <p:sldId id="293" r:id="rId19"/>
    <p:sldId id="280" r:id="rId20"/>
    <p:sldId id="277" r:id="rId21"/>
    <p:sldId id="279" r:id="rId22"/>
    <p:sldId id="294" r:id="rId23"/>
    <p:sldId id="278" r:id="rId24"/>
    <p:sldId id="267" r:id="rId25"/>
    <p:sldId id="287" r:id="rId26"/>
    <p:sldId id="281" r:id="rId27"/>
    <p:sldId id="282" r:id="rId28"/>
    <p:sldId id="283" r:id="rId29"/>
    <p:sldId id="284" r:id="rId30"/>
    <p:sldId id="285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18,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18,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0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>
                <a:solidFill>
                  <a:srgbClr val="FFFFFF"/>
                </a:solidFill>
              </a:defRPr>
            </a:lvl1pPr>
            <a:lvl2pPr marL="900000">
              <a:defRPr>
                <a:solidFill>
                  <a:srgbClr val="FFFFFF"/>
                </a:solidFill>
              </a:defRPr>
            </a:lvl2pPr>
            <a:lvl3pPr marL="1350000">
              <a:defRPr>
                <a:solidFill>
                  <a:srgbClr val="FFFFFF"/>
                </a:solidFill>
              </a:defRPr>
            </a:lvl3pPr>
            <a:lvl4pPr marL="1800000">
              <a:defRPr>
                <a:solidFill>
                  <a:srgbClr val="FFFFFF"/>
                </a:solidFill>
              </a:defRPr>
            </a:lvl4pPr>
            <a:lvl5pPr marL="2250000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900000">
              <a:defRPr>
                <a:solidFill>
                  <a:srgbClr val="FFFFFF"/>
                </a:solidFill>
              </a:defRPr>
            </a:lvl2pPr>
            <a:lvl3pPr marL="1350000">
              <a:defRPr>
                <a:solidFill>
                  <a:srgbClr val="FFFFFF"/>
                </a:solidFill>
              </a:defRPr>
            </a:lvl3pPr>
            <a:lvl4pPr marL="1800000">
              <a:defRPr>
                <a:solidFill>
                  <a:srgbClr val="FFFFFF"/>
                </a:solidFill>
              </a:defRPr>
            </a:lvl4pPr>
            <a:lvl5pPr marL="2430000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October 18,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18,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3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washington.edu/ajko/" TargetMode="External"/><Relationship Id="rId2" Type="http://schemas.openxmlformats.org/officeDocument/2006/relationships/hyperlink" Target="https://bookish.pr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washington.edu/ajko/" TargetMode="External"/><Relationship Id="rId2" Type="http://schemas.openxmlformats.org/officeDocument/2006/relationships/hyperlink" Target="https://bookish.pr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bohrer/pl-cou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ohrer/pl-course" TargetMode="External"/><Relationship Id="rId2" Type="http://schemas.openxmlformats.org/officeDocument/2006/relationships/hyperlink" Target="https://bookish.press/hcp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245BE-EF7E-457F-7817-D9238DF3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92448"/>
            <a:ext cx="11293200" cy="100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i="0" dirty="0"/>
              <a:t>Centering Humans in the Programming Languages Classroom: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0ACE2-7850-A4A2-6D81-4DB081273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356" y="1675779"/>
            <a:ext cx="11293200" cy="98488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Building a Text for the Next Generation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AAFC861B-34CF-2176-7152-947564D23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39" b="12656"/>
          <a:stretch/>
        </p:blipFill>
        <p:spPr>
          <a:xfrm>
            <a:off x="-1335" y="4336443"/>
            <a:ext cx="12191980" cy="38988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64EAA0-3859-BBA8-CF36-AD24EFDD13C0}"/>
              </a:ext>
            </a:extLst>
          </p:cNvPr>
          <p:cNvSpPr txBox="1">
            <a:spLocks/>
          </p:cNvSpPr>
          <p:nvPr/>
        </p:nvSpPr>
        <p:spPr>
          <a:xfrm>
            <a:off x="448055" y="2791115"/>
            <a:ext cx="11583524" cy="1406222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i="0" dirty="0"/>
          </a:p>
          <a:p>
            <a:pPr algn="ctr"/>
            <a:r>
              <a:rPr lang="en-US" sz="2000" i="0" dirty="0"/>
              <a:t>Rose Bohrer (she/her/</a:t>
            </a:r>
            <a:r>
              <a:rPr lang="zh-CN" altLang="en-US" sz="2000" i="0" dirty="0"/>
              <a:t>她</a:t>
            </a:r>
            <a:r>
              <a:rPr lang="en-US" altLang="zh-CN" sz="2000" i="0" dirty="0"/>
              <a:t>)</a:t>
            </a:r>
            <a:br>
              <a:rPr lang="en-US" altLang="zh-CN" sz="2000" i="0" dirty="0"/>
            </a:br>
            <a:r>
              <a:rPr lang="en-US" altLang="zh-CN" sz="2000" i="0" dirty="0"/>
              <a:t>Assistant Prof. Computer Science</a:t>
            </a:r>
            <a:br>
              <a:rPr lang="en-US" altLang="zh-CN" sz="2000" i="0" dirty="0"/>
            </a:br>
            <a:r>
              <a:rPr lang="en-US" altLang="zh-CN" sz="2000" i="0" dirty="0"/>
              <a:t>Worcester Polytechnic Institute, MA, USA</a:t>
            </a:r>
          </a:p>
          <a:p>
            <a:pPr algn="ctr"/>
            <a:r>
              <a:rPr lang="en-US" sz="2000" i="0" dirty="0"/>
              <a:t>SPLASH-E 2023 (Cascais / Virtual)</a:t>
            </a:r>
          </a:p>
          <a:p>
            <a:pPr algn="ctr"/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06692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4E9E-F629-8F04-EFD8-64DC98E8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9925-59A6-FF25-346E-ECB93412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09036"/>
            <a:ext cx="11535397" cy="5091764"/>
          </a:xfrm>
        </p:spPr>
        <p:txBody>
          <a:bodyPr>
            <a:normAutofit/>
          </a:bodyPr>
          <a:lstStyle/>
          <a:p>
            <a:r>
              <a:rPr lang="en-US" dirty="0"/>
              <a:t>Book contains exercises for </a:t>
            </a:r>
            <a:r>
              <a:rPr lang="en-US" b="1" dirty="0"/>
              <a:t>every archetype</a:t>
            </a:r>
            <a:endParaRPr lang="en-US" dirty="0"/>
          </a:p>
          <a:p>
            <a:pPr lvl="1"/>
            <a:r>
              <a:rPr lang="en-US" b="1" dirty="0"/>
              <a:t>Practitioner:</a:t>
            </a:r>
            <a:r>
              <a:rPr lang="en-US" dirty="0"/>
              <a:t> Implement function X in Rust; make a picture in Processing</a:t>
            </a:r>
          </a:p>
          <a:p>
            <a:pPr lvl="1"/>
            <a:r>
              <a:rPr lang="en-US" b="1" dirty="0"/>
              <a:t>Implementer: </a:t>
            </a:r>
            <a:r>
              <a:rPr lang="en-US" dirty="0"/>
              <a:t>Implement type-checker in Rust</a:t>
            </a:r>
          </a:p>
          <a:p>
            <a:pPr lvl="1"/>
            <a:r>
              <a:rPr lang="en-US" b="1" dirty="0"/>
              <a:t>Theorist: </a:t>
            </a:r>
            <a:r>
              <a:rPr lang="en-US" dirty="0"/>
              <a:t>Construct derivations for context-free grammars; language of a regex</a:t>
            </a:r>
          </a:p>
          <a:p>
            <a:pPr lvl="1"/>
            <a:r>
              <a:rPr lang="en-US" b="1" dirty="0"/>
              <a:t>Social Scientist:</a:t>
            </a:r>
            <a:r>
              <a:rPr lang="en-US" dirty="0"/>
              <a:t> Qualitative corpus analysis; autoethnography for code</a:t>
            </a:r>
            <a:endParaRPr lang="en-US" b="1" dirty="0"/>
          </a:p>
          <a:p>
            <a:pPr lvl="1"/>
            <a:r>
              <a:rPr lang="en-US" b="1" dirty="0"/>
              <a:t>Humanist: </a:t>
            </a:r>
            <a:r>
              <a:rPr lang="en-US" dirty="0"/>
              <a:t>Critical essays in cultural, gender, and disability studies</a:t>
            </a:r>
          </a:p>
          <a:p>
            <a:r>
              <a:rPr lang="en-US" dirty="0"/>
              <a:t>And multiple complexity levels:</a:t>
            </a:r>
          </a:p>
          <a:p>
            <a:pPr lvl="1"/>
            <a:r>
              <a:rPr lang="en-US" b="1" dirty="0"/>
              <a:t>Exam questions: </a:t>
            </a:r>
            <a:r>
              <a:rPr lang="en-US" dirty="0"/>
              <a:t>reason about examples of regex, CFG, semantics, types</a:t>
            </a:r>
          </a:p>
          <a:p>
            <a:pPr lvl="1"/>
            <a:r>
              <a:rPr lang="en-US" b="1" dirty="0"/>
              <a:t>Homework + Projects: </a:t>
            </a:r>
            <a:r>
              <a:rPr lang="en-US" dirty="0"/>
              <a:t>Implement PL feature X. Design + run user study</a:t>
            </a:r>
            <a:endParaRPr lang="en-US" b="1" dirty="0"/>
          </a:p>
          <a:p>
            <a:pPr lvl="1"/>
            <a:r>
              <a:rPr lang="en-US" b="1" dirty="0"/>
              <a:t>Research-Level: </a:t>
            </a:r>
            <a:r>
              <a:rPr lang="en-US" dirty="0"/>
              <a:t>Design a type system that does X; do proofs, user studies,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380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F183-FA04-D231-F4E4-358EDC6D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5499-C3A5-01D4-6885-24B8663A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822" y="2204185"/>
            <a:ext cx="4499329" cy="3609473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dirty="0"/>
              <a:t>Coding Assignments</a:t>
            </a:r>
            <a:br>
              <a:rPr lang="en-US" dirty="0"/>
            </a:br>
            <a:r>
              <a:rPr lang="en-US" dirty="0"/>
              <a:t>Auto-graded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Toy programs in Rust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PEG parser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Evaluator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Type-checker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Quantitative data analysis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4BC82-9689-1459-421A-C1B8835759D3}"/>
              </a:ext>
            </a:extLst>
          </p:cNvPr>
          <p:cNvSpPr txBox="1">
            <a:spLocks/>
          </p:cNvSpPr>
          <p:nvPr/>
        </p:nvSpPr>
        <p:spPr>
          <a:xfrm>
            <a:off x="6468177" y="2204185"/>
            <a:ext cx="5390147" cy="3519637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Font typeface="Calibri Light" panose="020F0302020204030204" pitchFamily="34" charset="0"/>
              <a:buNone/>
            </a:pPr>
            <a:r>
              <a:rPr lang="en-US" dirty="0"/>
              <a:t>Written Assignments</a:t>
            </a:r>
            <a:br>
              <a:rPr lang="en-US" dirty="0"/>
            </a:br>
            <a:r>
              <a:rPr lang="en-US" dirty="0"/>
              <a:t>Participation-graded + intrinsic motivation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Goal-setting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brainstorm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Autoethnography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study; detailed plan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results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44613E-76BC-38BC-7E4E-829D11FC7006}"/>
              </a:ext>
            </a:extLst>
          </p:cNvPr>
          <p:cNvSpPr txBox="1">
            <a:spLocks/>
          </p:cNvSpPr>
          <p:nvPr/>
        </p:nvSpPr>
        <p:spPr>
          <a:xfrm>
            <a:off x="441959" y="1134177"/>
            <a:ext cx="11301984" cy="11412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None/>
            </a:pPr>
            <a:r>
              <a:rPr lang="en-US" b="1" dirty="0"/>
              <a:t>Core Assessment Strategy (for CS course): Two spokes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9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F183-FA04-D231-F4E4-358EDC6D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5499-C3A5-01D4-6885-24B8663A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822" y="2204185"/>
            <a:ext cx="4499329" cy="3609473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dirty="0"/>
              <a:t>Coding Assignments</a:t>
            </a:r>
            <a:br>
              <a:rPr lang="en-US" dirty="0"/>
            </a:br>
            <a:r>
              <a:rPr lang="en-US" dirty="0"/>
              <a:t>Auto-graded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Toy programs in Rust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PEG parser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Evaluator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Type-checker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Quantitative data analysis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4BC82-9689-1459-421A-C1B8835759D3}"/>
              </a:ext>
            </a:extLst>
          </p:cNvPr>
          <p:cNvSpPr txBox="1">
            <a:spLocks/>
          </p:cNvSpPr>
          <p:nvPr/>
        </p:nvSpPr>
        <p:spPr>
          <a:xfrm>
            <a:off x="6468177" y="2204185"/>
            <a:ext cx="5390147" cy="3519637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Font typeface="Calibri Light" panose="020F0302020204030204" pitchFamily="34" charset="0"/>
              <a:buNone/>
            </a:pPr>
            <a:r>
              <a:rPr lang="en-US" dirty="0"/>
              <a:t>Written Assignments</a:t>
            </a:r>
            <a:br>
              <a:rPr lang="en-US" dirty="0"/>
            </a:br>
            <a:r>
              <a:rPr lang="en-US" dirty="0"/>
              <a:t>Participation-graded + intrinsic motivation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Goal-setting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brainstorm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Autoethnography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study; detailed plan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results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44613E-76BC-38BC-7E4E-829D11FC7006}"/>
              </a:ext>
            </a:extLst>
          </p:cNvPr>
          <p:cNvSpPr txBox="1">
            <a:spLocks/>
          </p:cNvSpPr>
          <p:nvPr/>
        </p:nvSpPr>
        <p:spPr>
          <a:xfrm>
            <a:off x="441959" y="1134177"/>
            <a:ext cx="11301984" cy="11412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None/>
            </a:pPr>
            <a:r>
              <a:rPr lang="en-US" b="1" dirty="0"/>
              <a:t>Core Assessment Strategy (for CS course): Two spokes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0D474-440A-DEF1-34A3-83BBF9D38DE0}"/>
              </a:ext>
            </a:extLst>
          </p:cNvPr>
          <p:cNvSpPr txBox="1"/>
          <p:nvPr/>
        </p:nvSpPr>
        <p:spPr>
          <a:xfrm>
            <a:off x="202130" y="5806448"/>
            <a:ext cx="11733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 TO SCALE! Automatic except instructor feedback</a:t>
            </a:r>
            <a:br>
              <a:rPr lang="en-US" sz="3200" dirty="0"/>
            </a:br>
            <a:r>
              <a:rPr lang="en-US" sz="3200" dirty="0"/>
              <a:t>(peer feedback helps with scale)</a:t>
            </a:r>
          </a:p>
        </p:txBody>
      </p:sp>
    </p:spTree>
    <p:extLst>
      <p:ext uri="{BB962C8B-B14F-4D97-AF65-F5344CB8AC3E}">
        <p14:creationId xmlns:p14="http://schemas.microsoft.com/office/powerpoint/2010/main" val="274840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66C-EB9D-3933-7FBC-D005B4D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FFAB-FB94-A71A-2D7B-BCA0BB52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36724"/>
          </a:xfrm>
        </p:spPr>
        <p:txBody>
          <a:bodyPr>
            <a:normAutofit/>
          </a:bodyPr>
          <a:lstStyle/>
          <a:p>
            <a:r>
              <a:rPr lang="en-US" dirty="0"/>
              <a:t>Book moves language-specific content to the margins; course cannot</a:t>
            </a:r>
          </a:p>
          <a:p>
            <a:r>
              <a:rPr lang="en-US" dirty="0"/>
              <a:t>Choice informed by learning goals, stated student opinions, student background</a:t>
            </a:r>
          </a:p>
          <a:p>
            <a:r>
              <a:rPr lang="en-US" b="1" dirty="0"/>
              <a:t>Learning Goals:</a:t>
            </a:r>
            <a:r>
              <a:rPr lang="en-US" dirty="0"/>
              <a:t> Implement evaluator + type-checker by recursion over AST; </a:t>
            </a:r>
            <a:br>
              <a:rPr lang="en-US" dirty="0"/>
            </a:br>
            <a:r>
              <a:rPr lang="en-US" dirty="0"/>
              <a:t>implement parser for toy language; assess benefits and barriers of static typing</a:t>
            </a:r>
            <a:br>
              <a:rPr lang="en-US" dirty="0"/>
            </a:br>
            <a:r>
              <a:rPr lang="en-US" b="1" dirty="0"/>
              <a:t>Implied needs:</a:t>
            </a:r>
            <a:r>
              <a:rPr lang="en-US" dirty="0"/>
              <a:t> Static types, ADTs, recursion</a:t>
            </a:r>
          </a:p>
          <a:p>
            <a:r>
              <a:rPr lang="en-US" b="1" dirty="0"/>
              <a:t>Stated Student Opinions:</a:t>
            </a:r>
            <a:r>
              <a:rPr lang="en-US" dirty="0"/>
              <a:t> Career-oriented. </a:t>
            </a:r>
            <a:r>
              <a:rPr lang="en-US" b="1" dirty="0"/>
              <a:t>Needs industry growth (potential)</a:t>
            </a:r>
          </a:p>
          <a:p>
            <a:r>
              <a:rPr lang="en-US" b="1" dirty="0"/>
              <a:t>Student Background: </a:t>
            </a:r>
            <a:r>
              <a:rPr lang="en-US" dirty="0"/>
              <a:t>Exposure to systems and object-oriented programming. Limited exposure to functional programming or Hindley-Milner-style type systems</a:t>
            </a:r>
          </a:p>
        </p:txBody>
      </p:sp>
    </p:spTree>
    <p:extLst>
      <p:ext uri="{BB962C8B-B14F-4D97-AF65-F5344CB8AC3E}">
        <p14:creationId xmlns:p14="http://schemas.microsoft.com/office/powerpoint/2010/main" val="421012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66C-EB9D-3933-7FBC-D005B4D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FFAB-FB94-A71A-2D7B-BCA0BB52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36724"/>
          </a:xfrm>
        </p:spPr>
        <p:txBody>
          <a:bodyPr>
            <a:normAutofit/>
          </a:bodyPr>
          <a:lstStyle/>
          <a:p>
            <a:r>
              <a:rPr lang="en-US" dirty="0"/>
              <a:t>Book moves language-specific content to the margins; course cannot</a:t>
            </a:r>
          </a:p>
          <a:p>
            <a:r>
              <a:rPr lang="en-US" dirty="0"/>
              <a:t>Choice informed by learning goals, stated student opinions, student background</a:t>
            </a:r>
          </a:p>
          <a:p>
            <a:r>
              <a:rPr lang="en-US" b="1" dirty="0"/>
              <a:t>Learning Goals:</a:t>
            </a:r>
            <a:r>
              <a:rPr lang="en-US" dirty="0"/>
              <a:t> Implement evaluator + type-checker by recursion over AST; </a:t>
            </a:r>
            <a:br>
              <a:rPr lang="en-US" dirty="0"/>
            </a:br>
            <a:r>
              <a:rPr lang="en-US" dirty="0"/>
              <a:t>implement parser for toy language; assess benefits and barriers of static typing</a:t>
            </a:r>
            <a:br>
              <a:rPr lang="en-US" dirty="0"/>
            </a:br>
            <a:r>
              <a:rPr lang="en-US" b="1" dirty="0"/>
              <a:t>Implied needs:</a:t>
            </a:r>
            <a:r>
              <a:rPr lang="en-US" dirty="0"/>
              <a:t> Static types, ADTs, recursion</a:t>
            </a:r>
          </a:p>
          <a:p>
            <a:r>
              <a:rPr lang="en-US" b="1" dirty="0"/>
              <a:t>Stated Student Opinions:</a:t>
            </a:r>
            <a:r>
              <a:rPr lang="en-US" dirty="0"/>
              <a:t> Career-oriented. </a:t>
            </a:r>
            <a:r>
              <a:rPr lang="en-US" b="1" dirty="0"/>
              <a:t>Needs industry growth (potential)</a:t>
            </a:r>
          </a:p>
          <a:p>
            <a:r>
              <a:rPr lang="en-US" b="1" dirty="0"/>
              <a:t>Student Background: </a:t>
            </a:r>
            <a:r>
              <a:rPr lang="en-US" dirty="0"/>
              <a:t>Exposure to systems and object-oriented programming. Limited exposure to functional programming or Hindley-Milner-style type systems</a:t>
            </a:r>
          </a:p>
          <a:p>
            <a:pPr marL="1944" indent="0">
              <a:buNone/>
            </a:pPr>
            <a:r>
              <a:rPr lang="en-US" sz="3200" dirty="0"/>
              <a:t>Based this combination of needs, we chose </a:t>
            </a:r>
            <a:r>
              <a:rPr lang="en-US" sz="3200" b="1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55249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8742-94CC-9317-3C5A-C26C9B3E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1: Student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B863-7718-DC7E-019B-AFABC648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share stories from the classroom (with student permission). Thank-you letter from a Spring 2023 student in graduate course (then project-based):</a:t>
            </a:r>
          </a:p>
          <a:p>
            <a:r>
              <a:rPr lang="en-US" dirty="0"/>
              <a:t>“Coming into this class I didn’t have any prior interest or experience in theory behind languages but this definitely stoked my desire to work with it.”</a:t>
            </a:r>
          </a:p>
          <a:p>
            <a:r>
              <a:rPr lang="en-US" dirty="0"/>
              <a:t>“I really enjoyed the freedom to design whatever we wanted.  … it has been amazing overall and taught me so much, especially because it was a tough term personally. What a great experience that I wanted to spend all of my time on”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2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0867-3A2A-619B-991B-D3464B5D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2: Posture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760A-F6A7-ADC3-0F34-902DCF40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story shows user study assignment served as a creative, exploratory opportunity while still supporting key learning objectives</a:t>
            </a:r>
          </a:p>
          <a:p>
            <a:r>
              <a:rPr lang="en-US" dirty="0"/>
              <a:t>One student wanted to know whether posture affects programming productivity. </a:t>
            </a:r>
            <a:br>
              <a:rPr lang="en-US" dirty="0"/>
            </a:br>
            <a:r>
              <a:rPr lang="en-US" dirty="0"/>
              <a:t>To test this, they had half their classmates code sitting on the floor, half slouched at a table.</a:t>
            </a:r>
            <a:br>
              <a:rPr lang="en-US" dirty="0"/>
            </a:br>
            <a:r>
              <a:rPr lang="en-US" dirty="0"/>
              <a:t>It was hard to avoid laughter or curious table neighbors, but this was </a:t>
            </a:r>
            <a:r>
              <a:rPr lang="en-US" u="sng" dirty="0"/>
              <a:t>good for the class</a:t>
            </a:r>
            <a:r>
              <a:rPr lang="en-US" dirty="0"/>
              <a:t>. This day was a much-needed opportunity to see each other’s interests and laugh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A70-96F7-F930-DB3B-A9B76908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3: Twine +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7C9B-3E52-C55B-8209-BCF1BDBD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Fall A-Term 2023, the final homework includes an extra credit question: make an artwork in any media technology discussed in the book (Processing, Context Free Art, Twine).</a:t>
            </a:r>
          </a:p>
          <a:p>
            <a:r>
              <a:rPr lang="en-US" dirty="0"/>
              <a:t>19 students did this optional problem of 47 submissions</a:t>
            </a:r>
          </a:p>
          <a:p>
            <a:r>
              <a:rPr lang="en-US" dirty="0"/>
              <a:t>Student submissions included fractals, a cartoon guy, and text adventures, but one stands out:</a:t>
            </a:r>
          </a:p>
          <a:p>
            <a:r>
              <a:rPr lang="en-US" dirty="0"/>
              <a:t>Without prompting, one student wrote a Twine-style text adventure game entirely in Rust,</a:t>
            </a:r>
            <a:br>
              <a:rPr lang="en-US" dirty="0"/>
            </a:br>
            <a:r>
              <a:rPr lang="en-US" dirty="0"/>
              <a:t>perfecting reinforcing the desired takeaway message:</a:t>
            </a:r>
            <a:br>
              <a:rPr lang="en-US" dirty="0"/>
            </a:b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28869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A70-96F7-F930-DB3B-A9B76908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3: Twine +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7C9B-3E52-C55B-8209-BCF1BDBD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Fall A-Term 2023, the final homework includes an extra credit question: make an artwork in any media technology discussed in the book (Processing, Context Free Art, Twine).</a:t>
            </a:r>
          </a:p>
          <a:p>
            <a:r>
              <a:rPr lang="en-US" dirty="0"/>
              <a:t>19 students did this optional problem of 47 submissions</a:t>
            </a:r>
          </a:p>
          <a:p>
            <a:r>
              <a:rPr lang="en-US" dirty="0"/>
              <a:t>Student submissions included fractals, a cartoon guy, and text adventures, but one stands out:</a:t>
            </a:r>
          </a:p>
          <a:p>
            <a:r>
              <a:rPr lang="en-US" dirty="0"/>
              <a:t>Without prompting, one student wrote a Twine-style text adventure game entirely in Rust,</a:t>
            </a:r>
            <a:br>
              <a:rPr lang="en-US" dirty="0"/>
            </a:br>
            <a:r>
              <a:rPr lang="en-US" dirty="0"/>
              <a:t>perfecting reinforcing the desired takeaway message:</a:t>
            </a:r>
            <a:br>
              <a:rPr lang="en-US" dirty="0"/>
            </a:br>
            <a:r>
              <a:rPr lang="en-US" sz="4000" u="sng" dirty="0"/>
              <a:t>PL Nerds and Art Nerds Can Be Friends!! &lt;3</a:t>
            </a:r>
          </a:p>
        </p:txBody>
      </p:sp>
    </p:spTree>
    <p:extLst>
      <p:ext uri="{BB962C8B-B14F-4D97-AF65-F5344CB8AC3E}">
        <p14:creationId xmlns:p14="http://schemas.microsoft.com/office/powerpoint/2010/main" val="35767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AD0-DD35-E577-1BD2-9EC04F50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F6F7-9084-BDD8-1AB5-6646160D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b="1" dirty="0"/>
              <a:t>Paper includes thematic analysis of course evaluations to inform course design. Summary:</a:t>
            </a:r>
          </a:p>
          <a:p>
            <a:r>
              <a:rPr lang="en-US" b="1" dirty="0"/>
              <a:t>3 courses: old PL, beta test of new PL, intro FP</a:t>
            </a:r>
          </a:p>
          <a:p>
            <a:r>
              <a:rPr lang="en-US" b="1" dirty="0" err="1"/>
              <a:t>Ungrading</a:t>
            </a:r>
            <a:r>
              <a:rPr lang="en-US" b="1" dirty="0"/>
              <a:t> </a:t>
            </a:r>
            <a:r>
              <a:rPr lang="en-US" dirty="0"/>
              <a:t>sentiment: liked intrinsic motivation, stress reduction. Some rigor concerns</a:t>
            </a:r>
          </a:p>
          <a:p>
            <a:r>
              <a:rPr lang="en-US" b="1" dirty="0"/>
              <a:t>Language </a:t>
            </a:r>
            <a:r>
              <a:rPr lang="en-US" dirty="0"/>
              <a:t>choice: Racket was unpopular in intro course. Motivated PL choice exploration</a:t>
            </a:r>
          </a:p>
          <a:p>
            <a:r>
              <a:rPr lang="en-US" b="1" dirty="0"/>
              <a:t>Social issue </a:t>
            </a:r>
            <a:r>
              <a:rPr lang="en-US" dirty="0"/>
              <a:t>integration: remains controversial in some CS classrooms, esp. for women profs.</a:t>
            </a:r>
          </a:p>
        </p:txBody>
      </p:sp>
    </p:spTree>
    <p:extLst>
      <p:ext uri="{BB962C8B-B14F-4D97-AF65-F5344CB8AC3E}">
        <p14:creationId xmlns:p14="http://schemas.microsoft.com/office/powerpoint/2010/main" val="244523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359F-44C5-3D34-D9D8-6FA6C51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91A-445C-DE6F-379D-0393F740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Book</a:t>
            </a:r>
          </a:p>
          <a:p>
            <a:r>
              <a:rPr lang="en-US" dirty="0"/>
              <a:t>Turning it Into a Course (Stories from the Classroom)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2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2B61-1E0B-6B55-A5D6-FA610B98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5EAC-FADB-90BF-D0AE-205E4E2B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1735200"/>
            <a:ext cx="11608066" cy="3783013"/>
          </a:xfrm>
        </p:spPr>
        <p:txBody>
          <a:bodyPr/>
          <a:lstStyle/>
          <a:p>
            <a:r>
              <a:rPr lang="en-US" dirty="0"/>
              <a:t>The book is now “released.” But I will now look for an open-access academic publisher</a:t>
            </a:r>
          </a:p>
          <a:p>
            <a:r>
              <a:rPr lang="en-US" dirty="0"/>
              <a:t>Collaboration opportunities:</a:t>
            </a:r>
          </a:p>
          <a:p>
            <a:pPr lvl="1"/>
            <a:r>
              <a:rPr lang="en-US" dirty="0"/>
              <a:t>Let me support you in using the book in your classroom!</a:t>
            </a:r>
          </a:p>
          <a:p>
            <a:pPr lvl="1"/>
            <a:r>
              <a:rPr lang="en-US" dirty="0"/>
              <a:t>For future editions, I wish to include interviews with interesting researchers</a:t>
            </a:r>
          </a:p>
          <a:p>
            <a:pPr lvl="1"/>
            <a:r>
              <a:rPr lang="en-US" dirty="0"/>
              <a:t>For future editions, I wish to include comics as a stretch goal</a:t>
            </a:r>
          </a:p>
          <a:p>
            <a:pPr lvl="1"/>
            <a:r>
              <a:rPr lang="en-US" dirty="0"/>
              <a:t>If you are proficient in Classical Chinese (</a:t>
            </a:r>
            <a:r>
              <a:rPr lang="zh-CN" altLang="en-US" dirty="0"/>
              <a:t>古文</a:t>
            </a:r>
            <a:r>
              <a:rPr lang="en-US" altLang="zh-CN" dirty="0"/>
              <a:t>/</a:t>
            </a:r>
            <a:r>
              <a:rPr lang="zh-CN" altLang="en-US" dirty="0"/>
              <a:t>文言文</a:t>
            </a:r>
            <a:r>
              <a:rPr lang="en-US" altLang="zh-CN" dirty="0"/>
              <a:t>), you help would be invaluable in writing about multi-cultural language design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9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E521-4686-319B-7490-30379BD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Many People!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46F4-ADB2-D383-89FC-05535F81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44" indent="0">
              <a:buNone/>
            </a:pPr>
            <a:r>
              <a:rPr lang="en-US" dirty="0"/>
              <a:t>Writing a book is a significant time and emotional investment. I’m deeply grateful to the </a:t>
            </a:r>
            <a:r>
              <a:rPr lang="en-US" b="1" dirty="0"/>
              <a:t>many </a:t>
            </a:r>
            <a:r>
              <a:rPr lang="en-US" dirty="0"/>
              <a:t>people who kept me motivated and supported throughout the writing process</a:t>
            </a:r>
          </a:p>
          <a:p>
            <a:r>
              <a:rPr lang="en-US" dirty="0"/>
              <a:t>Gillian Smith and Chris Martens for reminding me this book needs to exist</a:t>
            </a:r>
          </a:p>
          <a:p>
            <a:r>
              <a:rPr lang="en-US" dirty="0"/>
              <a:t>Matthew Ahrens for feedback on paper draft</a:t>
            </a:r>
          </a:p>
          <a:p>
            <a:r>
              <a:rPr lang="en-US" dirty="0"/>
              <a:t>Molly Feldman for encouraging this paper submission</a:t>
            </a:r>
          </a:p>
          <a:p>
            <a:r>
              <a:rPr lang="en-US" dirty="0"/>
              <a:t>Leif Andersen for lived experience on PL research and disability</a:t>
            </a:r>
          </a:p>
          <a:p>
            <a:r>
              <a:rPr lang="en-US" dirty="0"/>
              <a:t>F.J.J Hermans for encouragement, feedback, and cross-cultural PL expertise</a:t>
            </a:r>
          </a:p>
          <a:p>
            <a:r>
              <a:rPr lang="en-US" dirty="0"/>
              <a:t>Ichiro </a:t>
            </a:r>
            <a:r>
              <a:rPr lang="en-US" dirty="0" err="1"/>
              <a:t>Hasuo</a:t>
            </a:r>
            <a:r>
              <a:rPr lang="en-US" dirty="0"/>
              <a:t> for encouraging me to keep my PL brain and human-centered brain on at the same time</a:t>
            </a:r>
          </a:p>
          <a:p>
            <a:r>
              <a:rPr lang="en-US" dirty="0"/>
              <a:t>And many students, friends, and colleagues who told me something in the work resonated with them</a:t>
            </a:r>
          </a:p>
        </p:txBody>
      </p:sp>
    </p:spTree>
    <p:extLst>
      <p:ext uri="{BB962C8B-B14F-4D97-AF65-F5344CB8AC3E}">
        <p14:creationId xmlns:p14="http://schemas.microsoft.com/office/powerpoint/2010/main" val="1847003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50A8-F913-A0D7-D792-43B33CED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67F9-6904-B7A4-A9E6-60E3D92C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C327-4024-FC52-97C2-709E49DB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BF0A-BC92-85BF-905A-34913C1A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944" indent="0">
              <a:buNone/>
            </a:pPr>
            <a:r>
              <a:rPr lang="en-US" dirty="0"/>
              <a:t>Though this work is sole-authored, it is rooted in community, and I am excited to look for collaboration opportunities going forward</a:t>
            </a:r>
          </a:p>
          <a:p>
            <a:r>
              <a:rPr lang="en-US" dirty="0"/>
              <a:t>Certain additions are likely to need collaborators, e.g., PLs for </a:t>
            </a:r>
            <a:r>
              <a:rPr lang="en-US" b="1" dirty="0"/>
              <a:t>different native/natural languages</a:t>
            </a:r>
            <a:endParaRPr lang="en-US" dirty="0"/>
          </a:p>
          <a:p>
            <a:pPr lvl="1"/>
            <a:r>
              <a:rPr lang="en-US" dirty="0"/>
              <a:t>If you are proficient in Classical Chinese (</a:t>
            </a:r>
            <a:r>
              <a:rPr lang="zh-CN" altLang="en-US" dirty="0"/>
              <a:t>古文</a:t>
            </a:r>
            <a:r>
              <a:rPr lang="en-US" altLang="zh-CN" dirty="0"/>
              <a:t>/</a:t>
            </a:r>
            <a:r>
              <a:rPr lang="zh-CN" altLang="en-US" dirty="0"/>
              <a:t>文言文）</a:t>
            </a:r>
            <a:r>
              <a:rPr lang="en-US" altLang="zh-CN" dirty="0"/>
              <a:t>I will be your friend</a:t>
            </a:r>
            <a:endParaRPr lang="en-US" dirty="0"/>
          </a:p>
          <a:p>
            <a:r>
              <a:rPr lang="en-US" dirty="0"/>
              <a:t>I’m looking to interview PL researchers with human-centered interests, for “published” ed.</a:t>
            </a:r>
          </a:p>
          <a:p>
            <a:r>
              <a:rPr lang="en-US" dirty="0"/>
              <a:t>My stretch goal is to include comics about the archetypes as well. I will not say no to interested artists, including enthusiasts</a:t>
            </a:r>
          </a:p>
          <a:p>
            <a:r>
              <a:rPr lang="en-US" dirty="0"/>
              <a:t>Open to other ideas!</a:t>
            </a:r>
          </a:p>
        </p:txBody>
      </p:sp>
    </p:spTree>
    <p:extLst>
      <p:ext uri="{BB962C8B-B14F-4D97-AF65-F5344CB8AC3E}">
        <p14:creationId xmlns:p14="http://schemas.microsoft.com/office/powerpoint/2010/main" val="245565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BA5-AC6E-48DD-9446-6203CA6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+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8032-4026-45CD-53F1-38DBF416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28" y="1193334"/>
            <a:ext cx="11293200" cy="3783013"/>
          </a:xfrm>
        </p:spPr>
        <p:txBody>
          <a:bodyPr/>
          <a:lstStyle/>
          <a:p>
            <a:r>
              <a:rPr lang="en-US" dirty="0"/>
              <a:t>Prepared using </a:t>
            </a:r>
            <a:r>
              <a:rPr lang="en-US" dirty="0">
                <a:hlinkClick r:id="rId2"/>
              </a:rPr>
              <a:t>Bookish</a:t>
            </a:r>
            <a:r>
              <a:rPr lang="en-US" dirty="0"/>
              <a:t>, </a:t>
            </a:r>
            <a:r>
              <a:rPr lang="en-US" dirty="0" err="1"/>
              <a:t>ebook</a:t>
            </a:r>
            <a:r>
              <a:rPr lang="en-US" dirty="0"/>
              <a:t> platform by </a:t>
            </a:r>
            <a:r>
              <a:rPr lang="en-US" dirty="0">
                <a:hlinkClick r:id="rId3"/>
              </a:rPr>
              <a:t>Amy J. Ko</a:t>
            </a:r>
            <a:endParaRPr lang="en-US" dirty="0"/>
          </a:p>
          <a:p>
            <a:r>
              <a:rPr lang="en-US" dirty="0"/>
              <a:t>Typical chapter structure: Introduction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8F5FA-6CE8-2E8E-9DE3-0787201E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5" y="3084840"/>
            <a:ext cx="6620768" cy="2351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5B3D4-E174-2FBB-ABBF-2F0FCF3D32C9}"/>
              </a:ext>
            </a:extLst>
          </p:cNvPr>
          <p:cNvSpPr txBox="1"/>
          <p:nvPr/>
        </p:nvSpPr>
        <p:spPr>
          <a:xfrm>
            <a:off x="0" y="2629584"/>
            <a:ext cx="661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 contextualizes content for each archetype</a:t>
            </a:r>
          </a:p>
        </p:txBody>
      </p:sp>
    </p:spTree>
    <p:extLst>
      <p:ext uri="{BB962C8B-B14F-4D97-AF65-F5344CB8AC3E}">
        <p14:creationId xmlns:p14="http://schemas.microsoft.com/office/powerpoint/2010/main" val="2801843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BA5-AC6E-48DD-9446-6203CA6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+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8032-4026-45CD-53F1-38DBF416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28" y="1193334"/>
            <a:ext cx="11293200" cy="3783013"/>
          </a:xfrm>
        </p:spPr>
        <p:txBody>
          <a:bodyPr/>
          <a:lstStyle/>
          <a:p>
            <a:r>
              <a:rPr lang="en-US" dirty="0"/>
              <a:t>Prepared using </a:t>
            </a:r>
            <a:r>
              <a:rPr lang="en-US" dirty="0">
                <a:hlinkClick r:id="rId2"/>
              </a:rPr>
              <a:t>Bookish</a:t>
            </a:r>
            <a:r>
              <a:rPr lang="en-US" dirty="0"/>
              <a:t>, </a:t>
            </a:r>
            <a:r>
              <a:rPr lang="en-US" dirty="0" err="1"/>
              <a:t>ebook</a:t>
            </a:r>
            <a:r>
              <a:rPr lang="en-US" dirty="0"/>
              <a:t> platform by </a:t>
            </a:r>
            <a:r>
              <a:rPr lang="en-US" dirty="0">
                <a:hlinkClick r:id="rId3"/>
              </a:rPr>
              <a:t>Amy J. Ko</a:t>
            </a:r>
            <a:endParaRPr lang="en-US" dirty="0"/>
          </a:p>
          <a:p>
            <a:r>
              <a:rPr lang="en-US" dirty="0"/>
              <a:t>Typical chapter structure: Introduction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18033-FF56-A542-05BE-282398B20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2424574"/>
            <a:ext cx="2757164" cy="4216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8F5FA-6CE8-2E8E-9DE3-0787201EF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25" y="3084840"/>
            <a:ext cx="6620768" cy="2351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5B3D4-E174-2FBB-ABBF-2F0FCF3D32C9}"/>
              </a:ext>
            </a:extLst>
          </p:cNvPr>
          <p:cNvSpPr txBox="1"/>
          <p:nvPr/>
        </p:nvSpPr>
        <p:spPr>
          <a:xfrm>
            <a:off x="0" y="2629584"/>
            <a:ext cx="661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 contextualizes content for each archetype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B1283-F79A-0EAF-639D-A47CF11F2FF5}"/>
              </a:ext>
            </a:extLst>
          </p:cNvPr>
          <p:cNvSpPr txBox="1"/>
          <p:nvPr/>
        </p:nvSpPr>
        <p:spPr>
          <a:xfrm>
            <a:off x="7384329" y="302531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Core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F7024-4739-8D5C-9E86-B306157F4D60}"/>
              </a:ext>
            </a:extLst>
          </p:cNvPr>
          <p:cNvSpPr txBox="1"/>
          <p:nvPr/>
        </p:nvSpPr>
        <p:spPr>
          <a:xfrm>
            <a:off x="7087453" y="4260780"/>
            <a:ext cx="218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3552D-D314-086E-9643-FD017B66A114}"/>
              </a:ext>
            </a:extLst>
          </p:cNvPr>
          <p:cNvSpPr txBox="1"/>
          <p:nvPr/>
        </p:nvSpPr>
        <p:spPr>
          <a:xfrm>
            <a:off x="7949868" y="4904121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63DBD-7F3C-F92B-CA7C-71850FEA988B}"/>
              </a:ext>
            </a:extLst>
          </p:cNvPr>
          <p:cNvSpPr txBox="1"/>
          <p:nvPr/>
        </p:nvSpPr>
        <p:spPr>
          <a:xfrm>
            <a:off x="7824385" y="5319216"/>
            <a:ext cx="144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Dialogues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C09D6-B76A-A36A-0BFE-1061A04F65D1}"/>
              </a:ext>
            </a:extLst>
          </p:cNvPr>
          <p:cNvSpPr txBox="1"/>
          <p:nvPr/>
        </p:nvSpPr>
        <p:spPr>
          <a:xfrm>
            <a:off x="7068731" y="5713624"/>
            <a:ext cx="2515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Classroom Ideas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3D7D3-152A-92EC-F9C6-7173115130AF}"/>
              </a:ext>
            </a:extLst>
          </p:cNvPr>
          <p:cNvSpPr txBox="1"/>
          <p:nvPr/>
        </p:nvSpPr>
        <p:spPr>
          <a:xfrm>
            <a:off x="7824385" y="6082956"/>
            <a:ext cx="159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324957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64F7-3532-B716-EB75-229360C1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0FE7-CFC8-C31E-6FDC-03B181C6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 Course A: Programming Language Design (CS 4536), A-term 2021: </a:t>
            </a:r>
            <a:br>
              <a:rPr lang="en-US" dirty="0"/>
            </a:br>
            <a:r>
              <a:rPr lang="en-US" dirty="0"/>
              <a:t>14 respondents of 31 students (45%). </a:t>
            </a:r>
          </a:p>
          <a:p>
            <a:pPr marL="1944" indent="0">
              <a:buNone/>
            </a:pPr>
            <a:r>
              <a:rPr lang="en-US" dirty="0"/>
              <a:t>Course B: Introduction to Program Design (CS 1101), A-term 2022: </a:t>
            </a:r>
            <a:br>
              <a:rPr lang="en-US" dirty="0"/>
            </a:br>
            <a:r>
              <a:rPr lang="en-US" dirty="0"/>
              <a:t>46 respondents of 70 students (66%) </a:t>
            </a:r>
            <a:r>
              <a:rPr lang="en-US" b="1" dirty="0"/>
              <a:t>(Intro programming, not PL elective)</a:t>
            </a:r>
            <a:endParaRPr lang="en-US" dirty="0"/>
          </a:p>
          <a:p>
            <a:pPr marL="1944" indent="0">
              <a:buNone/>
            </a:pPr>
            <a:r>
              <a:rPr lang="en-US" dirty="0"/>
              <a:t> Course C: Programming Language Design (CS 536), Spring semester 2023: </a:t>
            </a:r>
            <a:br>
              <a:rPr lang="en-US" dirty="0"/>
            </a:br>
            <a:r>
              <a:rPr lang="en-US" dirty="0"/>
              <a:t>14 respondents of 16 students (88%). (</a:t>
            </a:r>
            <a:r>
              <a:rPr lang="en-US" b="1" dirty="0"/>
              <a:t>Uses notes that informed the book)</a:t>
            </a:r>
          </a:p>
          <a:p>
            <a:pPr marL="1944" indent="0">
              <a:buNone/>
            </a:pPr>
            <a:r>
              <a:rPr lang="en-US" b="1" dirty="0"/>
              <a:t>Not analyzed: </a:t>
            </a:r>
            <a:r>
              <a:rPr lang="en-US" dirty="0"/>
              <a:t>CS 4536 and CS 536 from this semester (</a:t>
            </a:r>
            <a:r>
              <a:rPr lang="en-US" b="1" dirty="0"/>
              <a:t>uses the full 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155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E25-896D-5655-1646-1CAB313B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4B8B-C8BE-F74F-BDD8-83F4381F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1489263"/>
          </a:xfrm>
        </p:spPr>
        <p:txBody>
          <a:bodyPr/>
          <a:lstStyle/>
          <a:p>
            <a:r>
              <a:rPr lang="en-US" dirty="0"/>
              <a:t>Thematic analysis of course evaluations for Course A and Course C </a:t>
            </a:r>
            <a:br>
              <a:rPr lang="en-US" dirty="0"/>
            </a:br>
            <a:r>
              <a:rPr lang="en-US" dirty="0"/>
              <a:t>(i.e., qualitative coding of written responses; identify themes among codes)</a:t>
            </a:r>
          </a:p>
          <a:p>
            <a:r>
              <a:rPr lang="en-US" dirty="0"/>
              <a:t>Limited qualitative coding for Course B</a:t>
            </a:r>
          </a:p>
          <a:p>
            <a:pPr marL="1944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ED0320-AF6E-F572-180F-3B58C17653CA}"/>
              </a:ext>
            </a:extLst>
          </p:cNvPr>
          <p:cNvSpPr txBox="1">
            <a:spLocks/>
          </p:cNvSpPr>
          <p:nvPr/>
        </p:nvSpPr>
        <p:spPr>
          <a:xfrm>
            <a:off x="163629" y="3224464"/>
            <a:ext cx="11752447" cy="3137836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Font typeface="Calibri Light" panose="020F0302020204030204" pitchFamily="34" charset="0"/>
              <a:buNone/>
            </a:pPr>
            <a:r>
              <a:rPr lang="en-US" dirty="0"/>
              <a:t>Research questions: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sentiments do students hold toward </a:t>
            </a:r>
            <a:r>
              <a:rPr lang="en-US" dirty="0" err="1"/>
              <a:t>ungrading</a:t>
            </a:r>
            <a:r>
              <a:rPr lang="en-US" dirty="0"/>
              <a:t> in an HCPL-based course? 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course delivery recommendations did students make for future iterations of course? 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sentiments do students hold toward centering social issues in PL curricula? 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sentiments do students hold toward language choice in PL and PL-adjacent courses?</a:t>
            </a:r>
          </a:p>
        </p:txBody>
      </p:sp>
    </p:spTree>
    <p:extLst>
      <p:ext uri="{BB962C8B-B14F-4D97-AF65-F5344CB8AC3E}">
        <p14:creationId xmlns:p14="http://schemas.microsoft.com/office/powerpoint/2010/main" val="293916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D881-B68E-A8CA-25B1-CA5444FD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EE61-5A30-6655-3583-04B9A2F3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US" b="1" dirty="0" err="1"/>
              <a:t>Ungrading</a:t>
            </a:r>
            <a:r>
              <a:rPr lang="en-US" b="1" dirty="0"/>
              <a:t> (C)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b="1" dirty="0"/>
              <a:t>Self-direction improved motivation, learning (x4)</a:t>
            </a:r>
          </a:p>
          <a:p>
            <a:pPr lvl="1"/>
            <a:r>
              <a:rPr lang="en-US" b="1" dirty="0"/>
              <a:t>Reduced stress (x2)</a:t>
            </a:r>
          </a:p>
          <a:p>
            <a:pPr lvl="1"/>
            <a:r>
              <a:rPr lang="en-US" b="1" dirty="0"/>
              <a:t>Rigor concerns (x1)</a:t>
            </a:r>
          </a:p>
          <a:p>
            <a:pPr marL="1944" indent="0">
              <a:buNone/>
            </a:pPr>
            <a:r>
              <a:rPr lang="en-US" b="1" dirty="0"/>
              <a:t>Delivery</a:t>
            </a:r>
            <a:r>
              <a:rPr lang="en-US" dirty="0"/>
              <a:t> (A+C): Needed proper slides (x5)</a:t>
            </a:r>
            <a:endParaRPr lang="en-US" b="1" dirty="0"/>
          </a:p>
          <a:p>
            <a:pPr marL="1944" indent="0">
              <a:buNone/>
            </a:pPr>
            <a:r>
              <a:rPr lang="en-US" b="1" dirty="0"/>
              <a:t>Social Issues </a:t>
            </a:r>
            <a:r>
              <a:rPr lang="en-US" dirty="0"/>
              <a:t>(C): Appreciated (x1); Perceived as divisive (x3)</a:t>
            </a:r>
            <a:endParaRPr lang="en-US" b="1" dirty="0"/>
          </a:p>
          <a:p>
            <a:pPr marL="1944" indent="0">
              <a:buNone/>
            </a:pPr>
            <a:r>
              <a:rPr lang="en-US" b="1" dirty="0"/>
              <a:t>Language Choice </a:t>
            </a:r>
            <a:r>
              <a:rPr lang="en-US" dirty="0"/>
              <a:t>(B)</a:t>
            </a:r>
            <a:r>
              <a:rPr lang="en-US" b="1" dirty="0"/>
              <a:t>:  11/26 </a:t>
            </a:r>
            <a:r>
              <a:rPr lang="en-US" dirty="0"/>
              <a:t>mentioned language choice, all 11 opposed Racket</a:t>
            </a:r>
          </a:p>
          <a:p>
            <a:pPr marL="1944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5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53A7-C1FC-FA53-EC8B-2A933759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457D-8986-F241-D599-FA556EA3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student recommendations, comprehensive set of slides were developed</a:t>
            </a:r>
          </a:p>
          <a:p>
            <a:r>
              <a:rPr lang="en-US" dirty="0"/>
              <a:t>Based on student recommendations, revised grading scheme to blend </a:t>
            </a:r>
            <a:r>
              <a:rPr lang="en-US" dirty="0" err="1"/>
              <a:t>autograding</a:t>
            </a:r>
            <a:r>
              <a:rPr lang="en-US" dirty="0"/>
              <a:t> and ungraded activities</a:t>
            </a:r>
          </a:p>
          <a:p>
            <a:pPr marL="1944" indent="0">
              <a:buNone/>
            </a:pPr>
            <a:r>
              <a:rPr lang="en-US" b="1" dirty="0"/>
              <a:t>All slides, assignments, </a:t>
            </a:r>
            <a:r>
              <a:rPr lang="en-US" b="1" dirty="0" err="1"/>
              <a:t>autograders</a:t>
            </a:r>
            <a:r>
              <a:rPr lang="en-US" b="1" dirty="0"/>
              <a:t> </a:t>
            </a:r>
            <a:r>
              <a:rPr lang="en-US" dirty="0"/>
              <a:t>are available for reuse on GitHub: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https://github.com/rbohrer/pl-course</a:t>
            </a:r>
            <a:endParaRPr lang="en-US" dirty="0"/>
          </a:p>
          <a:p>
            <a:pPr marL="1944" indent="0">
              <a:buNone/>
            </a:pPr>
            <a:r>
              <a:rPr lang="en-US" dirty="0"/>
              <a:t>Open education: Creating course materials takes time; let’s save each other work </a:t>
            </a:r>
          </a:p>
        </p:txBody>
      </p:sp>
    </p:spTree>
    <p:extLst>
      <p:ext uri="{BB962C8B-B14F-4D97-AF65-F5344CB8AC3E}">
        <p14:creationId xmlns:p14="http://schemas.microsoft.com/office/powerpoint/2010/main" val="276055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B54B-E65B-9DE9-8063-AC106931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E7AD-2CC9-533E-F6DC-4C66FCA1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453844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dirty="0"/>
              <a:t>This work presents the research and design processes behind the development of</a:t>
            </a:r>
            <a:br>
              <a:rPr lang="en-US" dirty="0"/>
            </a:br>
            <a:r>
              <a:rPr lang="en-US" dirty="0"/>
              <a:t>“Human-Centered Programming Languages”:</a:t>
            </a:r>
          </a:p>
          <a:p>
            <a:pPr marL="1944" indent="0">
              <a:buNone/>
            </a:pPr>
            <a:r>
              <a:rPr lang="en-US" dirty="0"/>
              <a:t>A new open-access textbook and accompanying course for upper-level undergraduate programming languages courses directed at Computer Science majors</a:t>
            </a:r>
          </a:p>
          <a:p>
            <a:pPr marL="1944" indent="0">
              <a:buNone/>
            </a:pPr>
            <a:r>
              <a:rPr lang="en-US" b="1" dirty="0"/>
              <a:t>Contribution:</a:t>
            </a:r>
            <a:r>
              <a:rPr lang="en-US" dirty="0"/>
              <a:t> This book is the first truly interdisciplinary book (+course) of its kind, placing shared emphasis on programming language theory and human-centered computing</a:t>
            </a:r>
          </a:p>
          <a:p>
            <a:pPr marL="1944" indent="0">
              <a:buNone/>
            </a:pPr>
            <a:r>
              <a:rPr lang="en-US" b="1" dirty="0"/>
              <a:t>Scale: </a:t>
            </a:r>
            <a:r>
              <a:rPr lang="en-US" dirty="0"/>
              <a:t>20 chapters, roughly 100k words, prints as ~600 pages</a:t>
            </a:r>
          </a:p>
          <a:p>
            <a:pPr marL="1944" indent="0">
              <a:buNone/>
            </a:pPr>
            <a:r>
              <a:rPr lang="en-US" dirty="0"/>
              <a:t>Read: </a:t>
            </a:r>
            <a:r>
              <a:rPr lang="en-US" dirty="0">
                <a:hlinkClick r:id="rId2"/>
              </a:rPr>
              <a:t>https://bookish.press/hcpl</a:t>
            </a:r>
            <a:r>
              <a:rPr lang="en-US" dirty="0"/>
              <a:t>  Open course materials!: </a:t>
            </a:r>
            <a:r>
              <a:rPr lang="en-US" dirty="0">
                <a:hlinkClick r:id="rId3"/>
              </a:rPr>
              <a:t>https://github.com/rbohrer/pl-course</a:t>
            </a:r>
            <a:endParaRPr lang="en-US" dirty="0"/>
          </a:p>
          <a:p>
            <a:pPr marL="1944" indent="0">
              <a:buNone/>
            </a:pPr>
            <a:endParaRPr lang="en-US" dirty="0"/>
          </a:p>
          <a:p>
            <a:pPr marL="194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9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E82D-31C2-B8C9-FA32-4B270DCD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CAEB-3D7A-B22C-A168-83B54273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Course A and Course C feedback on social issues in classroom provides a rare opportunity to explore role of student bias in course evaluations</a:t>
            </a:r>
          </a:p>
          <a:p>
            <a:r>
              <a:rPr lang="en-US" dirty="0"/>
              <a:t>… because my gender transition occurred after Course A and before Course C</a:t>
            </a:r>
          </a:p>
          <a:p>
            <a:r>
              <a:rPr lang="en-US" dirty="0"/>
              <a:t>I cannot help but notice that in Course A, supportive students were vocal and unsupportive students took on a restrained tone. In Course C, the numbers and tones flipped, with unsupportive students being the vocal ones</a:t>
            </a:r>
          </a:p>
          <a:p>
            <a:r>
              <a:rPr lang="en-US" dirty="0"/>
              <a:t>This is why “big-Q” qualitative analysis matters. This was a “natural experiment” which cannot be reproduced, yet instructor lived experience during transition deserves to be a part of academic discourse, even without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505229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AE26-CB42-D05F-FF3C-22F7E903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Archetypes – Example Dialogue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EB66-1871-C726-E3CF-0060718B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35107"/>
          </a:xfrm>
        </p:spPr>
        <p:txBody>
          <a:bodyPr>
            <a:normAutofit/>
          </a:bodyPr>
          <a:lstStyle/>
          <a:p>
            <a:r>
              <a:rPr lang="en-US" dirty="0"/>
              <a:t>Question: Do context-free grammars model human language? </a:t>
            </a:r>
          </a:p>
          <a:p>
            <a:r>
              <a:rPr lang="en-US" b="1" dirty="0"/>
              <a:t>Social Scientist:</a:t>
            </a:r>
            <a:r>
              <a:rPr lang="en-US" dirty="0"/>
              <a:t> Of course they do. I invented context-free grammars and I invented them to model natural human language. That’s what’s so amazing about them, they can model every natural language that has ever existed. </a:t>
            </a:r>
          </a:p>
          <a:p>
            <a:r>
              <a:rPr lang="en-US" b="1" dirty="0"/>
              <a:t>Theorist:</a:t>
            </a:r>
            <a:r>
              <a:rPr lang="en-US" dirty="0"/>
              <a:t> Woah! Did I just hear you make a universal claim, SS? I never thought I’d see this day. Can I prove this by induction?</a:t>
            </a:r>
          </a:p>
          <a:p>
            <a:r>
              <a:rPr lang="en-US" b="1" dirty="0"/>
              <a:t>Humanist:</a:t>
            </a:r>
            <a:r>
              <a:rPr lang="en-US" dirty="0"/>
              <a:t> I never thought you would have me agreeing with T, but desperate times call for desperate measures. You and I both know not all human language is context-free. What about Swiss German? [40]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B6E4-96AE-E891-5D49-EF9E343A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F867-2C1B-AD2C-EB35-61ACADD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Who takes a Programming Languages course?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learn many different languages”?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prepare for research in programming language theory.”?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become programmers who understand their tools. “?</a:t>
            </a:r>
          </a:p>
        </p:txBody>
      </p:sp>
    </p:spTree>
    <p:extLst>
      <p:ext uri="{BB962C8B-B14F-4D97-AF65-F5344CB8AC3E}">
        <p14:creationId xmlns:p14="http://schemas.microsoft.com/office/powerpoint/2010/main" val="390631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B6E4-96AE-E891-5D49-EF9E343A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F867-2C1B-AD2C-EB35-61ACADD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Who takes a Programming Languages course?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learn many different languages”?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prepare for research in programming language theory.”?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become programmers who understand their tools. “?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b="1" dirty="0"/>
              <a:t>Our radical answer:  </a:t>
            </a:r>
            <a:r>
              <a:rPr lang="en-US" sz="2000" dirty="0"/>
              <a:t>PL courses are taken by students who will work in interdisciplinary teams, and who must work across disciplinary boundaries. </a:t>
            </a:r>
            <a:r>
              <a:rPr lang="en-US" sz="2000" b="1" dirty="0"/>
              <a:t>PL as a breadth course</a:t>
            </a:r>
            <a:endParaRPr lang="en-US" sz="2000" dirty="0"/>
          </a:p>
          <a:p>
            <a:pPr marL="1944" indent="0">
              <a:buNone/>
            </a:pPr>
            <a:r>
              <a:rPr lang="en-US" sz="2000" b="1" dirty="0"/>
              <a:t>Backed by data:</a:t>
            </a:r>
            <a:r>
              <a:rPr lang="en-US" sz="2000" dirty="0"/>
              <a:t> My recent graduate PL course was 25% “traditional audience”</a:t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085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43E2-C29F-FE93-9CF3-501FD5B4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F2A1-2676-4541-5376-3F2F18EB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Who do we design an interdisciplinary book </a:t>
            </a:r>
            <a:r>
              <a:rPr lang="en-US" b="1" dirty="0"/>
              <a:t>for?</a:t>
            </a:r>
            <a:r>
              <a:rPr lang="en-US" dirty="0"/>
              <a:t> The HCPL book is scoped based on 2 groups:</a:t>
            </a:r>
          </a:p>
          <a:p>
            <a:r>
              <a:rPr lang="en-US" dirty="0"/>
              <a:t>Students for my undergraduate course: Usually CS majors in years 3-4 with prior experience in interdisciplinary group projects. Most are comfortable programming in several languages but not comfortable with proofs</a:t>
            </a:r>
          </a:p>
          <a:p>
            <a:r>
              <a:rPr lang="en-US" dirty="0"/>
              <a:t>Students for my graduate course: Majors range from CS to robotics, data science, and computational media. Range from 2</a:t>
            </a:r>
            <a:r>
              <a:rPr lang="en-US" baseline="30000" dirty="0"/>
              <a:t>nd</a:t>
            </a:r>
            <a:r>
              <a:rPr lang="en-US" dirty="0"/>
              <a:t>-year undergrad to doctoral level. Very wide experience range. Rarely comfortable with proofs</a:t>
            </a:r>
          </a:p>
        </p:txBody>
      </p:sp>
    </p:spTree>
    <p:extLst>
      <p:ext uri="{BB962C8B-B14F-4D97-AF65-F5344CB8AC3E}">
        <p14:creationId xmlns:p14="http://schemas.microsoft.com/office/powerpoint/2010/main" val="162028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6DE9-EE34-A40C-11A2-90547EEE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FEFC-93AE-2F4A-222A-0A4406F9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151467"/>
            <a:ext cx="3932033" cy="5125155"/>
          </a:xfrm>
        </p:spPr>
        <p:txBody>
          <a:bodyPr/>
          <a:lstStyle/>
          <a:p>
            <a:r>
              <a:rPr lang="en-US" dirty="0"/>
              <a:t>Chapters selected based on learning objectives, archetypes, students,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071E-68B0-BCE6-FD7C-C9D0DCE4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336" y="443790"/>
            <a:ext cx="5207348" cy="59704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379121-891B-1B06-7FB9-BDABC00826AD}"/>
              </a:ext>
            </a:extLst>
          </p:cNvPr>
          <p:cNvCxnSpPr>
            <a:cxnSpLocks/>
          </p:cNvCxnSpPr>
          <p:nvPr/>
        </p:nvCxnSpPr>
        <p:spPr>
          <a:xfrm>
            <a:off x="6519511" y="957179"/>
            <a:ext cx="0" cy="21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355FFE-855C-584E-E3EA-21E29F7D4238}"/>
              </a:ext>
            </a:extLst>
          </p:cNvPr>
          <p:cNvCxnSpPr>
            <a:cxnSpLocks/>
          </p:cNvCxnSpPr>
          <p:nvPr/>
        </p:nvCxnSpPr>
        <p:spPr>
          <a:xfrm>
            <a:off x="6519511" y="3294515"/>
            <a:ext cx="0" cy="1104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EDA5D-F578-3004-21B1-4C88BAF6EF19}"/>
              </a:ext>
            </a:extLst>
          </p:cNvPr>
          <p:cNvCxnSpPr>
            <a:cxnSpLocks/>
          </p:cNvCxnSpPr>
          <p:nvPr/>
        </p:nvCxnSpPr>
        <p:spPr>
          <a:xfrm>
            <a:off x="6519511" y="4597710"/>
            <a:ext cx="0" cy="9271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D6405C-1F53-DA00-CCB0-9AF037BD7C12}"/>
              </a:ext>
            </a:extLst>
          </p:cNvPr>
          <p:cNvCxnSpPr>
            <a:cxnSpLocks/>
          </p:cNvCxnSpPr>
          <p:nvPr/>
        </p:nvCxnSpPr>
        <p:spPr>
          <a:xfrm>
            <a:off x="6519511" y="5646210"/>
            <a:ext cx="0" cy="340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C3BA39-EA39-ED72-8ACD-88959256B74B}"/>
              </a:ext>
            </a:extLst>
          </p:cNvPr>
          <p:cNvCxnSpPr>
            <a:cxnSpLocks/>
          </p:cNvCxnSpPr>
          <p:nvPr/>
        </p:nvCxnSpPr>
        <p:spPr>
          <a:xfrm flipH="1">
            <a:off x="6521115" y="957179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EB0C21-350B-D539-9FCA-56A9CA086A30}"/>
              </a:ext>
            </a:extLst>
          </p:cNvPr>
          <p:cNvCxnSpPr>
            <a:cxnSpLocks/>
          </p:cNvCxnSpPr>
          <p:nvPr/>
        </p:nvCxnSpPr>
        <p:spPr>
          <a:xfrm flipH="1">
            <a:off x="6519511" y="3042652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517FD2-FBCA-250A-424D-978DA8C4CF56}"/>
              </a:ext>
            </a:extLst>
          </p:cNvPr>
          <p:cNvCxnSpPr>
            <a:cxnSpLocks/>
          </p:cNvCxnSpPr>
          <p:nvPr/>
        </p:nvCxnSpPr>
        <p:spPr>
          <a:xfrm flipH="1">
            <a:off x="6519511" y="3299194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20F6F-A90F-D4E0-8DD7-CEF8CBA7E002}"/>
              </a:ext>
            </a:extLst>
          </p:cNvPr>
          <p:cNvCxnSpPr>
            <a:cxnSpLocks/>
          </p:cNvCxnSpPr>
          <p:nvPr/>
        </p:nvCxnSpPr>
        <p:spPr>
          <a:xfrm flipH="1">
            <a:off x="6519511" y="4398745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4C2B91-55DE-7EFD-C25E-50F7DADF5109}"/>
              </a:ext>
            </a:extLst>
          </p:cNvPr>
          <p:cNvCxnSpPr>
            <a:cxnSpLocks/>
          </p:cNvCxnSpPr>
          <p:nvPr/>
        </p:nvCxnSpPr>
        <p:spPr>
          <a:xfrm flipH="1">
            <a:off x="6519511" y="4610009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31651-A4A2-0B8B-AFD2-7C289BE90125}"/>
              </a:ext>
            </a:extLst>
          </p:cNvPr>
          <p:cNvCxnSpPr>
            <a:cxnSpLocks/>
          </p:cNvCxnSpPr>
          <p:nvPr/>
        </p:nvCxnSpPr>
        <p:spPr>
          <a:xfrm flipH="1">
            <a:off x="6519511" y="5524901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76A118-FAD2-A93E-FB41-2A28428A15AB}"/>
              </a:ext>
            </a:extLst>
          </p:cNvPr>
          <p:cNvCxnSpPr>
            <a:cxnSpLocks/>
          </p:cNvCxnSpPr>
          <p:nvPr/>
        </p:nvCxnSpPr>
        <p:spPr>
          <a:xfrm flipH="1">
            <a:off x="6519511" y="5986914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FDB71C-727A-314E-1007-18FE94A1A2D2}"/>
              </a:ext>
            </a:extLst>
          </p:cNvPr>
          <p:cNvCxnSpPr>
            <a:cxnSpLocks/>
          </p:cNvCxnSpPr>
          <p:nvPr/>
        </p:nvCxnSpPr>
        <p:spPr>
          <a:xfrm flipH="1">
            <a:off x="6519511" y="5650889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1757F9-22B7-45EC-0777-1E89A61D398D}"/>
              </a:ext>
            </a:extLst>
          </p:cNvPr>
          <p:cNvSpPr txBox="1"/>
          <p:nvPr/>
        </p:nvSpPr>
        <p:spPr>
          <a:xfrm>
            <a:off x="4799226" y="1488927"/>
            <a:ext cx="168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Core:</a:t>
            </a:r>
            <a:br>
              <a:rPr lang="en-US" dirty="0"/>
            </a:b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+ Theory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A32AEA-1DFC-453B-759D-CFFF0D43A1AD}"/>
              </a:ext>
            </a:extLst>
          </p:cNvPr>
          <p:cNvSpPr txBox="1"/>
          <p:nvPr/>
        </p:nvSpPr>
        <p:spPr>
          <a:xfrm>
            <a:off x="4715299" y="3384965"/>
            <a:ext cx="1840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HCI Core:</a:t>
            </a:r>
            <a:br>
              <a:rPr lang="en-US" dirty="0"/>
            </a:br>
            <a:r>
              <a:rPr lang="en-US" dirty="0"/>
              <a:t>Social Science</a:t>
            </a:r>
            <a:br>
              <a:rPr lang="en-US" dirty="0"/>
            </a:br>
            <a:r>
              <a:rPr lang="en-US" dirty="0"/>
              <a:t>+ Critical Studies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6ADA1-1FAC-9533-DE8C-37D07253596B}"/>
              </a:ext>
            </a:extLst>
          </p:cNvPr>
          <p:cNvSpPr txBox="1"/>
          <p:nvPr/>
        </p:nvSpPr>
        <p:spPr>
          <a:xfrm>
            <a:off x="4942925" y="4597709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Media Module:</a:t>
            </a:r>
            <a:br>
              <a:rPr lang="en-US" dirty="0"/>
            </a:br>
            <a:r>
              <a:rPr lang="en-US" dirty="0"/>
              <a:t>Case Studies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F21C6-EFD4-E9D5-73A0-A7ECF8E40DB6}"/>
              </a:ext>
            </a:extLst>
          </p:cNvPr>
          <p:cNvSpPr txBox="1"/>
          <p:nvPr/>
        </p:nvSpPr>
        <p:spPr>
          <a:xfrm>
            <a:off x="4837481" y="5493396"/>
            <a:ext cx="168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Theory Module</a:t>
            </a:r>
          </a:p>
        </p:txBody>
      </p:sp>
    </p:spTree>
    <p:extLst>
      <p:ext uri="{BB962C8B-B14F-4D97-AF65-F5344CB8AC3E}">
        <p14:creationId xmlns:p14="http://schemas.microsoft.com/office/powerpoint/2010/main" val="265456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F2B9-8594-5126-559C-D72723CA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Interdisciplinary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2BB0-8A27-2958-1D84-2FD37302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US" dirty="0"/>
              <a:t>Interdisciplinary work is hard; interdisciplinary curriculum is no different</a:t>
            </a:r>
          </a:p>
          <a:p>
            <a:pPr marL="1944" indent="0">
              <a:buNone/>
            </a:pPr>
            <a:r>
              <a:rPr lang="en-US" b="1" dirty="0"/>
              <a:t>Core Pedagogical Strategy:</a:t>
            </a:r>
            <a:r>
              <a:rPr lang="en-US" dirty="0"/>
              <a:t> Develop characters (“Archetypes”) standing in for different academic disciplines, emphasize student ability to </a:t>
            </a:r>
            <a:r>
              <a:rPr lang="en-US" b="1" u="sng" dirty="0"/>
              <a:t>communicate</a:t>
            </a:r>
            <a:r>
              <a:rPr lang="en-US" dirty="0"/>
              <a:t> across each; </a:t>
            </a:r>
            <a:r>
              <a:rPr lang="en-US" b="1" u="sng" dirty="0"/>
              <a:t>literacy. </a:t>
            </a:r>
            <a:r>
              <a:rPr lang="en-US" dirty="0"/>
              <a:t>Use design as a uniting topic across disciplines</a:t>
            </a:r>
            <a:endParaRPr lang="en-US" i="1" u="sng" dirty="0"/>
          </a:p>
          <a:p>
            <a:pPr marL="1944" indent="0">
              <a:buNone/>
            </a:pP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488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AE26-CB42-D05F-FF3C-22F7E903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Archetypes: PL as Breadth Topic Through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EB66-1871-C726-E3CF-0060718B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3510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Practitioner</a:t>
            </a:r>
            <a:r>
              <a:rPr lang="en-US" dirty="0"/>
              <a:t> is a typical career programmer</a:t>
            </a:r>
          </a:p>
          <a:p>
            <a:r>
              <a:rPr lang="en-US" dirty="0"/>
              <a:t>The </a:t>
            </a:r>
            <a:r>
              <a:rPr lang="en-US" b="1" dirty="0"/>
              <a:t>Implementer</a:t>
            </a:r>
            <a:r>
              <a:rPr lang="en-US" dirty="0"/>
              <a:t> implements, e.g., interpreters or compilers</a:t>
            </a:r>
          </a:p>
          <a:p>
            <a:r>
              <a:rPr lang="en-US" dirty="0"/>
              <a:t>The </a:t>
            </a:r>
            <a:r>
              <a:rPr lang="en-US" b="1" dirty="0"/>
              <a:t>Theorist</a:t>
            </a:r>
            <a:r>
              <a:rPr lang="en-US" dirty="0"/>
              <a:t> sees PLs are formal languages.  “Good PL”  = “Analyze it in powerful ways”</a:t>
            </a:r>
          </a:p>
          <a:p>
            <a:r>
              <a:rPr lang="en-US" dirty="0"/>
              <a:t>The </a:t>
            </a:r>
            <a:r>
              <a:rPr lang="en-US" b="1" dirty="0"/>
              <a:t>Social Scientist </a:t>
            </a:r>
            <a:r>
              <a:rPr lang="en-US" dirty="0"/>
              <a:t>studies humans, often empirically, for humans’ sake or for design</a:t>
            </a:r>
          </a:p>
          <a:p>
            <a:r>
              <a:rPr lang="en-US" dirty="0"/>
              <a:t>The </a:t>
            </a:r>
            <a:r>
              <a:rPr lang="en-US" b="1" dirty="0"/>
              <a:t>Humanist</a:t>
            </a:r>
            <a:r>
              <a:rPr lang="en-US" dirty="0"/>
              <a:t> studies humans too, but often emphasizes structural critique over empiricism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5013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2E4E8"/>
      </a:lt2>
      <a:accent1>
        <a:srgbClr val="B49F77"/>
      </a:accent1>
      <a:accent2>
        <a:srgbClr val="BF8A7A"/>
      </a:accent2>
      <a:accent3>
        <a:srgbClr val="CA929C"/>
      </a:accent3>
      <a:accent4>
        <a:srgbClr val="BF7AA3"/>
      </a:accent4>
      <a:accent5>
        <a:srgbClr val="C78DC8"/>
      </a:accent5>
      <a:accent6>
        <a:srgbClr val="A17ABF"/>
      </a:accent6>
      <a:hlink>
        <a:srgbClr val="6981A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2401</Words>
  <Application>Microsoft Office PowerPoint</Application>
  <PresentationFormat>Widescreen</PresentationFormat>
  <Paragraphs>200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Bell MT</vt:lpstr>
      <vt:lpstr>Calibri Light</vt:lpstr>
      <vt:lpstr>ThinLineVTI</vt:lpstr>
      <vt:lpstr>Centering Humans in the Programming Languages Classroom:</vt:lpstr>
      <vt:lpstr>Outline</vt:lpstr>
      <vt:lpstr>Introduction: What</vt:lpstr>
      <vt:lpstr>Motivation</vt:lpstr>
      <vt:lpstr>Motivation</vt:lpstr>
      <vt:lpstr>Defining Audience</vt:lpstr>
      <vt:lpstr>Outline</vt:lpstr>
      <vt:lpstr>Interdisciplinary Strategies</vt:lpstr>
      <vt:lpstr>Archetypes: PL as Breadth Topic Through Characters</vt:lpstr>
      <vt:lpstr>Exercises</vt:lpstr>
      <vt:lpstr>Assignments</vt:lpstr>
      <vt:lpstr>Assignments</vt:lpstr>
      <vt:lpstr>Language Choice</vt:lpstr>
      <vt:lpstr>Language Choice</vt:lpstr>
      <vt:lpstr>Story 1: Student Letter</vt:lpstr>
      <vt:lpstr>Story 2: Posture Study</vt:lpstr>
      <vt:lpstr>Story 3: Twine + Rust</vt:lpstr>
      <vt:lpstr>Story 3: Twine + Rust</vt:lpstr>
      <vt:lpstr>Data Analysis</vt:lpstr>
      <vt:lpstr>Future Plans</vt:lpstr>
      <vt:lpstr>Thank You to Many People!</vt:lpstr>
      <vt:lpstr>BONUS SLIDES</vt:lpstr>
      <vt:lpstr>Collaboration Opportunities</vt:lpstr>
      <vt:lpstr>Platform + Format</vt:lpstr>
      <vt:lpstr>Platform + Format</vt:lpstr>
      <vt:lpstr>Corpus</vt:lpstr>
      <vt:lpstr>Methodology</vt:lpstr>
      <vt:lpstr>Results</vt:lpstr>
      <vt:lpstr>Revisions</vt:lpstr>
      <vt:lpstr>Gender Bias</vt:lpstr>
      <vt:lpstr>Archetypes – Example Dialogue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Centering Humans in the Programming Languages Classroom:</dc:title>
  <dc:creator>Bohrer, Rose</dc:creator>
  <cp:lastModifiedBy>Bohrer, Rose</cp:lastModifiedBy>
  <cp:revision>16</cp:revision>
  <dcterms:created xsi:type="dcterms:W3CDTF">2023-10-17T17:24:02Z</dcterms:created>
  <dcterms:modified xsi:type="dcterms:W3CDTF">2023-10-18T20:40:31Z</dcterms:modified>
</cp:coreProperties>
</file>