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0"/>
  </p:notesMasterIdLst>
  <p:sldIdLst>
    <p:sldId id="256" r:id="rId2"/>
    <p:sldId id="301" r:id="rId3"/>
    <p:sldId id="257" r:id="rId4"/>
    <p:sldId id="258" r:id="rId5"/>
    <p:sldId id="261" r:id="rId6"/>
    <p:sldId id="268" r:id="rId7"/>
    <p:sldId id="269" r:id="rId8"/>
    <p:sldId id="270" r:id="rId9"/>
    <p:sldId id="271" r:id="rId10"/>
    <p:sldId id="272" r:id="rId11"/>
    <p:sldId id="262" r:id="rId12"/>
    <p:sldId id="302" r:id="rId13"/>
    <p:sldId id="273" r:id="rId14"/>
    <p:sldId id="274" r:id="rId15"/>
    <p:sldId id="263" r:id="rId16"/>
    <p:sldId id="275" r:id="rId17"/>
    <p:sldId id="266" r:id="rId18"/>
    <p:sldId id="303" r:id="rId19"/>
    <p:sldId id="264" r:id="rId20"/>
    <p:sldId id="276" r:id="rId21"/>
    <p:sldId id="277" r:id="rId22"/>
    <p:sldId id="278" r:id="rId23"/>
    <p:sldId id="267" r:id="rId24"/>
    <p:sldId id="265" r:id="rId25"/>
    <p:sldId id="279" r:id="rId26"/>
    <p:sldId id="282" r:id="rId27"/>
    <p:sldId id="281" r:id="rId28"/>
    <p:sldId id="283" r:id="rId29"/>
    <p:sldId id="304" r:id="rId30"/>
    <p:sldId id="284" r:id="rId31"/>
    <p:sldId id="291" r:id="rId32"/>
    <p:sldId id="286" r:id="rId33"/>
    <p:sldId id="287" r:id="rId34"/>
    <p:sldId id="288" r:id="rId35"/>
    <p:sldId id="289" r:id="rId36"/>
    <p:sldId id="292" r:id="rId37"/>
    <p:sldId id="290" r:id="rId38"/>
    <p:sldId id="285" r:id="rId39"/>
    <p:sldId id="259" r:id="rId40"/>
    <p:sldId id="293" r:id="rId41"/>
    <p:sldId id="294" r:id="rId42"/>
    <p:sldId id="295" r:id="rId43"/>
    <p:sldId id="299" r:id="rId44"/>
    <p:sldId id="300" r:id="rId45"/>
    <p:sldId id="296" r:id="rId46"/>
    <p:sldId id="297" r:id="rId47"/>
    <p:sldId id="298" r:id="rId48"/>
    <p:sldId id="26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0104" autoAdjust="0"/>
  </p:normalViewPr>
  <p:slideViewPr>
    <p:cSldViewPr snapToGrid="0">
      <p:cViewPr varScale="1">
        <p:scale>
          <a:sx n="79" d="100"/>
          <a:sy n="79"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which methods are qualitative, quantitative, or both</a:t>
            </a:r>
          </a:p>
        </p:txBody>
      </p:sp>
      <p:sp>
        <p:nvSpPr>
          <p:cNvPr id="4" name="Slide Number Placeholder 3"/>
          <p:cNvSpPr>
            <a:spLocks noGrp="1"/>
          </p:cNvSpPr>
          <p:nvPr>
            <p:ph type="sldNum" sz="quarter" idx="5"/>
          </p:nvPr>
        </p:nvSpPr>
        <p:spPr/>
        <p:txBody>
          <a:bodyPr/>
          <a:lstStyle/>
          <a:p>
            <a:fld id="{DB8393AC-6D52-438D-AA5D-F2511F9ECBD6}" type="slidenum">
              <a:rPr lang="en-US" smtClean="0"/>
              <a:t>5</a:t>
            </a:fld>
            <a:endParaRPr lang="en-US"/>
          </a:p>
        </p:txBody>
      </p:sp>
    </p:spTree>
    <p:extLst>
      <p:ext uri="{BB962C8B-B14F-4D97-AF65-F5344CB8AC3E}">
        <p14:creationId xmlns:p14="http://schemas.microsoft.com/office/powerpoint/2010/main" val="348546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332292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18006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requested, also be prepared to give an example where the underlying question is framed as a negative.</a:t>
            </a:r>
          </a:p>
          <a:p>
            <a:r>
              <a:rPr lang="en-US" dirty="0"/>
              <a:t> </a:t>
            </a:r>
          </a:p>
        </p:txBody>
      </p:sp>
      <p:sp>
        <p:nvSpPr>
          <p:cNvPr id="4" name="Slide Number Placeholder 3"/>
          <p:cNvSpPr>
            <a:spLocks noGrp="1"/>
          </p:cNvSpPr>
          <p:nvPr>
            <p:ph type="sldNum" sz="quarter" idx="5"/>
          </p:nvPr>
        </p:nvSpPr>
        <p:spPr/>
        <p:txBody>
          <a:bodyPr/>
          <a:lstStyle/>
          <a:p>
            <a:fld id="{DB8393AC-6D52-438D-AA5D-F2511F9ECBD6}" type="slidenum">
              <a:rPr lang="en-US" smtClean="0"/>
              <a:t>20</a:t>
            </a:fld>
            <a:endParaRPr lang="en-US"/>
          </a:p>
        </p:txBody>
      </p:sp>
    </p:spTree>
    <p:extLst>
      <p:ext uri="{BB962C8B-B14F-4D97-AF65-F5344CB8AC3E}">
        <p14:creationId xmlns:p14="http://schemas.microsoft.com/office/powerpoint/2010/main" val="390842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answer questions about why it alternates strictly between positive and negative</a:t>
            </a:r>
          </a:p>
        </p:txBody>
      </p:sp>
      <p:sp>
        <p:nvSpPr>
          <p:cNvPr id="4" name="Slide Number Placeholder 3"/>
          <p:cNvSpPr>
            <a:spLocks noGrp="1"/>
          </p:cNvSpPr>
          <p:nvPr>
            <p:ph type="sldNum" sz="quarter" idx="5"/>
          </p:nvPr>
        </p:nvSpPr>
        <p:spPr/>
        <p:txBody>
          <a:bodyPr/>
          <a:lstStyle/>
          <a:p>
            <a:fld id="{DB8393AC-6D52-438D-AA5D-F2511F9ECBD6}" type="slidenum">
              <a:rPr lang="en-US" smtClean="0"/>
              <a:t>22</a:t>
            </a:fld>
            <a:endParaRPr lang="en-US"/>
          </a:p>
        </p:txBody>
      </p:sp>
    </p:spTree>
    <p:extLst>
      <p:ext uri="{BB962C8B-B14F-4D97-AF65-F5344CB8AC3E}">
        <p14:creationId xmlns:p14="http://schemas.microsoft.com/office/powerpoint/2010/main" val="180189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Inspiration</a:t>
            </a:r>
          </a:p>
        </p:txBody>
      </p:sp>
      <p:sp>
        <p:nvSpPr>
          <p:cNvPr id="4" name="Slide Number Placeholder 3"/>
          <p:cNvSpPr>
            <a:spLocks noGrp="1"/>
          </p:cNvSpPr>
          <p:nvPr>
            <p:ph type="sldNum" sz="quarter" idx="5"/>
          </p:nvPr>
        </p:nvSpPr>
        <p:spPr/>
        <p:txBody>
          <a:bodyPr/>
          <a:lstStyle/>
          <a:p>
            <a:fld id="{DB8393AC-6D52-438D-AA5D-F2511F9ECBD6}" type="slidenum">
              <a:rPr lang="en-US" smtClean="0"/>
              <a:t>23</a:t>
            </a:fld>
            <a:endParaRPr lang="en-US"/>
          </a:p>
        </p:txBody>
      </p:sp>
    </p:spTree>
    <p:extLst>
      <p:ext uri="{BB962C8B-B14F-4D97-AF65-F5344CB8AC3E}">
        <p14:creationId xmlns:p14="http://schemas.microsoft.com/office/powerpoint/2010/main" val="122550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what monster possibly suggested x+=1024</a:t>
            </a:r>
          </a:p>
          <a:p>
            <a:r>
              <a:rPr lang="en-US" dirty="0"/>
              <a:t>Observe that our toy PL “Toi” did not make the most intuitive choice</a:t>
            </a:r>
          </a:p>
        </p:txBody>
      </p:sp>
      <p:sp>
        <p:nvSpPr>
          <p:cNvPr id="4" name="Slide Number Placeholder 3"/>
          <p:cNvSpPr>
            <a:spLocks noGrp="1"/>
          </p:cNvSpPr>
          <p:nvPr>
            <p:ph type="sldNum" sz="quarter" idx="5"/>
          </p:nvPr>
        </p:nvSpPr>
        <p:spPr/>
        <p:txBody>
          <a:bodyPr/>
          <a:lstStyle/>
          <a:p>
            <a:fld id="{DB8393AC-6D52-438D-AA5D-F2511F9ECBD6}" type="slidenum">
              <a:rPr lang="en-US" smtClean="0"/>
              <a:t>26</a:t>
            </a:fld>
            <a:endParaRPr lang="en-US"/>
          </a:p>
        </p:txBody>
      </p:sp>
    </p:spTree>
    <p:extLst>
      <p:ext uri="{BB962C8B-B14F-4D97-AF65-F5344CB8AC3E}">
        <p14:creationId xmlns:p14="http://schemas.microsoft.com/office/powerpoint/2010/main" val="385027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care needed to interpret these data. Because it’s their first day programming in a given language, there’s limited insight into someone’s accurate when using a language long-term. In particular, it’s possible that typed languages (Java) are penalized due to type errors that take time to adjust to.</a:t>
            </a:r>
          </a:p>
        </p:txBody>
      </p:sp>
      <p:sp>
        <p:nvSpPr>
          <p:cNvPr id="4" name="Slide Number Placeholder 3"/>
          <p:cNvSpPr>
            <a:spLocks noGrp="1"/>
          </p:cNvSpPr>
          <p:nvPr>
            <p:ph type="sldNum" sz="quarter" idx="5"/>
          </p:nvPr>
        </p:nvSpPr>
        <p:spPr/>
        <p:txBody>
          <a:bodyPr/>
          <a:lstStyle/>
          <a:p>
            <a:fld id="{DB8393AC-6D52-438D-AA5D-F2511F9ECBD6}" type="slidenum">
              <a:rPr lang="en-US" smtClean="0"/>
              <a:t>36</a:t>
            </a:fld>
            <a:endParaRPr lang="en-US"/>
          </a:p>
        </p:txBody>
      </p:sp>
    </p:spTree>
    <p:extLst>
      <p:ext uri="{BB962C8B-B14F-4D97-AF65-F5344CB8AC3E}">
        <p14:creationId xmlns:p14="http://schemas.microsoft.com/office/powerpoint/2010/main" val="10880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Anecdotes and side notes:</a:t>
            </a:r>
          </a:p>
          <a:p>
            <a:pPr marL="228600" indent="-228600">
              <a:buAutoNum type="arabicParenR"/>
            </a:pPr>
            <a:r>
              <a:rPr lang="en-US" dirty="0"/>
              <a:t>The HCPL book cites at least one researcher who has limited vision. It is bad if they can’t participate</a:t>
            </a:r>
          </a:p>
          <a:p>
            <a:pPr marL="228600" indent="-228600">
              <a:buAutoNum type="arabicParenR"/>
            </a:pPr>
            <a:r>
              <a:rPr lang="en-US" dirty="0"/>
              <a:t>The author’s TA in OS in undergrad had albinism and used large print as an accommodations</a:t>
            </a:r>
          </a:p>
          <a:p>
            <a:pPr marL="228600" indent="-228600">
              <a:buAutoNum type="arabicParenR"/>
            </a:pPr>
            <a:r>
              <a:rPr lang="en-US" dirty="0"/>
              <a:t>An example of communicating the same information with and without color is to use green checkmarks and red X marks</a:t>
            </a:r>
          </a:p>
        </p:txBody>
      </p:sp>
      <p:sp>
        <p:nvSpPr>
          <p:cNvPr id="4" name="Slide Number Placeholder 3"/>
          <p:cNvSpPr>
            <a:spLocks noGrp="1"/>
          </p:cNvSpPr>
          <p:nvPr>
            <p:ph type="sldNum" sz="quarter" idx="5"/>
          </p:nvPr>
        </p:nvSpPr>
        <p:spPr/>
        <p:txBody>
          <a:bodyPr/>
          <a:lstStyle/>
          <a:p>
            <a:fld id="{DB8393AC-6D52-438D-AA5D-F2511F9ECBD6}" type="slidenum">
              <a:rPr lang="en-US" smtClean="0"/>
              <a:t>45</a:t>
            </a:fld>
            <a:endParaRPr lang="en-US"/>
          </a:p>
        </p:txBody>
      </p:sp>
    </p:spTree>
    <p:extLst>
      <p:ext uri="{BB962C8B-B14F-4D97-AF65-F5344CB8AC3E}">
        <p14:creationId xmlns:p14="http://schemas.microsoft.com/office/powerpoint/2010/main" val="26253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Indicate which questions correspond to Narrow personas in Design lecture 1, vs. broad personas</a:t>
            </a:r>
          </a:p>
        </p:txBody>
      </p:sp>
      <p:sp>
        <p:nvSpPr>
          <p:cNvPr id="4" name="Slide Number Placeholder 3"/>
          <p:cNvSpPr>
            <a:spLocks noGrp="1"/>
          </p:cNvSpPr>
          <p:nvPr>
            <p:ph type="sldNum" sz="quarter" idx="5"/>
          </p:nvPr>
        </p:nvSpPr>
        <p:spPr/>
        <p:txBody>
          <a:bodyPr/>
          <a:lstStyle/>
          <a:p>
            <a:fld id="{DB8393AC-6D52-438D-AA5D-F2511F9ECBD6}" type="slidenum">
              <a:rPr lang="en-US" smtClean="0"/>
              <a:t>7</a:t>
            </a:fld>
            <a:endParaRPr lang="en-US"/>
          </a:p>
        </p:txBody>
      </p:sp>
    </p:spTree>
    <p:extLst>
      <p:ext uri="{BB962C8B-B14F-4D97-AF65-F5344CB8AC3E}">
        <p14:creationId xmlns:p14="http://schemas.microsoft.com/office/powerpoint/2010/main" val="386165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the questions’ specificity helps them serve as effective formative questions, despite their quantitative nature. A more open-ended question would most likely become qualitative.</a:t>
            </a:r>
          </a:p>
        </p:txBody>
      </p:sp>
      <p:sp>
        <p:nvSpPr>
          <p:cNvPr id="4" name="Slide Number Placeholder 3"/>
          <p:cNvSpPr>
            <a:spLocks noGrp="1"/>
          </p:cNvSpPr>
          <p:nvPr>
            <p:ph type="sldNum" sz="quarter" idx="5"/>
          </p:nvPr>
        </p:nvSpPr>
        <p:spPr/>
        <p:txBody>
          <a:bodyPr/>
          <a:lstStyle/>
          <a:p>
            <a:fld id="{DB8393AC-6D52-438D-AA5D-F2511F9ECBD6}" type="slidenum">
              <a:rPr lang="en-US" smtClean="0"/>
              <a:t>8</a:t>
            </a:fld>
            <a:endParaRPr lang="en-US"/>
          </a:p>
        </p:txBody>
      </p:sp>
    </p:spTree>
    <p:extLst>
      <p:ext uri="{BB962C8B-B14F-4D97-AF65-F5344CB8AC3E}">
        <p14:creationId xmlns:p14="http://schemas.microsoft.com/office/powerpoint/2010/main" val="34004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anecdotes to share:</a:t>
            </a:r>
          </a:p>
          <a:p>
            <a:r>
              <a:rPr lang="en-US" dirty="0"/>
              <a:t>1) Platforms like mechanical </a:t>
            </a:r>
            <a:r>
              <a:rPr lang="en-US" dirty="0" err="1"/>
              <a:t>turk</a:t>
            </a:r>
            <a:r>
              <a:rPr lang="en-US" dirty="0"/>
              <a:t> sometimes get bots or random answers because people need the money and sign up</a:t>
            </a:r>
          </a:p>
          <a:p>
            <a:r>
              <a:rPr lang="en-US" dirty="0"/>
              <a:t>2) I’ve gotten “fake” data in course evals because there were several questions about how quickly students got grades back and I got several students responding 1 and 3 despite the course being ungraded</a:t>
            </a:r>
          </a:p>
        </p:txBody>
      </p:sp>
      <p:sp>
        <p:nvSpPr>
          <p:cNvPr id="4" name="Slide Number Placeholder 3"/>
          <p:cNvSpPr>
            <a:spLocks noGrp="1"/>
          </p:cNvSpPr>
          <p:nvPr>
            <p:ph type="sldNum" sz="quarter" idx="5"/>
          </p:nvPr>
        </p:nvSpPr>
        <p:spPr/>
        <p:txBody>
          <a:bodyPr/>
          <a:lstStyle/>
          <a:p>
            <a:fld id="{DB8393AC-6D52-438D-AA5D-F2511F9ECBD6}" type="slidenum">
              <a:rPr lang="en-US" smtClean="0"/>
              <a:t>10</a:t>
            </a:fld>
            <a:endParaRPr lang="en-US"/>
          </a:p>
        </p:txBody>
      </p:sp>
    </p:spTree>
    <p:extLst>
      <p:ext uri="{BB962C8B-B14F-4D97-AF65-F5344CB8AC3E}">
        <p14:creationId xmlns:p14="http://schemas.microsoft.com/office/powerpoint/2010/main" val="275196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11</a:t>
            </a:fld>
            <a:endParaRPr lang="en-US"/>
          </a:p>
        </p:txBody>
      </p:sp>
    </p:spTree>
    <p:extLst>
      <p:ext uri="{BB962C8B-B14F-4D97-AF65-F5344CB8AC3E}">
        <p14:creationId xmlns:p14="http://schemas.microsoft.com/office/powerpoint/2010/main" val="190683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12</a:t>
            </a:fld>
            <a:endParaRPr lang="en-US"/>
          </a:p>
        </p:txBody>
      </p:sp>
    </p:spTree>
    <p:extLst>
      <p:ext uri="{BB962C8B-B14F-4D97-AF65-F5344CB8AC3E}">
        <p14:creationId xmlns:p14="http://schemas.microsoft.com/office/powerpoint/2010/main" val="368221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if all the subjects know Python, it is more reasonable to use forced choice here. If they do not, then forced choice is less reasonable.</a:t>
            </a:r>
          </a:p>
          <a:p>
            <a:r>
              <a:rPr lang="en-US" dirty="0"/>
              <a:t>However, if not all people know Python,  it is work making the question  optional instead, which has a different effect on the average compared to a required question (bias toward middle)</a:t>
            </a:r>
          </a:p>
        </p:txBody>
      </p:sp>
      <p:sp>
        <p:nvSpPr>
          <p:cNvPr id="4" name="Slide Number Placeholder 3"/>
          <p:cNvSpPr>
            <a:spLocks noGrp="1"/>
          </p:cNvSpPr>
          <p:nvPr>
            <p:ph type="sldNum" sz="quarter" idx="5"/>
          </p:nvPr>
        </p:nvSpPr>
        <p:spPr/>
        <p:txBody>
          <a:bodyPr/>
          <a:lstStyle/>
          <a:p>
            <a:fld id="{DB8393AC-6D52-438D-AA5D-F2511F9ECBD6}" type="slidenum">
              <a:rPr lang="en-US" smtClean="0"/>
              <a:t>14</a:t>
            </a:fld>
            <a:endParaRPr lang="en-US"/>
          </a:p>
        </p:txBody>
      </p:sp>
    </p:spTree>
    <p:extLst>
      <p:ext uri="{BB962C8B-B14F-4D97-AF65-F5344CB8AC3E}">
        <p14:creationId xmlns:p14="http://schemas.microsoft.com/office/powerpoint/2010/main" val="4256747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example of two different application types that are likely to have different average usability scales.</a:t>
            </a:r>
          </a:p>
          <a:p>
            <a:r>
              <a:rPr lang="en-US" dirty="0"/>
              <a:t>A common example is a search engine (very simple interface -&gt; high usability) vs. spreadsheet (very complex interface -&gt; lower usability).</a:t>
            </a:r>
          </a:p>
          <a:p>
            <a:r>
              <a:rPr lang="en-US" dirty="0"/>
              <a:t>For a programming languages example, the spreadsheet could be replaced with a C++ compiler’s diagnostics</a:t>
            </a:r>
          </a:p>
        </p:txBody>
      </p:sp>
      <p:sp>
        <p:nvSpPr>
          <p:cNvPr id="4" name="Slide Number Placeholder 3"/>
          <p:cNvSpPr>
            <a:spLocks noGrp="1"/>
          </p:cNvSpPr>
          <p:nvPr>
            <p:ph type="sldNum" sz="quarter" idx="5"/>
          </p:nvPr>
        </p:nvSpPr>
        <p:spPr/>
        <p:txBody>
          <a:bodyPr/>
          <a:lstStyle/>
          <a:p>
            <a:fld id="{DB8393AC-6D52-438D-AA5D-F2511F9ECBD6}" type="slidenum">
              <a:rPr lang="en-US" smtClean="0"/>
              <a:t>16</a:t>
            </a:fld>
            <a:endParaRPr lang="en-US"/>
          </a:p>
        </p:txBody>
      </p:sp>
    </p:spTree>
    <p:extLst>
      <p:ext uri="{BB962C8B-B14F-4D97-AF65-F5344CB8AC3E}">
        <p14:creationId xmlns:p14="http://schemas.microsoft.com/office/powerpoint/2010/main" val="294843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questions 4-10 have been proposed as a subscale (learnability) but replication efforts for the subscale failed</a:t>
            </a:r>
          </a:p>
          <a:p>
            <a:r>
              <a:rPr lang="en-US" dirty="0"/>
              <a:t>Ask students for any prior experience with this scale or similar (e.g., at WPI, the IQP projects)</a:t>
            </a:r>
          </a:p>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17</a:t>
            </a:fld>
            <a:endParaRPr lang="en-US"/>
          </a:p>
        </p:txBody>
      </p:sp>
    </p:spTree>
    <p:extLst>
      <p:ext uri="{BB962C8B-B14F-4D97-AF65-F5344CB8AC3E}">
        <p14:creationId xmlns:p14="http://schemas.microsoft.com/office/powerpoint/2010/main" val="4372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9/26/2023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9/26/2023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9/26/2023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cognitively biased,  or fake response data</a:t>
            </a:r>
          </a:p>
        </p:txBody>
      </p:sp>
      <p:sp>
        <p:nvSpPr>
          <p:cNvPr id="4" name="Slide Number Placeholder 3">
            <a:extLst>
              <a:ext uri="{FF2B5EF4-FFF2-40B4-BE49-F238E27FC236}">
                <a16:creationId xmlns:a16="http://schemas.microsoft.com/office/drawing/2014/main" id="{56413FFB-16CB-8E24-1E3D-D5E92B73059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304525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13355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12</a:t>
            </a:fld>
            <a:endParaRPr lang="en-US"/>
          </a:p>
        </p:txBody>
      </p:sp>
      <p:cxnSp>
        <p:nvCxnSpPr>
          <p:cNvPr id="6" name="Straight Arrow Connector 5">
            <a:extLst>
              <a:ext uri="{FF2B5EF4-FFF2-40B4-BE49-F238E27FC236}">
                <a16:creationId xmlns:a16="http://schemas.microsoft.com/office/drawing/2014/main" id="{259F5BDB-1114-9CC4-824A-8782B0DBC048}"/>
              </a:ext>
            </a:extLst>
          </p:cNvPr>
          <p:cNvCxnSpPr/>
          <p:nvPr/>
        </p:nvCxnSpPr>
        <p:spPr>
          <a:xfrm>
            <a:off x="4476750" y="481965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558BFAB-07A2-8D3D-BF5A-9E65DAE3B1A2}"/>
              </a:ext>
            </a:extLst>
          </p:cNvPr>
          <p:cNvCxnSpPr/>
          <p:nvPr/>
        </p:nvCxnSpPr>
        <p:spPr>
          <a:xfrm>
            <a:off x="4476750" y="43815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D052C10-8237-D6C2-4099-9BB94E0C077D}"/>
              </a:ext>
            </a:extLst>
          </p:cNvPr>
          <p:cNvCxnSpPr/>
          <p:nvPr/>
        </p:nvCxnSpPr>
        <p:spPr>
          <a:xfrm>
            <a:off x="4476750" y="39624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033A95C-76C5-9033-AB47-6296C54AEFC5}"/>
              </a:ext>
            </a:extLst>
          </p:cNvPr>
          <p:cNvCxnSpPr/>
          <p:nvPr/>
        </p:nvCxnSpPr>
        <p:spPr>
          <a:xfrm>
            <a:off x="4476750" y="524827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80D8D50-7690-D5E0-E73F-16F710B8C32D}"/>
              </a:ext>
            </a:extLst>
          </p:cNvPr>
          <p:cNvCxnSpPr/>
          <p:nvPr/>
        </p:nvCxnSpPr>
        <p:spPr>
          <a:xfrm>
            <a:off x="4476750" y="564832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696D6C-597B-C253-FC98-B8A1BD736B67}"/>
              </a:ext>
            </a:extLst>
          </p:cNvPr>
          <p:cNvSpPr txBox="1"/>
          <p:nvPr/>
        </p:nvSpPr>
        <p:spPr>
          <a:xfrm>
            <a:off x="5743575" y="3116044"/>
            <a:ext cx="2743200" cy="646331"/>
          </a:xfrm>
          <a:prstGeom prst="rect">
            <a:avLst/>
          </a:prstGeom>
          <a:noFill/>
        </p:spPr>
        <p:txBody>
          <a:bodyPr wrap="square" rtlCol="0">
            <a:spAutoFit/>
          </a:bodyPr>
          <a:lstStyle/>
          <a:p>
            <a:r>
              <a:rPr lang="en-US" dirty="0"/>
              <a:t>We use a 0-centered scale in this course</a:t>
            </a:r>
          </a:p>
        </p:txBody>
      </p:sp>
      <p:sp>
        <p:nvSpPr>
          <p:cNvPr id="14" name="TextBox 13">
            <a:extLst>
              <a:ext uri="{FF2B5EF4-FFF2-40B4-BE49-F238E27FC236}">
                <a16:creationId xmlns:a16="http://schemas.microsoft.com/office/drawing/2014/main" id="{3723F1DB-49CA-8F2A-4F41-02C533EDF192}"/>
              </a:ext>
            </a:extLst>
          </p:cNvPr>
          <p:cNvSpPr txBox="1"/>
          <p:nvPr/>
        </p:nvSpPr>
        <p:spPr>
          <a:xfrm>
            <a:off x="5755005" y="3662690"/>
            <a:ext cx="478016" cy="523220"/>
          </a:xfrm>
          <a:prstGeom prst="rect">
            <a:avLst/>
          </a:prstGeom>
          <a:noFill/>
        </p:spPr>
        <p:txBody>
          <a:bodyPr wrap="none" rtlCol="0">
            <a:spAutoFit/>
          </a:bodyPr>
          <a:lstStyle/>
          <a:p>
            <a:r>
              <a:rPr lang="en-US" sz="2800" dirty="0"/>
              <a:t>-2</a:t>
            </a:r>
          </a:p>
        </p:txBody>
      </p:sp>
      <p:sp>
        <p:nvSpPr>
          <p:cNvPr id="15" name="TextBox 14">
            <a:extLst>
              <a:ext uri="{FF2B5EF4-FFF2-40B4-BE49-F238E27FC236}">
                <a16:creationId xmlns:a16="http://schemas.microsoft.com/office/drawing/2014/main" id="{2297909F-EF5F-5C11-865E-389C6087B99A}"/>
              </a:ext>
            </a:extLst>
          </p:cNvPr>
          <p:cNvSpPr txBox="1"/>
          <p:nvPr/>
        </p:nvSpPr>
        <p:spPr>
          <a:xfrm>
            <a:off x="5774055" y="4100840"/>
            <a:ext cx="478016" cy="523220"/>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id="{D177CA75-4692-AB04-BE21-AF585340CF55}"/>
              </a:ext>
            </a:extLst>
          </p:cNvPr>
          <p:cNvSpPr txBox="1"/>
          <p:nvPr/>
        </p:nvSpPr>
        <p:spPr>
          <a:xfrm>
            <a:off x="5869305" y="4538990"/>
            <a:ext cx="367408" cy="523220"/>
          </a:xfrm>
          <a:prstGeom prst="rect">
            <a:avLst/>
          </a:prstGeom>
          <a:noFill/>
        </p:spPr>
        <p:txBody>
          <a:bodyPr wrap="none" rtlCol="0">
            <a:spAutoFit/>
          </a:bodyPr>
          <a:lstStyle/>
          <a:p>
            <a:r>
              <a:rPr lang="en-US" sz="2800" dirty="0"/>
              <a:t>0</a:t>
            </a:r>
          </a:p>
        </p:txBody>
      </p:sp>
      <p:sp>
        <p:nvSpPr>
          <p:cNvPr id="17" name="TextBox 16">
            <a:extLst>
              <a:ext uri="{FF2B5EF4-FFF2-40B4-BE49-F238E27FC236}">
                <a16:creationId xmlns:a16="http://schemas.microsoft.com/office/drawing/2014/main" id="{C5FFF1B2-73C8-D3DB-040E-1DE477EFDE0E}"/>
              </a:ext>
            </a:extLst>
          </p:cNvPr>
          <p:cNvSpPr txBox="1"/>
          <p:nvPr/>
        </p:nvSpPr>
        <p:spPr>
          <a:xfrm>
            <a:off x="5859780" y="4958090"/>
            <a:ext cx="367408" cy="523220"/>
          </a:xfrm>
          <a:prstGeom prst="rect">
            <a:avLst/>
          </a:prstGeom>
          <a:noFill/>
        </p:spPr>
        <p:txBody>
          <a:bodyPr wrap="none" rtlCol="0">
            <a:spAutoFit/>
          </a:bodyPr>
          <a:lstStyle/>
          <a:p>
            <a:r>
              <a:rPr lang="en-US" sz="2800" dirty="0"/>
              <a:t>1</a:t>
            </a:r>
          </a:p>
        </p:txBody>
      </p:sp>
      <p:sp>
        <p:nvSpPr>
          <p:cNvPr id="18" name="TextBox 17">
            <a:extLst>
              <a:ext uri="{FF2B5EF4-FFF2-40B4-BE49-F238E27FC236}">
                <a16:creationId xmlns:a16="http://schemas.microsoft.com/office/drawing/2014/main" id="{56BA90E5-D431-FA4B-FC52-D1E4BD70B706}"/>
              </a:ext>
            </a:extLst>
          </p:cNvPr>
          <p:cNvSpPr txBox="1"/>
          <p:nvPr/>
        </p:nvSpPr>
        <p:spPr>
          <a:xfrm>
            <a:off x="5850255" y="5367665"/>
            <a:ext cx="367408" cy="523220"/>
          </a:xfrm>
          <a:prstGeom prst="rect">
            <a:avLst/>
          </a:prstGeom>
          <a:noFill/>
        </p:spPr>
        <p:txBody>
          <a:bodyPr wrap="none" rtlCol="0">
            <a:spAutoFit/>
          </a:bodyPr>
          <a:lstStyle/>
          <a:p>
            <a:r>
              <a:rPr lang="en-US" sz="2800" dirty="0"/>
              <a:t>2</a:t>
            </a:r>
          </a:p>
        </p:txBody>
      </p:sp>
    </p:spTree>
    <p:extLst>
      <p:ext uri="{BB962C8B-B14F-4D97-AF65-F5344CB8AC3E}">
        <p14:creationId xmlns:p14="http://schemas.microsoft.com/office/powerpoint/2010/main" val="403557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Forced-Choice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
        <p:nvSpPr>
          <p:cNvPr id="5" name="Slide Number Placeholder 4">
            <a:extLst>
              <a:ext uri="{FF2B5EF4-FFF2-40B4-BE49-F238E27FC236}">
                <a16:creationId xmlns:a16="http://schemas.microsoft.com/office/drawing/2014/main" id="{0A17C980-19A9-30AC-416F-F4FB9EB15482}"/>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46245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a:t>Forced-Choice </a:t>
            </a:r>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
        <p:nvSpPr>
          <p:cNvPr id="5" name="Slide Number Placeholder 4">
            <a:extLst>
              <a:ext uri="{FF2B5EF4-FFF2-40B4-BE49-F238E27FC236}">
                <a16:creationId xmlns:a16="http://schemas.microsoft.com/office/drawing/2014/main" id="{F4E17E7C-3BF8-E902-09B1-6C07415D0366}"/>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425965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
        <p:nvSpPr>
          <p:cNvPr id="4" name="Slide Number Placeholder 3">
            <a:extLst>
              <a:ext uri="{FF2B5EF4-FFF2-40B4-BE49-F238E27FC236}">
                <a16:creationId xmlns:a16="http://schemas.microsoft.com/office/drawing/2014/main" id="{DBD390B4-7AA6-BC63-FC31-31F8840A2D3D}"/>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64693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
        <p:nvSpPr>
          <p:cNvPr id="4" name="Slide Number Placeholder 3">
            <a:extLst>
              <a:ext uri="{FF2B5EF4-FFF2-40B4-BE49-F238E27FC236}">
                <a16:creationId xmlns:a16="http://schemas.microsoft.com/office/drawing/2014/main" id="{98996521-CEC4-CBE2-26C5-01D5380BA093}"/>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57002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
        <p:nvSpPr>
          <p:cNvPr id="4" name="Slide Number Placeholder 3">
            <a:extLst>
              <a:ext uri="{FF2B5EF4-FFF2-40B4-BE49-F238E27FC236}">
                <a16:creationId xmlns:a16="http://schemas.microsoft.com/office/drawing/2014/main" id="{59056D66-FFF4-F1B9-FA8A-7F75D370FA2D}"/>
              </a:ext>
            </a:extLst>
          </p:cNvPr>
          <p:cNvSpPr>
            <a:spLocks noGrp="1"/>
          </p:cNvSpPr>
          <p:nvPr>
            <p:ph type="sldNum" sz="quarter" idx="12"/>
          </p:nvPr>
        </p:nvSpPr>
        <p:spPr/>
        <p:txBody>
          <a:bodyPr/>
          <a:lstStyle/>
          <a:p>
            <a:fld id="{9BF27F29-4B64-4A24-936A-FF41C34C242B}" type="slidenum">
              <a:rPr lang="en-US" smtClean="0"/>
              <a:t>17</a:t>
            </a:fld>
            <a:endParaRPr lang="en-US"/>
          </a:p>
        </p:txBody>
      </p:sp>
      <p:sp>
        <p:nvSpPr>
          <p:cNvPr id="5" name="TextBox 4">
            <a:extLst>
              <a:ext uri="{FF2B5EF4-FFF2-40B4-BE49-F238E27FC236}">
                <a16:creationId xmlns:a16="http://schemas.microsoft.com/office/drawing/2014/main" id="{367B4F52-6A18-1317-7E2B-8CD6AE1FCD85}"/>
              </a:ext>
            </a:extLst>
          </p:cNvPr>
          <p:cNvSpPr txBox="1"/>
          <p:nvPr/>
        </p:nvSpPr>
        <p:spPr>
          <a:xfrm>
            <a:off x="4656154" y="431734"/>
            <a:ext cx="2671238" cy="707886"/>
          </a:xfrm>
          <a:prstGeom prst="rect">
            <a:avLst/>
          </a:prstGeom>
          <a:noFill/>
        </p:spPr>
        <p:txBody>
          <a:bodyPr wrap="square" rtlCol="0">
            <a:spAutoFit/>
          </a:bodyPr>
          <a:lstStyle/>
          <a:p>
            <a:r>
              <a:rPr lang="en-US" sz="4000" dirty="0"/>
              <a:t>(On HW5!)</a:t>
            </a:r>
          </a:p>
        </p:txBody>
      </p:sp>
    </p:spTree>
    <p:extLst>
      <p:ext uri="{BB962C8B-B14F-4D97-AF65-F5344CB8AC3E}">
        <p14:creationId xmlns:p14="http://schemas.microsoft.com/office/powerpoint/2010/main" val="425687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Example when it does occur: </a:t>
            </a:r>
            <a:r>
              <a:rPr lang="en-US" dirty="0"/>
              <a:t>Avoiding embarrassment</a:t>
            </a:r>
            <a:endParaRPr lang="en-US" b="1" dirty="0"/>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925833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77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 / #questions</a:t>
            </a:r>
          </a:p>
          <a:p>
            <a:pPr lvl="1"/>
            <a:r>
              <a:rPr lang="en-US" b="1" dirty="0"/>
              <a:t>Bias</a:t>
            </a:r>
            <a:r>
              <a:rPr lang="en-US" dirty="0"/>
              <a:t> = sum(PK) + sum(NK) / #questions</a:t>
            </a:r>
          </a:p>
          <a:p>
            <a:r>
              <a:rPr lang="en-US" dirty="0"/>
              <a:t>Let’s interpret bias on response scale -2 to 2</a:t>
            </a:r>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88733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0A81-3D72-1C82-C587-96B133FD10E2}"/>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D3D6485-5CDF-9369-9D29-5E0AF8E54D0F}"/>
              </a:ext>
            </a:extLst>
          </p:cNvPr>
          <p:cNvSpPr>
            <a:spLocks noGrp="1"/>
          </p:cNvSpPr>
          <p:nvPr>
            <p:ph idx="1"/>
          </p:nvPr>
        </p:nvSpPr>
        <p:spPr/>
        <p:txBody>
          <a:bodyPr/>
          <a:lstStyle/>
          <a:p>
            <a:r>
              <a:rPr lang="en-US" dirty="0"/>
              <a:t>Revised Class Schedule: Swap Natural Language vs. </a:t>
            </a:r>
            <a:r>
              <a:rPr lang="en-US" dirty="0" err="1"/>
              <a:t>Gender+Disability</a:t>
            </a:r>
            <a:endParaRPr lang="en-US" dirty="0"/>
          </a:p>
          <a:p>
            <a:pPr lvl="1"/>
            <a:r>
              <a:rPr lang="en-US" dirty="0"/>
              <a:t>Friday (9/29) will be </a:t>
            </a:r>
            <a:r>
              <a:rPr lang="en-US" dirty="0" err="1"/>
              <a:t>Gender+Disability</a:t>
            </a:r>
            <a:endParaRPr lang="en-US" dirty="0"/>
          </a:p>
          <a:p>
            <a:pPr lvl="1"/>
            <a:r>
              <a:rPr lang="en-US" dirty="0"/>
              <a:t>Next Tuesday (10/3) will be Natural Language + Running User Studies</a:t>
            </a:r>
          </a:p>
          <a:p>
            <a:pPr lvl="2"/>
            <a:r>
              <a:rPr lang="en-US" dirty="0"/>
              <a:t>Keep eye out for HW4 Written feedback</a:t>
            </a:r>
          </a:p>
          <a:p>
            <a:pPr lvl="1"/>
            <a:r>
              <a:rPr lang="en-US" dirty="0"/>
              <a:t>Followed by Play (10/6)</a:t>
            </a:r>
          </a:p>
          <a:p>
            <a:pPr marL="201168" lvl="1" indent="0">
              <a:buNone/>
            </a:pPr>
            <a:r>
              <a:rPr lang="en-US" b="1" dirty="0"/>
              <a:t>Final exam:</a:t>
            </a:r>
            <a:r>
              <a:rPr lang="en-US" dirty="0"/>
              <a:t> You still have time, but I have posted study problems on Canvas</a:t>
            </a:r>
            <a:endParaRPr lang="en-US" b="1"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C952CF15-1F24-2F7D-2E06-1BF71245CD57}"/>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77150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
        <p:nvSpPr>
          <p:cNvPr id="6" name="Slide Number Placeholder 5">
            <a:extLst>
              <a:ext uri="{FF2B5EF4-FFF2-40B4-BE49-F238E27FC236}">
                <a16:creationId xmlns:a16="http://schemas.microsoft.com/office/drawing/2014/main" id="{96724518-A790-0698-55EA-8A587E163EAC}"/>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2326307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Slide Number Placeholder 5">
            <a:extLst>
              <a:ext uri="{FF2B5EF4-FFF2-40B4-BE49-F238E27FC236}">
                <a16:creationId xmlns:a16="http://schemas.microsoft.com/office/drawing/2014/main" id="{6F7A4A13-C24C-26D8-7F0A-0CC1265C75D0}"/>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409947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
        <p:nvSpPr>
          <p:cNvPr id="16" name="Slide Number Placeholder 15">
            <a:extLst>
              <a:ext uri="{FF2B5EF4-FFF2-40B4-BE49-F238E27FC236}">
                <a16:creationId xmlns:a16="http://schemas.microsoft.com/office/drawing/2014/main" id="{6741815B-742D-DD94-C3BD-F24AC66F8EC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179273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 Extended example, </a:t>
            </a:r>
            <a:r>
              <a:rPr lang="en-US" dirty="0" err="1"/>
              <a:t>Randomo</a:t>
            </a:r>
            <a:r>
              <a:rPr lang="en-US" dirty="0"/>
              <a:t> </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br>
              <a:rPr lang="en-US" dirty="0"/>
            </a:br>
            <a:r>
              <a:rPr lang="en-US" dirty="0"/>
              <a:t>computer programs more accurately using alternative programming languages?”</a:t>
            </a:r>
          </a:p>
          <a:p>
            <a:r>
              <a:rPr lang="en-US" b="1" dirty="0"/>
              <a:t>Need complex data to answer research questions</a:t>
            </a:r>
          </a:p>
        </p:txBody>
      </p:sp>
      <p:sp>
        <p:nvSpPr>
          <p:cNvPr id="4" name="Slide Number Placeholder 3">
            <a:extLst>
              <a:ext uri="{FF2B5EF4-FFF2-40B4-BE49-F238E27FC236}">
                <a16:creationId xmlns:a16="http://schemas.microsoft.com/office/drawing/2014/main" id="{1707499D-5413-FC79-9CB9-28C86CFC17E7}"/>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65573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Studies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
        <p:nvSpPr>
          <p:cNvPr id="4" name="Slide Number Placeholder 3">
            <a:extLst>
              <a:ext uri="{FF2B5EF4-FFF2-40B4-BE49-F238E27FC236}">
                <a16:creationId xmlns:a16="http://schemas.microsoft.com/office/drawing/2014/main" id="{416A9FA4-0221-BDBB-85C0-E07257254677}"/>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439101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Example</a:t>
            </a:r>
            <a:r>
              <a:rPr lang="en-US" dirty="0"/>
              <a:t> = </a:t>
            </a:r>
            <a:r>
              <a:rPr lang="en-US" b="1" dirty="0"/>
              <a:t>“assign x to be 1024”</a:t>
            </a:r>
            <a:endParaRPr lang="en-US" dirty="0"/>
          </a:p>
        </p:txBody>
      </p:sp>
      <p:sp>
        <p:nvSpPr>
          <p:cNvPr id="4" name="Slide Number Placeholder 3">
            <a:extLst>
              <a:ext uri="{FF2B5EF4-FFF2-40B4-BE49-F238E27FC236}">
                <a16:creationId xmlns:a16="http://schemas.microsoft.com/office/drawing/2014/main" id="{FACDB363-D756-3ECC-D78B-53536556E4D3}"/>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329648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 ”</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
        <p:nvSpPr>
          <p:cNvPr id="4" name="Slide Number Placeholder 3">
            <a:extLst>
              <a:ext uri="{FF2B5EF4-FFF2-40B4-BE49-F238E27FC236}">
                <a16:creationId xmlns:a16="http://schemas.microsoft.com/office/drawing/2014/main" id="{2C79B1EA-A240-4EB2-AFC0-FA6962AC6C0A}"/>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3110966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989548"/>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 execute 10 times. In order for the code in the black field to work, a variable named </a:t>
            </a:r>
            <a:r>
              <a:rPr lang="en-US" dirty="0" err="1"/>
              <a:t>i</a:t>
            </a:r>
            <a:r>
              <a:rPr lang="en-US" dirty="0"/>
              <a:t> tracks how often the code has been executed.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
        <p:nvSpPr>
          <p:cNvPr id="4" name="Slide Number Placeholder 3">
            <a:extLst>
              <a:ext uri="{FF2B5EF4-FFF2-40B4-BE49-F238E27FC236}">
                <a16:creationId xmlns:a16="http://schemas.microsoft.com/office/drawing/2014/main" id="{13C3C4D3-AB80-6C6B-54C1-0F75CB75DAC5}"/>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3196073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
        <p:nvSpPr>
          <p:cNvPr id="4" name="Slide Number Placeholder 3">
            <a:extLst>
              <a:ext uri="{FF2B5EF4-FFF2-40B4-BE49-F238E27FC236}">
                <a16:creationId xmlns:a16="http://schemas.microsoft.com/office/drawing/2014/main" id="{53E9F666-1406-DD03-4472-4DF0AF05A23E}"/>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42532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C645-81C2-97BE-BFF1-B7DB284AC64D}"/>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BE13B6CB-DA47-4FBD-17E4-32413AD1296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57D3FF7-9316-0757-04B0-1A08A1C0452B}"/>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29077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(Quantitative) Surveys</a:t>
            </a:r>
          </a:p>
          <a:p>
            <a:pPr lvl="2"/>
            <a:r>
              <a:rPr lang="en-US" dirty="0"/>
              <a:t>Likert scales vs. Likert-type questions</a:t>
            </a:r>
          </a:p>
          <a:p>
            <a:pPr lvl="2"/>
            <a:r>
              <a:rPr lang="en-US" dirty="0"/>
              <a:t>Quality Scales: System Usability Scale (on HW5)</a:t>
            </a:r>
          </a:p>
          <a:p>
            <a:pPr lvl="2"/>
            <a:r>
              <a:rPr lang="en-US" dirty="0"/>
              <a:t>Acquiescence bias</a:t>
            </a:r>
          </a:p>
          <a:p>
            <a:pPr lvl="2"/>
            <a:r>
              <a:rPr lang="en-US" dirty="0"/>
              <a:t>Richer quantitative scales: the </a:t>
            </a:r>
            <a:r>
              <a:rPr lang="en-US" dirty="0" err="1"/>
              <a:t>Randomo</a:t>
            </a:r>
            <a:r>
              <a:rPr lang="en-US" dirty="0"/>
              <a:t> study</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351890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 they need</a:t>
            </a:r>
          </a:p>
          <a:p>
            <a:r>
              <a:rPr lang="en-US" dirty="0"/>
              <a:t>Give them 6 coding tasks of 6-10 minutes each</a:t>
            </a:r>
          </a:p>
          <a:p>
            <a:r>
              <a:rPr lang="en-US" dirty="0"/>
              <a:t>Grade tasks according to rubric</a:t>
            </a:r>
          </a:p>
          <a:p>
            <a:r>
              <a:rPr lang="en-US" dirty="0"/>
              <a:t>Rate languages based on average grades</a:t>
            </a:r>
          </a:p>
        </p:txBody>
      </p:sp>
      <p:sp>
        <p:nvSpPr>
          <p:cNvPr id="4" name="Slide Number Placeholder 3">
            <a:extLst>
              <a:ext uri="{FF2B5EF4-FFF2-40B4-BE49-F238E27FC236}">
                <a16:creationId xmlns:a16="http://schemas.microsoft.com/office/drawing/2014/main" id="{D74FCC31-1137-49DE-68C7-E75CB04C51FC}"/>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941818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a:p>
            <a:r>
              <a:rPr lang="en-US" b="1" dirty="0"/>
              <a:t>Discuss:</a:t>
            </a:r>
            <a:r>
              <a:rPr lang="en-US" dirty="0"/>
              <a:t> What are the limitations of studying this task?</a:t>
            </a:r>
            <a:endParaRPr lang="en-US" b="1" dirty="0"/>
          </a:p>
        </p:txBody>
      </p:sp>
      <p:sp>
        <p:nvSpPr>
          <p:cNvPr id="4" name="Slide Number Placeholder 3">
            <a:extLst>
              <a:ext uri="{FF2B5EF4-FFF2-40B4-BE49-F238E27FC236}">
                <a16:creationId xmlns:a16="http://schemas.microsoft.com/office/drawing/2014/main" id="{CAFC70B1-C2B0-BAF4-C901-85D94BD557E4}"/>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592951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000" b="1" dirty="0"/>
              <a:t>Study Design Insight: </a:t>
            </a:r>
            <a:r>
              <a:rPr lang="en-US" sz="4000" dirty="0"/>
              <a:t>Randomized Controlled Trial</a:t>
            </a:r>
            <a:endParaRPr lang="en-US" sz="40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
        <p:nvSpPr>
          <p:cNvPr id="4" name="Slide Number Placeholder 3">
            <a:extLst>
              <a:ext uri="{FF2B5EF4-FFF2-40B4-BE49-F238E27FC236}">
                <a16:creationId xmlns:a16="http://schemas.microsoft.com/office/drawing/2014/main" id="{20DA62B5-F0DE-8C83-053D-B1F1AC8D4364}"/>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4136103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
        <p:nvSpPr>
          <p:cNvPr id="4" name="Slide Number Placeholder 3">
            <a:extLst>
              <a:ext uri="{FF2B5EF4-FFF2-40B4-BE49-F238E27FC236}">
                <a16:creationId xmlns:a16="http://schemas.microsoft.com/office/drawing/2014/main" id="{46624203-4E5E-4481-659C-0DA2047007B9}"/>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544801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
        <p:nvSpPr>
          <p:cNvPr id="4" name="Slide Number Placeholder 3">
            <a:extLst>
              <a:ext uri="{FF2B5EF4-FFF2-40B4-BE49-F238E27FC236}">
                <a16:creationId xmlns:a16="http://schemas.microsoft.com/office/drawing/2014/main" id="{0F2DB66F-CE2A-1791-A9FB-69513482B10E}"/>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2977900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
        <p:nvSpPr>
          <p:cNvPr id="4" name="Slide Number Placeholder 3">
            <a:extLst>
              <a:ext uri="{FF2B5EF4-FFF2-40B4-BE49-F238E27FC236}">
                <a16:creationId xmlns:a16="http://schemas.microsoft.com/office/drawing/2014/main" id="{55F3EAF9-9EC9-265D-D77D-EE0C36FE67ED}"/>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844801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D894BB-2E3B-5105-5057-930443D0FFEF}"/>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655720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
        <p:nvSpPr>
          <p:cNvPr id="4" name="Slide Number Placeholder 3">
            <a:extLst>
              <a:ext uri="{FF2B5EF4-FFF2-40B4-BE49-F238E27FC236}">
                <a16:creationId xmlns:a16="http://schemas.microsoft.com/office/drawing/2014/main" id="{1ECBFAF4-7047-3100-7A3C-795542250EAC}"/>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2985022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
        <p:nvSpPr>
          <p:cNvPr id="4" name="Slide Number Placeholder 3">
            <a:extLst>
              <a:ext uri="{FF2B5EF4-FFF2-40B4-BE49-F238E27FC236}">
                <a16:creationId xmlns:a16="http://schemas.microsoft.com/office/drawing/2014/main" id="{E1633A1B-E658-23B6-C4C7-F99461E0785A}"/>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124941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ABDE72-DE11-B3E6-7C29-50FCBE46FC97}"/>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26132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48ABC6F-EB83-430F-1658-521A7987FBDB}"/>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2226111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
        <p:nvSpPr>
          <p:cNvPr id="4" name="Slide Number Placeholder 3">
            <a:extLst>
              <a:ext uri="{FF2B5EF4-FFF2-40B4-BE49-F238E27FC236}">
                <a16:creationId xmlns:a16="http://schemas.microsoft.com/office/drawing/2014/main" id="{FB791200-1A86-0F44-80BF-7D7790D1751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3411053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 cost</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
        <p:nvSpPr>
          <p:cNvPr id="4" name="Slide Number Placeholder 3">
            <a:extLst>
              <a:ext uri="{FF2B5EF4-FFF2-40B4-BE49-F238E27FC236}">
                <a16:creationId xmlns:a16="http://schemas.microsoft.com/office/drawing/2014/main" id="{BCF4DDF7-F4B8-E54E-AC26-A622BA0B100B}"/>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3326696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32E1E75A-0DD5-9CEF-0FE7-FB0BE3C61DDA}"/>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2557977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
        <p:nvSpPr>
          <p:cNvPr id="4" name="Slide Number Placeholder 3">
            <a:extLst>
              <a:ext uri="{FF2B5EF4-FFF2-40B4-BE49-F238E27FC236}">
                <a16:creationId xmlns:a16="http://schemas.microsoft.com/office/drawing/2014/main" id="{772ECD62-F9AA-3010-66A0-12970746F4B4}"/>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1784081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for in-person research</a:t>
            </a:r>
          </a:p>
          <a:p>
            <a:r>
              <a:rPr lang="en-US" dirty="0"/>
              <a:t>This is not an exhaustive guide</a:t>
            </a:r>
          </a:p>
        </p:txBody>
      </p:sp>
      <p:sp>
        <p:nvSpPr>
          <p:cNvPr id="4" name="Slide Number Placeholder 3">
            <a:extLst>
              <a:ext uri="{FF2B5EF4-FFF2-40B4-BE49-F238E27FC236}">
                <a16:creationId xmlns:a16="http://schemas.microsoft.com/office/drawing/2014/main" id="{5A680658-5C39-C9B7-D266-CC4C83C0B9A7}"/>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4231665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
        <p:nvSpPr>
          <p:cNvPr id="4" name="Slide Number Placeholder 3">
            <a:extLst>
              <a:ext uri="{FF2B5EF4-FFF2-40B4-BE49-F238E27FC236}">
                <a16:creationId xmlns:a16="http://schemas.microsoft.com/office/drawing/2014/main" id="{45C668F2-766E-D0B0-9CEE-5A64059834B2}"/>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524193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
        <p:nvSpPr>
          <p:cNvPr id="4" name="Slide Number Placeholder 3">
            <a:extLst>
              <a:ext uri="{FF2B5EF4-FFF2-40B4-BE49-F238E27FC236}">
                <a16:creationId xmlns:a16="http://schemas.microsoft.com/office/drawing/2014/main" id="{E669AE4E-FA35-4F58-2C62-63522E9BDDDC}"/>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4121390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
        <p:nvSpPr>
          <p:cNvPr id="4" name="Slide Number Placeholder 3">
            <a:extLst>
              <a:ext uri="{FF2B5EF4-FFF2-40B4-BE49-F238E27FC236}">
                <a16:creationId xmlns:a16="http://schemas.microsoft.com/office/drawing/2014/main" id="{62833E72-E1E9-0DBA-092E-0D55C392D29A}"/>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320697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
        <p:nvSpPr>
          <p:cNvPr id="4" name="Slide Number Placeholder 3">
            <a:extLst>
              <a:ext uri="{FF2B5EF4-FFF2-40B4-BE49-F238E27FC236}">
                <a16:creationId xmlns:a16="http://schemas.microsoft.com/office/drawing/2014/main" id="{5389EC5C-E408-D38D-E357-5F4B1B9F7F73}"/>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40630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
        <p:nvSpPr>
          <p:cNvPr id="4" name="Slide Number Placeholder 3">
            <a:extLst>
              <a:ext uri="{FF2B5EF4-FFF2-40B4-BE49-F238E27FC236}">
                <a16:creationId xmlns:a16="http://schemas.microsoft.com/office/drawing/2014/main" id="{F6805C1F-1346-639E-70BA-59A9F308D6F9}"/>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9337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a:t>
            </a:r>
            <a:r>
              <a:rPr lang="en-US" u="sng" dirty="0"/>
              <a:t>who</a:t>
            </a:r>
            <a:r>
              <a:rPr lang="en-US" dirty="0"/>
              <a:t>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
        <p:nvSpPr>
          <p:cNvPr id="4" name="Slide Number Placeholder 3">
            <a:extLst>
              <a:ext uri="{FF2B5EF4-FFF2-40B4-BE49-F238E27FC236}">
                <a16:creationId xmlns:a16="http://schemas.microsoft.com/office/drawing/2014/main" id="{35BF043D-5FB8-4F41-6884-02B60561E045}"/>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71703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7365BE39-58F0-3E18-63F3-931639265184}"/>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23023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normAutofit lnSpcReduction="10000"/>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Discussion:</a:t>
            </a:r>
            <a:r>
              <a:rPr lang="en-US" dirty="0"/>
              <a:t> 1. Propose more questions</a:t>
            </a:r>
            <a:br>
              <a:rPr lang="en-US" dirty="0"/>
            </a:br>
            <a:r>
              <a:rPr lang="en-US" dirty="0"/>
              <a:t>                     2. Give a more open-ended version of the above qn.</a:t>
            </a:r>
            <a:br>
              <a:rPr lang="en-US" dirty="0"/>
            </a:br>
            <a:r>
              <a:rPr lang="en-US" dirty="0"/>
              <a:t>                     3. What do both questions have in common?</a:t>
            </a:r>
            <a:br>
              <a:rPr lang="en-US" dirty="0"/>
            </a:br>
            <a:endParaRPr lang="en-US" b="1" dirty="0"/>
          </a:p>
          <a:p>
            <a:endParaRPr lang="en-US" dirty="0"/>
          </a:p>
        </p:txBody>
      </p:sp>
      <p:sp>
        <p:nvSpPr>
          <p:cNvPr id="4" name="Slide Number Placeholder 3">
            <a:extLst>
              <a:ext uri="{FF2B5EF4-FFF2-40B4-BE49-F238E27FC236}">
                <a16:creationId xmlns:a16="http://schemas.microsoft.com/office/drawing/2014/main" id="{6710C6B3-E004-1A1A-074E-B2D9EE9C1021}"/>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96446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formative version of the above questions</a:t>
            </a:r>
            <a:endParaRPr lang="en-US" b="1" dirty="0"/>
          </a:p>
          <a:p>
            <a:endParaRPr lang="en-US" dirty="0"/>
          </a:p>
        </p:txBody>
      </p:sp>
      <p:sp>
        <p:nvSpPr>
          <p:cNvPr id="4" name="Slide Number Placeholder 3">
            <a:extLst>
              <a:ext uri="{FF2B5EF4-FFF2-40B4-BE49-F238E27FC236}">
                <a16:creationId xmlns:a16="http://schemas.microsoft.com/office/drawing/2014/main" id="{A2878B74-BE2A-B45A-9F82-72CE2CBD8845}"/>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69314379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1042</TotalTime>
  <Words>4336</Words>
  <Application>Microsoft Office PowerPoint</Application>
  <PresentationFormat>Widescreen</PresentationFormat>
  <Paragraphs>478</Paragraphs>
  <Slides>48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Calibri</vt:lpstr>
      <vt:lpstr>Calibri Light</vt:lpstr>
      <vt:lpstr>Courier New</vt:lpstr>
      <vt:lpstr>Retrospect</vt:lpstr>
      <vt:lpstr>09 – Human Computer Interaction 2: Methods</vt:lpstr>
      <vt:lpstr>Announcements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Likert-Type Questions</vt:lpstr>
      <vt:lpstr>Forced-Choice Likert-Type Questions</vt:lpstr>
      <vt:lpstr>Forced-Choice Likert-Type Questions</vt:lpstr>
      <vt:lpstr>Likert Scales</vt:lpstr>
      <vt:lpstr>Quality Scales</vt:lpstr>
      <vt:lpstr>Example: System Usability Scale (SUS)</vt:lpstr>
      <vt:lpstr>Acquiescence Bias</vt:lpstr>
      <vt:lpstr>Acquiescence Bias</vt:lpstr>
      <vt:lpstr>Example Positive+Negative Keys</vt:lpstr>
      <vt:lpstr>Understanding Check: SUS Keys?</vt:lpstr>
      <vt:lpstr>Understanding Check: SUS Keys?</vt:lpstr>
      <vt:lpstr>Richer Quantitative Data: Extended example, Randomo </vt:lpstr>
      <vt:lpstr>Studies 1:  Keywords</vt:lpstr>
      <vt:lpstr>Example Concept: Assignment</vt:lpstr>
      <vt:lpstr>Example Concept: Assignment</vt:lpstr>
      <vt:lpstr>Study 2: Code Snippets</vt:lpstr>
      <vt:lpstr>Findings: Trends in Intuition</vt:lpstr>
      <vt:lpstr>Break</vt:lpstr>
      <vt:lpstr>3rd + 4th Studies</vt:lpstr>
      <vt:lpstr>Example Task</vt:lpstr>
      <vt:lpstr>Study 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118</cp:revision>
  <dcterms:created xsi:type="dcterms:W3CDTF">2023-08-13T16:19:48Z</dcterms:created>
  <dcterms:modified xsi:type="dcterms:W3CDTF">2023-09-26T17:33:45Z</dcterms:modified>
</cp:coreProperties>
</file>